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477" r:id="rId3"/>
    <p:sldId id="483" r:id="rId4"/>
    <p:sldId id="482" r:id="rId5"/>
    <p:sldId id="366" r:id="rId6"/>
    <p:sldId id="487" r:id="rId7"/>
    <p:sldId id="488" r:id="rId8"/>
    <p:sldId id="489" r:id="rId9"/>
    <p:sldId id="490" r:id="rId10"/>
    <p:sldId id="491" r:id="rId11"/>
    <p:sldId id="492" r:id="rId12"/>
    <p:sldId id="493" r:id="rId13"/>
    <p:sldId id="494" r:id="rId14"/>
    <p:sldId id="495" r:id="rId15"/>
    <p:sldId id="282" r:id="rId16"/>
    <p:sldId id="283" r:id="rId17"/>
    <p:sldId id="284" r:id="rId18"/>
    <p:sldId id="285" r:id="rId19"/>
    <p:sldId id="286" r:id="rId20"/>
    <p:sldId id="361" r:id="rId21"/>
    <p:sldId id="362" r:id="rId22"/>
    <p:sldId id="335" r:id="rId23"/>
    <p:sldId id="339" r:id="rId24"/>
    <p:sldId id="457" r:id="rId25"/>
    <p:sldId id="340" r:id="rId26"/>
    <p:sldId id="424" r:id="rId27"/>
    <p:sldId id="342" r:id="rId28"/>
    <p:sldId id="425" r:id="rId29"/>
    <p:sldId id="344" r:id="rId30"/>
    <p:sldId id="346" r:id="rId31"/>
    <p:sldId id="345" r:id="rId32"/>
    <p:sldId id="347" r:id="rId33"/>
    <p:sldId id="496" r:id="rId34"/>
    <p:sldId id="384" r:id="rId35"/>
    <p:sldId id="468" r:id="rId36"/>
    <p:sldId id="474" r:id="rId37"/>
    <p:sldId id="368" r:id="rId38"/>
    <p:sldId id="256" r:id="rId39"/>
    <p:sldId id="257" r:id="rId40"/>
    <p:sldId id="288" r:id="rId41"/>
    <p:sldId id="497" r:id="rId42"/>
    <p:sldId id="258" r:id="rId43"/>
    <p:sldId id="259" r:id="rId44"/>
    <p:sldId id="292" r:id="rId45"/>
    <p:sldId id="294" r:id="rId46"/>
    <p:sldId id="295" r:id="rId47"/>
    <p:sldId id="470" r:id="rId48"/>
    <p:sldId id="293" r:id="rId49"/>
    <p:sldId id="296" r:id="rId50"/>
    <p:sldId id="297" r:id="rId51"/>
    <p:sldId id="326" r:id="rId52"/>
    <p:sldId id="426" r:id="rId53"/>
    <p:sldId id="327" r:id="rId54"/>
    <p:sldId id="260" r:id="rId55"/>
    <p:sldId id="299" r:id="rId56"/>
    <p:sldId id="484" r:id="rId57"/>
    <p:sldId id="328" r:id="rId58"/>
    <p:sldId id="298" r:id="rId59"/>
    <p:sldId id="301" r:id="rId60"/>
    <p:sldId id="372" r:id="rId61"/>
    <p:sldId id="302" r:id="rId62"/>
    <p:sldId id="370" r:id="rId63"/>
    <p:sldId id="371" r:id="rId64"/>
    <p:sldId id="462" r:id="rId65"/>
    <p:sldId id="369" r:id="rId66"/>
    <p:sldId id="303" r:id="rId67"/>
    <p:sldId id="305" r:id="rId68"/>
    <p:sldId id="263" r:id="rId69"/>
    <p:sldId id="262" r:id="rId70"/>
    <p:sldId id="309" r:id="rId71"/>
    <p:sldId id="264" r:id="rId72"/>
    <p:sldId id="310" r:id="rId73"/>
    <p:sldId id="266" r:id="rId74"/>
    <p:sldId id="312" r:id="rId75"/>
    <p:sldId id="313" r:id="rId76"/>
    <p:sldId id="314" r:id="rId77"/>
    <p:sldId id="271" r:id="rId78"/>
    <p:sldId id="441" r:id="rId79"/>
    <p:sldId id="317" r:id="rId80"/>
    <p:sldId id="319" r:id="rId81"/>
    <p:sldId id="320" r:id="rId82"/>
    <p:sldId id="323" r:id="rId83"/>
    <p:sldId id="374" r:id="rId84"/>
    <p:sldId id="324" r:id="rId85"/>
    <p:sldId id="330" r:id="rId86"/>
    <p:sldId id="331" r:id="rId87"/>
    <p:sldId id="443" r:id="rId88"/>
    <p:sldId id="444" r:id="rId89"/>
    <p:sldId id="445" r:id="rId90"/>
    <p:sldId id="446" r:id="rId91"/>
    <p:sldId id="447" r:id="rId92"/>
    <p:sldId id="448" r:id="rId93"/>
    <p:sldId id="449" r:id="rId94"/>
    <p:sldId id="451" r:id="rId95"/>
    <p:sldId id="452" r:id="rId96"/>
    <p:sldId id="479" r:id="rId97"/>
    <p:sldId id="480" r:id="rId98"/>
    <p:sldId id="422" r:id="rId99"/>
    <p:sldId id="392" r:id="rId100"/>
    <p:sldId id="291" r:id="rId101"/>
    <p:sldId id="348" r:id="rId102"/>
    <p:sldId id="351" r:id="rId103"/>
    <p:sldId id="356" r:id="rId104"/>
    <p:sldId id="358" r:id="rId105"/>
    <p:sldId id="359" r:id="rId106"/>
    <p:sldId id="397" r:id="rId107"/>
    <p:sldId id="404" r:id="rId108"/>
    <p:sldId id="405" r:id="rId109"/>
    <p:sldId id="406" r:id="rId110"/>
    <p:sldId id="407" r:id="rId111"/>
    <p:sldId id="408" r:id="rId112"/>
    <p:sldId id="409" r:id="rId113"/>
    <p:sldId id="411" r:id="rId114"/>
    <p:sldId id="414" r:id="rId115"/>
    <p:sldId id="415" r:id="rId116"/>
    <p:sldId id="416" r:id="rId117"/>
    <p:sldId id="412" r:id="rId118"/>
    <p:sldId id="413" r:id="rId119"/>
    <p:sldId id="418" r:id="rId120"/>
    <p:sldId id="373" r:id="rId121"/>
    <p:sldId id="485" r:id="rId122"/>
    <p:sldId id="393" r:id="rId123"/>
    <p:sldId id="394" r:id="rId124"/>
    <p:sldId id="395" r:id="rId125"/>
    <p:sldId id="396" r:id="rId126"/>
    <p:sldId id="421" r:id="rId127"/>
    <p:sldId id="410" r:id="rId128"/>
    <p:sldId id="417" r:id="rId129"/>
    <p:sldId id="419" r:id="rId130"/>
    <p:sldId id="429" r:id="rId131"/>
    <p:sldId id="430" r:id="rId132"/>
    <p:sldId id="431" r:id="rId133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3366FF"/>
    <a:srgbClr val="0066FF"/>
    <a:srgbClr val="3399FF"/>
    <a:srgbClr val="00CC00"/>
    <a:srgbClr val="FFCC00"/>
    <a:srgbClr val="FF33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5337" autoAdjust="0"/>
  </p:normalViewPr>
  <p:slideViewPr>
    <p:cSldViewPr>
      <p:cViewPr varScale="1">
        <p:scale>
          <a:sx n="73" d="100"/>
          <a:sy n="73" d="100"/>
        </p:scale>
        <p:origin x="1320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26" Type="http://schemas.openxmlformats.org/officeDocument/2006/relationships/slide" Target="slides/slide125.xml"/><Relationship Id="rId13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13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slide" Target="slides/slide129.xml"/><Relationship Id="rId13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image" Target="../media/image40.emf"/></Relationships>
</file>

<file path=ppt/drawings/_rels/vmlDrawing100.vml.rels><?xml version="1.0" encoding="UTF-8" standalone="yes"?>
<Relationships xmlns="http://schemas.openxmlformats.org/package/2006/relationships"><Relationship Id="rId8" Type="http://schemas.openxmlformats.org/officeDocument/2006/relationships/image" Target="../media/image820.emf"/><Relationship Id="rId3" Type="http://schemas.openxmlformats.org/officeDocument/2006/relationships/image" Target="../media/image815.emf"/><Relationship Id="rId7" Type="http://schemas.openxmlformats.org/officeDocument/2006/relationships/image" Target="../media/image819.emf"/><Relationship Id="rId12" Type="http://schemas.openxmlformats.org/officeDocument/2006/relationships/image" Target="../media/image824.emf"/><Relationship Id="rId2" Type="http://schemas.openxmlformats.org/officeDocument/2006/relationships/image" Target="../media/image814.emf"/><Relationship Id="rId1" Type="http://schemas.openxmlformats.org/officeDocument/2006/relationships/image" Target="../media/image813.emf"/><Relationship Id="rId6" Type="http://schemas.openxmlformats.org/officeDocument/2006/relationships/image" Target="../media/image818.emf"/><Relationship Id="rId11" Type="http://schemas.openxmlformats.org/officeDocument/2006/relationships/image" Target="../media/image823.emf"/><Relationship Id="rId5" Type="http://schemas.openxmlformats.org/officeDocument/2006/relationships/image" Target="../media/image817.emf"/><Relationship Id="rId10" Type="http://schemas.openxmlformats.org/officeDocument/2006/relationships/image" Target="../media/image822.emf"/><Relationship Id="rId4" Type="http://schemas.openxmlformats.org/officeDocument/2006/relationships/image" Target="../media/image816.emf"/><Relationship Id="rId9" Type="http://schemas.openxmlformats.org/officeDocument/2006/relationships/image" Target="../media/image821.emf"/></Relationships>
</file>

<file path=ppt/drawings/_rels/vmlDrawing101.vml.rels><?xml version="1.0" encoding="UTF-8" standalone="yes"?>
<Relationships xmlns="http://schemas.openxmlformats.org/package/2006/relationships"><Relationship Id="rId3" Type="http://schemas.openxmlformats.org/officeDocument/2006/relationships/image" Target="../media/image827.emf"/><Relationship Id="rId2" Type="http://schemas.openxmlformats.org/officeDocument/2006/relationships/image" Target="../media/image826.emf"/><Relationship Id="rId1" Type="http://schemas.openxmlformats.org/officeDocument/2006/relationships/image" Target="../media/image825.emf"/><Relationship Id="rId4" Type="http://schemas.openxmlformats.org/officeDocument/2006/relationships/image" Target="../media/image828.emf"/></Relationships>
</file>

<file path=ppt/drawings/_rels/vmlDrawing102.vml.rels><?xml version="1.0" encoding="UTF-8" standalone="yes"?>
<Relationships xmlns="http://schemas.openxmlformats.org/package/2006/relationships"><Relationship Id="rId2" Type="http://schemas.openxmlformats.org/officeDocument/2006/relationships/image" Target="../media/image833.emf"/><Relationship Id="rId1" Type="http://schemas.openxmlformats.org/officeDocument/2006/relationships/image" Target="../media/image832.emf"/></Relationships>
</file>

<file path=ppt/drawings/_rels/vmlDrawing1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36.emf"/></Relationships>
</file>

<file path=ppt/drawings/_rels/vmlDrawing1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39.emf"/></Relationships>
</file>

<file path=ppt/drawings/_rels/vmlDrawing10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42.emf"/></Relationships>
</file>

<file path=ppt/drawings/_rels/vmlDrawing106.vml.rels><?xml version="1.0" encoding="UTF-8" standalone="yes"?>
<Relationships xmlns="http://schemas.openxmlformats.org/package/2006/relationships"><Relationship Id="rId3" Type="http://schemas.openxmlformats.org/officeDocument/2006/relationships/image" Target="../media/image847.emf"/><Relationship Id="rId2" Type="http://schemas.openxmlformats.org/officeDocument/2006/relationships/image" Target="../media/image846.emf"/><Relationship Id="rId1" Type="http://schemas.openxmlformats.org/officeDocument/2006/relationships/image" Target="../media/image845.emf"/><Relationship Id="rId4" Type="http://schemas.openxmlformats.org/officeDocument/2006/relationships/image" Target="../media/image848.emf"/></Relationships>
</file>

<file path=ppt/drawings/_rels/vmlDrawing10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50.emf"/></Relationships>
</file>

<file path=ppt/drawings/_rels/vmlDrawing10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52.emf"/></Relationships>
</file>

<file path=ppt/drawings/_rels/vmlDrawing109.vml.rels><?xml version="1.0" encoding="UTF-8" standalone="yes"?>
<Relationships xmlns="http://schemas.openxmlformats.org/package/2006/relationships"><Relationship Id="rId1" Type="http://schemas.openxmlformats.org/officeDocument/2006/relationships/image" Target="../media/image854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6.emf"/><Relationship Id="rId1" Type="http://schemas.openxmlformats.org/officeDocument/2006/relationships/image" Target="../media/image55.emf"/><Relationship Id="rId4" Type="http://schemas.openxmlformats.org/officeDocument/2006/relationships/image" Target="../media/image58.emf"/></Relationships>
</file>

<file path=ppt/drawings/_rels/vmlDrawing110.vml.rels><?xml version="1.0" encoding="UTF-8" standalone="yes"?>
<Relationships xmlns="http://schemas.openxmlformats.org/package/2006/relationships"><Relationship Id="rId8" Type="http://schemas.openxmlformats.org/officeDocument/2006/relationships/image" Target="../media/image863.emf"/><Relationship Id="rId3" Type="http://schemas.openxmlformats.org/officeDocument/2006/relationships/image" Target="../media/image858.emf"/><Relationship Id="rId7" Type="http://schemas.openxmlformats.org/officeDocument/2006/relationships/image" Target="../media/image862.emf"/><Relationship Id="rId2" Type="http://schemas.openxmlformats.org/officeDocument/2006/relationships/image" Target="../media/image857.emf"/><Relationship Id="rId1" Type="http://schemas.openxmlformats.org/officeDocument/2006/relationships/image" Target="../media/image856.emf"/><Relationship Id="rId6" Type="http://schemas.openxmlformats.org/officeDocument/2006/relationships/image" Target="../media/image861.emf"/><Relationship Id="rId5" Type="http://schemas.openxmlformats.org/officeDocument/2006/relationships/image" Target="../media/image860.emf"/><Relationship Id="rId4" Type="http://schemas.openxmlformats.org/officeDocument/2006/relationships/image" Target="../media/image859.emf"/></Relationships>
</file>

<file path=ppt/drawings/_rels/vmlDrawing1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866.emf"/><Relationship Id="rId2" Type="http://schemas.openxmlformats.org/officeDocument/2006/relationships/image" Target="../media/image865.emf"/><Relationship Id="rId1" Type="http://schemas.openxmlformats.org/officeDocument/2006/relationships/image" Target="../media/image864.emf"/><Relationship Id="rId5" Type="http://schemas.openxmlformats.org/officeDocument/2006/relationships/image" Target="../media/image868.emf"/><Relationship Id="rId4" Type="http://schemas.openxmlformats.org/officeDocument/2006/relationships/image" Target="../media/image867.emf"/></Relationships>
</file>

<file path=ppt/drawings/_rels/vmlDrawing1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871.emf"/><Relationship Id="rId7" Type="http://schemas.openxmlformats.org/officeDocument/2006/relationships/image" Target="../media/image875.emf"/><Relationship Id="rId2" Type="http://schemas.openxmlformats.org/officeDocument/2006/relationships/image" Target="../media/image870.emf"/><Relationship Id="rId1" Type="http://schemas.openxmlformats.org/officeDocument/2006/relationships/image" Target="../media/image869.emf"/><Relationship Id="rId6" Type="http://schemas.openxmlformats.org/officeDocument/2006/relationships/image" Target="../media/image874.emf"/><Relationship Id="rId5" Type="http://schemas.openxmlformats.org/officeDocument/2006/relationships/image" Target="../media/image873.emf"/><Relationship Id="rId4" Type="http://schemas.openxmlformats.org/officeDocument/2006/relationships/image" Target="../media/image872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image" Target="../media/image6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15.vml.rels><?xml version="1.0" encoding="UTF-8" standalone="yes"?>
<Relationships xmlns="http://schemas.openxmlformats.org/package/2006/relationships"><Relationship Id="rId8" Type="http://schemas.openxmlformats.org/officeDocument/2006/relationships/image" Target="../media/image71.emf"/><Relationship Id="rId3" Type="http://schemas.openxmlformats.org/officeDocument/2006/relationships/image" Target="../media/image66.emf"/><Relationship Id="rId7" Type="http://schemas.openxmlformats.org/officeDocument/2006/relationships/image" Target="../media/image70.emf"/><Relationship Id="rId2" Type="http://schemas.openxmlformats.org/officeDocument/2006/relationships/image" Target="../media/image65.emf"/><Relationship Id="rId1" Type="http://schemas.openxmlformats.org/officeDocument/2006/relationships/image" Target="../media/image64.emf"/><Relationship Id="rId6" Type="http://schemas.openxmlformats.org/officeDocument/2006/relationships/image" Target="../media/image69.emf"/><Relationship Id="rId5" Type="http://schemas.openxmlformats.org/officeDocument/2006/relationships/image" Target="../media/image68.emf"/><Relationship Id="rId10" Type="http://schemas.openxmlformats.org/officeDocument/2006/relationships/image" Target="../media/image73.emf"/><Relationship Id="rId4" Type="http://schemas.openxmlformats.org/officeDocument/2006/relationships/image" Target="../media/image67.emf"/><Relationship Id="rId9" Type="http://schemas.openxmlformats.org/officeDocument/2006/relationships/image" Target="../media/image72.emf"/></Relationships>
</file>

<file path=ppt/drawings/_rels/vmlDrawing16.vml.rels><?xml version="1.0" encoding="UTF-8" standalone="yes"?>
<Relationships xmlns="http://schemas.openxmlformats.org/package/2006/relationships"><Relationship Id="rId8" Type="http://schemas.openxmlformats.org/officeDocument/2006/relationships/image" Target="../media/image81.emf"/><Relationship Id="rId3" Type="http://schemas.openxmlformats.org/officeDocument/2006/relationships/image" Target="../media/image76.emf"/><Relationship Id="rId7" Type="http://schemas.openxmlformats.org/officeDocument/2006/relationships/image" Target="../media/image80.emf"/><Relationship Id="rId2" Type="http://schemas.openxmlformats.org/officeDocument/2006/relationships/image" Target="../media/image75.emf"/><Relationship Id="rId1" Type="http://schemas.openxmlformats.org/officeDocument/2006/relationships/image" Target="../media/image74.emf"/><Relationship Id="rId6" Type="http://schemas.openxmlformats.org/officeDocument/2006/relationships/image" Target="../media/image79.emf"/><Relationship Id="rId5" Type="http://schemas.openxmlformats.org/officeDocument/2006/relationships/image" Target="../media/image78.emf"/><Relationship Id="rId4" Type="http://schemas.openxmlformats.org/officeDocument/2006/relationships/image" Target="../media/image77.emf"/><Relationship Id="rId9" Type="http://schemas.openxmlformats.org/officeDocument/2006/relationships/image" Target="../media/image82.e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84.emf"/><Relationship Id="rId1" Type="http://schemas.openxmlformats.org/officeDocument/2006/relationships/image" Target="../media/image83.e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86.emf"/><Relationship Id="rId1" Type="http://schemas.openxmlformats.org/officeDocument/2006/relationships/image" Target="../media/image85.e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2" Type="http://schemas.openxmlformats.org/officeDocument/2006/relationships/image" Target="../media/image88.emf"/><Relationship Id="rId1" Type="http://schemas.openxmlformats.org/officeDocument/2006/relationships/image" Target="../media/image87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image" Target="../media/image3.emf"/><Relationship Id="rId4" Type="http://schemas.openxmlformats.org/officeDocument/2006/relationships/image" Target="../media/image6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image" Target="../media/image96.emf"/><Relationship Id="rId1" Type="http://schemas.openxmlformats.org/officeDocument/2006/relationships/image" Target="../media/image95.emf"/></Relationships>
</file>

<file path=ppt/drawings/_rels/vmlDrawing21.v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emf"/><Relationship Id="rId3" Type="http://schemas.openxmlformats.org/officeDocument/2006/relationships/image" Target="../media/image101.emf"/><Relationship Id="rId7" Type="http://schemas.openxmlformats.org/officeDocument/2006/relationships/image" Target="../media/image105.emf"/><Relationship Id="rId12" Type="http://schemas.openxmlformats.org/officeDocument/2006/relationships/image" Target="../media/image110.emf"/><Relationship Id="rId2" Type="http://schemas.openxmlformats.org/officeDocument/2006/relationships/image" Target="../media/image100.emf"/><Relationship Id="rId1" Type="http://schemas.openxmlformats.org/officeDocument/2006/relationships/image" Target="../media/image99.emf"/><Relationship Id="rId6" Type="http://schemas.openxmlformats.org/officeDocument/2006/relationships/image" Target="../media/image104.emf"/><Relationship Id="rId11" Type="http://schemas.openxmlformats.org/officeDocument/2006/relationships/image" Target="../media/image109.emf"/><Relationship Id="rId5" Type="http://schemas.openxmlformats.org/officeDocument/2006/relationships/image" Target="../media/image103.emf"/><Relationship Id="rId10" Type="http://schemas.openxmlformats.org/officeDocument/2006/relationships/image" Target="../media/image108.emf"/><Relationship Id="rId4" Type="http://schemas.openxmlformats.org/officeDocument/2006/relationships/image" Target="../media/image102.emf"/><Relationship Id="rId9" Type="http://schemas.openxmlformats.org/officeDocument/2006/relationships/image" Target="../media/image107.emf"/></Relationships>
</file>

<file path=ppt/drawings/_rels/vmlDrawing22.vml.rels><?xml version="1.0" encoding="UTF-8" standalone="yes"?>
<Relationships xmlns="http://schemas.openxmlformats.org/package/2006/relationships"><Relationship Id="rId8" Type="http://schemas.openxmlformats.org/officeDocument/2006/relationships/image" Target="../media/image118.emf"/><Relationship Id="rId3" Type="http://schemas.openxmlformats.org/officeDocument/2006/relationships/image" Target="../media/image113.emf"/><Relationship Id="rId7" Type="http://schemas.openxmlformats.org/officeDocument/2006/relationships/image" Target="../media/image117.emf"/><Relationship Id="rId2" Type="http://schemas.openxmlformats.org/officeDocument/2006/relationships/image" Target="../media/image112.emf"/><Relationship Id="rId1" Type="http://schemas.openxmlformats.org/officeDocument/2006/relationships/image" Target="../media/image111.emf"/><Relationship Id="rId6" Type="http://schemas.openxmlformats.org/officeDocument/2006/relationships/image" Target="../media/image116.emf"/><Relationship Id="rId5" Type="http://schemas.openxmlformats.org/officeDocument/2006/relationships/image" Target="../media/image115.emf"/><Relationship Id="rId4" Type="http://schemas.openxmlformats.org/officeDocument/2006/relationships/image" Target="../media/image114.emf"/></Relationships>
</file>

<file path=ppt/drawings/_rels/vmlDrawing2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emf"/><Relationship Id="rId2" Type="http://schemas.openxmlformats.org/officeDocument/2006/relationships/image" Target="../media/image120.emf"/><Relationship Id="rId1" Type="http://schemas.openxmlformats.org/officeDocument/2006/relationships/image" Target="../media/image119.emf"/><Relationship Id="rId6" Type="http://schemas.openxmlformats.org/officeDocument/2006/relationships/image" Target="../media/image124.emf"/><Relationship Id="rId5" Type="http://schemas.openxmlformats.org/officeDocument/2006/relationships/image" Target="../media/image123.emf"/><Relationship Id="rId4" Type="http://schemas.openxmlformats.org/officeDocument/2006/relationships/image" Target="../media/image122.emf"/></Relationships>
</file>

<file path=ppt/drawings/_rels/vmlDrawing24.vml.rels><?xml version="1.0" encoding="UTF-8" standalone="yes"?>
<Relationships xmlns="http://schemas.openxmlformats.org/package/2006/relationships"><Relationship Id="rId8" Type="http://schemas.openxmlformats.org/officeDocument/2006/relationships/image" Target="../media/image132.emf"/><Relationship Id="rId13" Type="http://schemas.openxmlformats.org/officeDocument/2006/relationships/image" Target="../media/image137.emf"/><Relationship Id="rId18" Type="http://schemas.openxmlformats.org/officeDocument/2006/relationships/image" Target="../media/image142.emf"/><Relationship Id="rId3" Type="http://schemas.openxmlformats.org/officeDocument/2006/relationships/image" Target="../media/image127.emf"/><Relationship Id="rId21" Type="http://schemas.openxmlformats.org/officeDocument/2006/relationships/image" Target="../media/image145.emf"/><Relationship Id="rId7" Type="http://schemas.openxmlformats.org/officeDocument/2006/relationships/image" Target="../media/image131.emf"/><Relationship Id="rId12" Type="http://schemas.openxmlformats.org/officeDocument/2006/relationships/image" Target="../media/image136.emf"/><Relationship Id="rId17" Type="http://schemas.openxmlformats.org/officeDocument/2006/relationships/image" Target="../media/image141.emf"/><Relationship Id="rId2" Type="http://schemas.openxmlformats.org/officeDocument/2006/relationships/image" Target="../media/image126.emf"/><Relationship Id="rId16" Type="http://schemas.openxmlformats.org/officeDocument/2006/relationships/image" Target="../media/image140.emf"/><Relationship Id="rId20" Type="http://schemas.openxmlformats.org/officeDocument/2006/relationships/image" Target="../media/image144.emf"/><Relationship Id="rId1" Type="http://schemas.openxmlformats.org/officeDocument/2006/relationships/image" Target="../media/image125.emf"/><Relationship Id="rId6" Type="http://schemas.openxmlformats.org/officeDocument/2006/relationships/image" Target="../media/image130.emf"/><Relationship Id="rId11" Type="http://schemas.openxmlformats.org/officeDocument/2006/relationships/image" Target="../media/image135.emf"/><Relationship Id="rId5" Type="http://schemas.openxmlformats.org/officeDocument/2006/relationships/image" Target="../media/image129.emf"/><Relationship Id="rId15" Type="http://schemas.openxmlformats.org/officeDocument/2006/relationships/image" Target="../media/image139.emf"/><Relationship Id="rId10" Type="http://schemas.openxmlformats.org/officeDocument/2006/relationships/image" Target="../media/image134.emf"/><Relationship Id="rId19" Type="http://schemas.openxmlformats.org/officeDocument/2006/relationships/image" Target="../media/image143.emf"/><Relationship Id="rId4" Type="http://schemas.openxmlformats.org/officeDocument/2006/relationships/image" Target="../media/image128.emf"/><Relationship Id="rId9" Type="http://schemas.openxmlformats.org/officeDocument/2006/relationships/image" Target="../media/image133.emf"/><Relationship Id="rId14" Type="http://schemas.openxmlformats.org/officeDocument/2006/relationships/image" Target="../media/image138.emf"/><Relationship Id="rId22" Type="http://schemas.openxmlformats.org/officeDocument/2006/relationships/image" Target="../media/image146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0.emf"/></Relationships>
</file>

<file path=ppt/drawings/_rels/vmlDrawing26.vml.rels><?xml version="1.0" encoding="UTF-8" standalone="yes"?>
<Relationships xmlns="http://schemas.openxmlformats.org/package/2006/relationships"><Relationship Id="rId8" Type="http://schemas.openxmlformats.org/officeDocument/2006/relationships/image" Target="../media/image158.emf"/><Relationship Id="rId3" Type="http://schemas.openxmlformats.org/officeDocument/2006/relationships/image" Target="../media/image153.emf"/><Relationship Id="rId7" Type="http://schemas.openxmlformats.org/officeDocument/2006/relationships/image" Target="../media/image157.emf"/><Relationship Id="rId2" Type="http://schemas.openxmlformats.org/officeDocument/2006/relationships/image" Target="../media/image152.emf"/><Relationship Id="rId1" Type="http://schemas.openxmlformats.org/officeDocument/2006/relationships/image" Target="../media/image151.emf"/><Relationship Id="rId6" Type="http://schemas.openxmlformats.org/officeDocument/2006/relationships/image" Target="../media/image156.emf"/><Relationship Id="rId5" Type="http://schemas.openxmlformats.org/officeDocument/2006/relationships/image" Target="../media/image155.emf"/><Relationship Id="rId4" Type="http://schemas.openxmlformats.org/officeDocument/2006/relationships/image" Target="../media/image154.e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emf"/><Relationship Id="rId2" Type="http://schemas.openxmlformats.org/officeDocument/2006/relationships/image" Target="../media/image160.emf"/><Relationship Id="rId1" Type="http://schemas.openxmlformats.org/officeDocument/2006/relationships/image" Target="../media/image159.emf"/><Relationship Id="rId4" Type="http://schemas.openxmlformats.org/officeDocument/2006/relationships/image" Target="../media/image162.emf"/></Relationships>
</file>

<file path=ppt/drawings/_rels/vmlDrawing2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4.emf"/><Relationship Id="rId1" Type="http://schemas.openxmlformats.org/officeDocument/2006/relationships/image" Target="../media/image163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5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2" Type="http://schemas.openxmlformats.org/officeDocument/2006/relationships/image" Target="../media/image8.emf"/><Relationship Id="rId1" Type="http://schemas.openxmlformats.org/officeDocument/2006/relationships/image" Target="../media/image7.emf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drawings/_rels/vmlDrawing30.vml.rels><?xml version="1.0" encoding="UTF-8" standalone="yes"?>
<Relationships xmlns="http://schemas.openxmlformats.org/package/2006/relationships"><Relationship Id="rId8" Type="http://schemas.openxmlformats.org/officeDocument/2006/relationships/image" Target="../media/image174.emf"/><Relationship Id="rId3" Type="http://schemas.openxmlformats.org/officeDocument/2006/relationships/image" Target="../media/image169.emf"/><Relationship Id="rId7" Type="http://schemas.openxmlformats.org/officeDocument/2006/relationships/image" Target="../media/image173.emf"/><Relationship Id="rId2" Type="http://schemas.openxmlformats.org/officeDocument/2006/relationships/image" Target="../media/image168.emf"/><Relationship Id="rId1" Type="http://schemas.openxmlformats.org/officeDocument/2006/relationships/image" Target="../media/image167.emf"/><Relationship Id="rId6" Type="http://schemas.openxmlformats.org/officeDocument/2006/relationships/image" Target="../media/image172.emf"/><Relationship Id="rId11" Type="http://schemas.openxmlformats.org/officeDocument/2006/relationships/image" Target="../media/image177.emf"/><Relationship Id="rId5" Type="http://schemas.openxmlformats.org/officeDocument/2006/relationships/image" Target="../media/image171.emf"/><Relationship Id="rId10" Type="http://schemas.openxmlformats.org/officeDocument/2006/relationships/image" Target="../media/image176.emf"/><Relationship Id="rId4" Type="http://schemas.openxmlformats.org/officeDocument/2006/relationships/image" Target="../media/image170.emf"/><Relationship Id="rId9" Type="http://schemas.openxmlformats.org/officeDocument/2006/relationships/image" Target="../media/image175.e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emf"/><Relationship Id="rId2" Type="http://schemas.openxmlformats.org/officeDocument/2006/relationships/image" Target="../media/image179.emf"/><Relationship Id="rId1" Type="http://schemas.openxmlformats.org/officeDocument/2006/relationships/image" Target="../media/image178.emf"/><Relationship Id="rId6" Type="http://schemas.openxmlformats.org/officeDocument/2006/relationships/image" Target="../media/image183.emf"/><Relationship Id="rId5" Type="http://schemas.openxmlformats.org/officeDocument/2006/relationships/image" Target="../media/image182.emf"/><Relationship Id="rId4" Type="http://schemas.openxmlformats.org/officeDocument/2006/relationships/image" Target="../media/image181.emf"/></Relationships>
</file>

<file path=ppt/drawings/_rels/vmlDrawing32.vml.rels><?xml version="1.0" encoding="UTF-8" standalone="yes"?>
<Relationships xmlns="http://schemas.openxmlformats.org/package/2006/relationships"><Relationship Id="rId8" Type="http://schemas.openxmlformats.org/officeDocument/2006/relationships/image" Target="../media/image192.emf"/><Relationship Id="rId3" Type="http://schemas.openxmlformats.org/officeDocument/2006/relationships/image" Target="../media/image187.emf"/><Relationship Id="rId7" Type="http://schemas.openxmlformats.org/officeDocument/2006/relationships/image" Target="../media/image191.emf"/><Relationship Id="rId2" Type="http://schemas.openxmlformats.org/officeDocument/2006/relationships/image" Target="../media/image186.emf"/><Relationship Id="rId1" Type="http://schemas.openxmlformats.org/officeDocument/2006/relationships/image" Target="../media/image185.emf"/><Relationship Id="rId6" Type="http://schemas.openxmlformats.org/officeDocument/2006/relationships/image" Target="../media/image190.emf"/><Relationship Id="rId5" Type="http://schemas.openxmlformats.org/officeDocument/2006/relationships/image" Target="../media/image189.emf"/><Relationship Id="rId4" Type="http://schemas.openxmlformats.org/officeDocument/2006/relationships/image" Target="../media/image188.emf"/><Relationship Id="rId9" Type="http://schemas.openxmlformats.org/officeDocument/2006/relationships/image" Target="../media/image193.emf"/></Relationships>
</file>

<file path=ppt/drawings/_rels/vmlDrawing3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8.emf"/><Relationship Id="rId2" Type="http://schemas.openxmlformats.org/officeDocument/2006/relationships/image" Target="../media/image197.emf"/><Relationship Id="rId1" Type="http://schemas.openxmlformats.org/officeDocument/2006/relationships/image" Target="../media/image196.emf"/><Relationship Id="rId6" Type="http://schemas.openxmlformats.org/officeDocument/2006/relationships/image" Target="../media/image201.emf"/><Relationship Id="rId5" Type="http://schemas.openxmlformats.org/officeDocument/2006/relationships/image" Target="../media/image200.emf"/><Relationship Id="rId4" Type="http://schemas.openxmlformats.org/officeDocument/2006/relationships/image" Target="../media/image199.emf"/></Relationships>
</file>

<file path=ppt/drawings/_rels/vmlDrawing3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emf"/><Relationship Id="rId2" Type="http://schemas.openxmlformats.org/officeDocument/2006/relationships/image" Target="../media/image203.emf"/><Relationship Id="rId1" Type="http://schemas.openxmlformats.org/officeDocument/2006/relationships/image" Target="../media/image202.emf"/></Relationships>
</file>

<file path=ppt/drawings/_rels/vmlDrawing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7.emf"/><Relationship Id="rId2" Type="http://schemas.openxmlformats.org/officeDocument/2006/relationships/image" Target="../media/image206.emf"/><Relationship Id="rId1" Type="http://schemas.openxmlformats.org/officeDocument/2006/relationships/image" Target="../media/image205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8.emf"/></Relationships>
</file>

<file path=ppt/drawings/_rels/vmlDrawing3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1.emf"/><Relationship Id="rId2" Type="http://schemas.openxmlformats.org/officeDocument/2006/relationships/image" Target="../media/image210.emf"/><Relationship Id="rId1" Type="http://schemas.openxmlformats.org/officeDocument/2006/relationships/image" Target="../media/image209.emf"/><Relationship Id="rId4" Type="http://schemas.openxmlformats.org/officeDocument/2006/relationships/image" Target="../media/image212.emf"/></Relationships>
</file>

<file path=ppt/drawings/_rels/vmlDrawing3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5.emf"/><Relationship Id="rId2" Type="http://schemas.openxmlformats.org/officeDocument/2006/relationships/image" Target="../media/image214.emf"/><Relationship Id="rId1" Type="http://schemas.openxmlformats.org/officeDocument/2006/relationships/image" Target="../media/image213.emf"/><Relationship Id="rId6" Type="http://schemas.openxmlformats.org/officeDocument/2006/relationships/image" Target="../media/image218.emf"/><Relationship Id="rId5" Type="http://schemas.openxmlformats.org/officeDocument/2006/relationships/image" Target="../media/image217.emf"/><Relationship Id="rId4" Type="http://schemas.openxmlformats.org/officeDocument/2006/relationships/image" Target="../media/image216.emf"/></Relationships>
</file>

<file path=ppt/drawings/_rels/vmlDrawing39.vml.rels><?xml version="1.0" encoding="UTF-8" standalone="yes"?>
<Relationships xmlns="http://schemas.openxmlformats.org/package/2006/relationships"><Relationship Id="rId8" Type="http://schemas.openxmlformats.org/officeDocument/2006/relationships/image" Target="../media/image226.emf"/><Relationship Id="rId3" Type="http://schemas.openxmlformats.org/officeDocument/2006/relationships/image" Target="../media/image221.emf"/><Relationship Id="rId7" Type="http://schemas.openxmlformats.org/officeDocument/2006/relationships/image" Target="../media/image225.emf"/><Relationship Id="rId2" Type="http://schemas.openxmlformats.org/officeDocument/2006/relationships/image" Target="../media/image220.emf"/><Relationship Id="rId1" Type="http://schemas.openxmlformats.org/officeDocument/2006/relationships/image" Target="../media/image219.emf"/><Relationship Id="rId6" Type="http://schemas.openxmlformats.org/officeDocument/2006/relationships/image" Target="../media/image224.emf"/><Relationship Id="rId5" Type="http://schemas.openxmlformats.org/officeDocument/2006/relationships/image" Target="../media/image223.emf"/><Relationship Id="rId10" Type="http://schemas.openxmlformats.org/officeDocument/2006/relationships/image" Target="../media/image228.emf"/><Relationship Id="rId4" Type="http://schemas.openxmlformats.org/officeDocument/2006/relationships/image" Target="../media/image222.emf"/><Relationship Id="rId9" Type="http://schemas.openxmlformats.org/officeDocument/2006/relationships/image" Target="../media/image227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image" Target="../media/image14.emf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drawings/_rels/vmlDrawing40.vml.rels><?xml version="1.0" encoding="UTF-8" standalone="yes"?>
<Relationships xmlns="http://schemas.openxmlformats.org/package/2006/relationships"><Relationship Id="rId8" Type="http://schemas.openxmlformats.org/officeDocument/2006/relationships/image" Target="../media/image236.emf"/><Relationship Id="rId3" Type="http://schemas.openxmlformats.org/officeDocument/2006/relationships/image" Target="../media/image231.emf"/><Relationship Id="rId7" Type="http://schemas.openxmlformats.org/officeDocument/2006/relationships/image" Target="../media/image235.emf"/><Relationship Id="rId2" Type="http://schemas.openxmlformats.org/officeDocument/2006/relationships/image" Target="../media/image230.emf"/><Relationship Id="rId1" Type="http://schemas.openxmlformats.org/officeDocument/2006/relationships/image" Target="../media/image229.emf"/><Relationship Id="rId6" Type="http://schemas.openxmlformats.org/officeDocument/2006/relationships/image" Target="../media/image234.emf"/><Relationship Id="rId5" Type="http://schemas.openxmlformats.org/officeDocument/2006/relationships/image" Target="../media/image233.emf"/><Relationship Id="rId4" Type="http://schemas.openxmlformats.org/officeDocument/2006/relationships/image" Target="../media/image232.emf"/></Relationships>
</file>

<file path=ppt/drawings/_rels/vmlDrawing4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9.emf"/><Relationship Id="rId2" Type="http://schemas.openxmlformats.org/officeDocument/2006/relationships/image" Target="../media/image238.emf"/><Relationship Id="rId1" Type="http://schemas.openxmlformats.org/officeDocument/2006/relationships/image" Target="../media/image237.emf"/></Relationships>
</file>

<file path=ppt/drawings/_rels/vmlDrawing4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42.emf"/><Relationship Id="rId2" Type="http://schemas.openxmlformats.org/officeDocument/2006/relationships/image" Target="../media/image241.emf"/><Relationship Id="rId1" Type="http://schemas.openxmlformats.org/officeDocument/2006/relationships/image" Target="../media/image240.emf"/><Relationship Id="rId4" Type="http://schemas.openxmlformats.org/officeDocument/2006/relationships/image" Target="../media/image243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5.emf"/></Relationships>
</file>

<file path=ppt/drawings/_rels/vmlDrawing4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48.emf"/><Relationship Id="rId7" Type="http://schemas.openxmlformats.org/officeDocument/2006/relationships/image" Target="../media/image252.emf"/><Relationship Id="rId2" Type="http://schemas.openxmlformats.org/officeDocument/2006/relationships/image" Target="../media/image247.emf"/><Relationship Id="rId1" Type="http://schemas.openxmlformats.org/officeDocument/2006/relationships/image" Target="../media/image246.emf"/><Relationship Id="rId6" Type="http://schemas.openxmlformats.org/officeDocument/2006/relationships/image" Target="../media/image251.emf"/><Relationship Id="rId5" Type="http://schemas.openxmlformats.org/officeDocument/2006/relationships/image" Target="../media/image250.emf"/><Relationship Id="rId4" Type="http://schemas.openxmlformats.org/officeDocument/2006/relationships/image" Target="../media/image249.emf"/></Relationships>
</file>

<file path=ppt/drawings/_rels/vmlDrawing45.vml.rels><?xml version="1.0" encoding="UTF-8" standalone="yes"?>
<Relationships xmlns="http://schemas.openxmlformats.org/package/2006/relationships"><Relationship Id="rId8" Type="http://schemas.openxmlformats.org/officeDocument/2006/relationships/image" Target="../media/image260.emf"/><Relationship Id="rId3" Type="http://schemas.openxmlformats.org/officeDocument/2006/relationships/image" Target="../media/image255.emf"/><Relationship Id="rId7" Type="http://schemas.openxmlformats.org/officeDocument/2006/relationships/image" Target="../media/image259.emf"/><Relationship Id="rId2" Type="http://schemas.openxmlformats.org/officeDocument/2006/relationships/image" Target="../media/image254.emf"/><Relationship Id="rId1" Type="http://schemas.openxmlformats.org/officeDocument/2006/relationships/image" Target="../media/image253.emf"/><Relationship Id="rId6" Type="http://schemas.openxmlformats.org/officeDocument/2006/relationships/image" Target="../media/image258.emf"/><Relationship Id="rId5" Type="http://schemas.openxmlformats.org/officeDocument/2006/relationships/image" Target="../media/image257.emf"/><Relationship Id="rId4" Type="http://schemas.openxmlformats.org/officeDocument/2006/relationships/image" Target="../media/image256.emf"/></Relationships>
</file>

<file path=ppt/drawings/_rels/vmlDrawing46.vml.rels><?xml version="1.0" encoding="UTF-8" standalone="yes"?>
<Relationships xmlns="http://schemas.openxmlformats.org/package/2006/relationships"><Relationship Id="rId8" Type="http://schemas.openxmlformats.org/officeDocument/2006/relationships/image" Target="../media/image268.emf"/><Relationship Id="rId3" Type="http://schemas.openxmlformats.org/officeDocument/2006/relationships/image" Target="../media/image263.emf"/><Relationship Id="rId7" Type="http://schemas.openxmlformats.org/officeDocument/2006/relationships/image" Target="../media/image267.emf"/><Relationship Id="rId2" Type="http://schemas.openxmlformats.org/officeDocument/2006/relationships/image" Target="../media/image262.emf"/><Relationship Id="rId1" Type="http://schemas.openxmlformats.org/officeDocument/2006/relationships/image" Target="../media/image261.emf"/><Relationship Id="rId6" Type="http://schemas.openxmlformats.org/officeDocument/2006/relationships/image" Target="../media/image266.emf"/><Relationship Id="rId5" Type="http://schemas.openxmlformats.org/officeDocument/2006/relationships/image" Target="../media/image265.emf"/><Relationship Id="rId4" Type="http://schemas.openxmlformats.org/officeDocument/2006/relationships/image" Target="../media/image264.emf"/><Relationship Id="rId9" Type="http://schemas.openxmlformats.org/officeDocument/2006/relationships/image" Target="../media/image269.emf"/></Relationships>
</file>

<file path=ppt/drawings/_rels/vmlDrawing47.vml.rels><?xml version="1.0" encoding="UTF-8" standalone="yes"?>
<Relationships xmlns="http://schemas.openxmlformats.org/package/2006/relationships"><Relationship Id="rId8" Type="http://schemas.openxmlformats.org/officeDocument/2006/relationships/image" Target="../media/image277.emf"/><Relationship Id="rId3" Type="http://schemas.openxmlformats.org/officeDocument/2006/relationships/image" Target="../media/image272.emf"/><Relationship Id="rId7" Type="http://schemas.openxmlformats.org/officeDocument/2006/relationships/image" Target="../media/image276.emf"/><Relationship Id="rId2" Type="http://schemas.openxmlformats.org/officeDocument/2006/relationships/image" Target="../media/image271.emf"/><Relationship Id="rId1" Type="http://schemas.openxmlformats.org/officeDocument/2006/relationships/image" Target="../media/image270.emf"/><Relationship Id="rId6" Type="http://schemas.openxmlformats.org/officeDocument/2006/relationships/image" Target="../media/image275.emf"/><Relationship Id="rId5" Type="http://schemas.openxmlformats.org/officeDocument/2006/relationships/image" Target="../media/image274.emf"/><Relationship Id="rId10" Type="http://schemas.openxmlformats.org/officeDocument/2006/relationships/image" Target="../media/image279.emf"/><Relationship Id="rId4" Type="http://schemas.openxmlformats.org/officeDocument/2006/relationships/image" Target="../media/image273.emf"/><Relationship Id="rId9" Type="http://schemas.openxmlformats.org/officeDocument/2006/relationships/image" Target="../media/image278.emf"/></Relationships>
</file>

<file path=ppt/drawings/_rels/vmlDrawing4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2.emf"/><Relationship Id="rId7" Type="http://schemas.openxmlformats.org/officeDocument/2006/relationships/image" Target="../media/image286.emf"/><Relationship Id="rId2" Type="http://schemas.openxmlformats.org/officeDocument/2006/relationships/image" Target="../media/image281.emf"/><Relationship Id="rId1" Type="http://schemas.openxmlformats.org/officeDocument/2006/relationships/image" Target="../media/image280.emf"/><Relationship Id="rId6" Type="http://schemas.openxmlformats.org/officeDocument/2006/relationships/image" Target="../media/image285.emf"/><Relationship Id="rId5" Type="http://schemas.openxmlformats.org/officeDocument/2006/relationships/image" Target="../media/image284.emf"/><Relationship Id="rId4" Type="http://schemas.openxmlformats.org/officeDocument/2006/relationships/image" Target="../media/image283.emf"/></Relationships>
</file>

<file path=ppt/drawings/_rels/vmlDrawing4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9.emf"/><Relationship Id="rId2" Type="http://schemas.openxmlformats.org/officeDocument/2006/relationships/image" Target="../media/image288.emf"/><Relationship Id="rId1" Type="http://schemas.openxmlformats.org/officeDocument/2006/relationships/image" Target="../media/image287.emf"/><Relationship Id="rId4" Type="http://schemas.openxmlformats.org/officeDocument/2006/relationships/image" Target="../media/image290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image" Target="../media/image20.emf"/><Relationship Id="rId4" Type="http://schemas.openxmlformats.org/officeDocument/2006/relationships/image" Target="../media/image23.emf"/></Relationships>
</file>

<file path=ppt/drawings/_rels/vmlDrawing5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93.emf"/><Relationship Id="rId2" Type="http://schemas.openxmlformats.org/officeDocument/2006/relationships/image" Target="../media/image292.emf"/><Relationship Id="rId1" Type="http://schemas.openxmlformats.org/officeDocument/2006/relationships/image" Target="../media/image291.emf"/><Relationship Id="rId5" Type="http://schemas.openxmlformats.org/officeDocument/2006/relationships/image" Target="../media/image295.emf"/><Relationship Id="rId4" Type="http://schemas.openxmlformats.org/officeDocument/2006/relationships/image" Target="../media/image294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6.emf"/></Relationships>
</file>

<file path=ppt/drawings/_rels/vmlDrawing5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99.emf"/><Relationship Id="rId7" Type="http://schemas.openxmlformats.org/officeDocument/2006/relationships/image" Target="../media/image303.emf"/><Relationship Id="rId2" Type="http://schemas.openxmlformats.org/officeDocument/2006/relationships/image" Target="../media/image298.emf"/><Relationship Id="rId1" Type="http://schemas.openxmlformats.org/officeDocument/2006/relationships/image" Target="../media/image297.emf"/><Relationship Id="rId6" Type="http://schemas.openxmlformats.org/officeDocument/2006/relationships/image" Target="../media/image302.emf"/><Relationship Id="rId5" Type="http://schemas.openxmlformats.org/officeDocument/2006/relationships/image" Target="../media/image301.emf"/><Relationship Id="rId4" Type="http://schemas.openxmlformats.org/officeDocument/2006/relationships/image" Target="../media/image300.emf"/></Relationships>
</file>

<file path=ppt/drawings/_rels/vmlDrawing53.vml.rels><?xml version="1.0" encoding="UTF-8" standalone="yes"?>
<Relationships xmlns="http://schemas.openxmlformats.org/package/2006/relationships"><Relationship Id="rId8" Type="http://schemas.openxmlformats.org/officeDocument/2006/relationships/image" Target="../media/image311.emf"/><Relationship Id="rId3" Type="http://schemas.openxmlformats.org/officeDocument/2006/relationships/image" Target="../media/image306.emf"/><Relationship Id="rId7" Type="http://schemas.openxmlformats.org/officeDocument/2006/relationships/image" Target="../media/image310.emf"/><Relationship Id="rId2" Type="http://schemas.openxmlformats.org/officeDocument/2006/relationships/image" Target="../media/image305.emf"/><Relationship Id="rId1" Type="http://schemas.openxmlformats.org/officeDocument/2006/relationships/image" Target="../media/image304.emf"/><Relationship Id="rId6" Type="http://schemas.openxmlformats.org/officeDocument/2006/relationships/image" Target="../media/image309.emf"/><Relationship Id="rId5" Type="http://schemas.openxmlformats.org/officeDocument/2006/relationships/image" Target="../media/image308.emf"/><Relationship Id="rId4" Type="http://schemas.openxmlformats.org/officeDocument/2006/relationships/image" Target="../media/image307.emf"/><Relationship Id="rId9" Type="http://schemas.openxmlformats.org/officeDocument/2006/relationships/image" Target="../media/image312.emf"/></Relationships>
</file>

<file path=ppt/drawings/_rels/vmlDrawing54.vml.rels><?xml version="1.0" encoding="UTF-8" standalone="yes"?>
<Relationships xmlns="http://schemas.openxmlformats.org/package/2006/relationships"><Relationship Id="rId8" Type="http://schemas.openxmlformats.org/officeDocument/2006/relationships/image" Target="../media/image320.emf"/><Relationship Id="rId3" Type="http://schemas.openxmlformats.org/officeDocument/2006/relationships/image" Target="../media/image315.emf"/><Relationship Id="rId7" Type="http://schemas.openxmlformats.org/officeDocument/2006/relationships/image" Target="../media/image319.emf"/><Relationship Id="rId2" Type="http://schemas.openxmlformats.org/officeDocument/2006/relationships/image" Target="../media/image314.emf"/><Relationship Id="rId1" Type="http://schemas.openxmlformats.org/officeDocument/2006/relationships/image" Target="../media/image313.emf"/><Relationship Id="rId6" Type="http://schemas.openxmlformats.org/officeDocument/2006/relationships/image" Target="../media/image318.emf"/><Relationship Id="rId5" Type="http://schemas.openxmlformats.org/officeDocument/2006/relationships/image" Target="../media/image317.emf"/><Relationship Id="rId4" Type="http://schemas.openxmlformats.org/officeDocument/2006/relationships/image" Target="../media/image316.emf"/></Relationships>
</file>

<file path=ppt/drawings/_rels/vmlDrawing55.vml.rels><?xml version="1.0" encoding="UTF-8" standalone="yes"?>
<Relationships xmlns="http://schemas.openxmlformats.org/package/2006/relationships"><Relationship Id="rId3" Type="http://schemas.openxmlformats.org/officeDocument/2006/relationships/image" Target="../media/image323.emf"/><Relationship Id="rId2" Type="http://schemas.openxmlformats.org/officeDocument/2006/relationships/image" Target="../media/image322.emf"/><Relationship Id="rId1" Type="http://schemas.openxmlformats.org/officeDocument/2006/relationships/image" Target="../media/image321.emf"/><Relationship Id="rId6" Type="http://schemas.openxmlformats.org/officeDocument/2006/relationships/image" Target="../media/image326.emf"/><Relationship Id="rId5" Type="http://schemas.openxmlformats.org/officeDocument/2006/relationships/image" Target="../media/image325.emf"/><Relationship Id="rId4" Type="http://schemas.openxmlformats.org/officeDocument/2006/relationships/image" Target="../media/image324.emf"/></Relationships>
</file>

<file path=ppt/drawings/_rels/vmlDrawing56.vml.rels><?xml version="1.0" encoding="UTF-8" standalone="yes"?>
<Relationships xmlns="http://schemas.openxmlformats.org/package/2006/relationships"><Relationship Id="rId8" Type="http://schemas.openxmlformats.org/officeDocument/2006/relationships/image" Target="../media/image334.emf"/><Relationship Id="rId3" Type="http://schemas.openxmlformats.org/officeDocument/2006/relationships/image" Target="../media/image329.emf"/><Relationship Id="rId7" Type="http://schemas.openxmlformats.org/officeDocument/2006/relationships/image" Target="../media/image333.emf"/><Relationship Id="rId2" Type="http://schemas.openxmlformats.org/officeDocument/2006/relationships/image" Target="../media/image328.emf"/><Relationship Id="rId1" Type="http://schemas.openxmlformats.org/officeDocument/2006/relationships/image" Target="../media/image327.emf"/><Relationship Id="rId6" Type="http://schemas.openxmlformats.org/officeDocument/2006/relationships/image" Target="../media/image332.emf"/><Relationship Id="rId11" Type="http://schemas.openxmlformats.org/officeDocument/2006/relationships/image" Target="../media/image337.emf"/><Relationship Id="rId5" Type="http://schemas.openxmlformats.org/officeDocument/2006/relationships/image" Target="../media/image331.emf"/><Relationship Id="rId10" Type="http://schemas.openxmlformats.org/officeDocument/2006/relationships/image" Target="../media/image336.emf"/><Relationship Id="rId4" Type="http://schemas.openxmlformats.org/officeDocument/2006/relationships/image" Target="../media/image330.emf"/><Relationship Id="rId9" Type="http://schemas.openxmlformats.org/officeDocument/2006/relationships/image" Target="../media/image335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8.emf"/></Relationships>
</file>

<file path=ppt/drawings/_rels/vmlDrawing58.vml.rels><?xml version="1.0" encoding="UTF-8" standalone="yes"?>
<Relationships xmlns="http://schemas.openxmlformats.org/package/2006/relationships"><Relationship Id="rId3" Type="http://schemas.openxmlformats.org/officeDocument/2006/relationships/image" Target="../media/image341.emf"/><Relationship Id="rId2" Type="http://schemas.openxmlformats.org/officeDocument/2006/relationships/image" Target="../media/image340.emf"/><Relationship Id="rId1" Type="http://schemas.openxmlformats.org/officeDocument/2006/relationships/image" Target="../media/image339.emf"/><Relationship Id="rId4" Type="http://schemas.openxmlformats.org/officeDocument/2006/relationships/image" Target="../media/image342.emf"/></Relationships>
</file>

<file path=ppt/drawings/_rels/vmlDrawing59.vml.rels><?xml version="1.0" encoding="UTF-8" standalone="yes"?>
<Relationships xmlns="http://schemas.openxmlformats.org/package/2006/relationships"><Relationship Id="rId8" Type="http://schemas.openxmlformats.org/officeDocument/2006/relationships/image" Target="../media/image350.emf"/><Relationship Id="rId3" Type="http://schemas.openxmlformats.org/officeDocument/2006/relationships/image" Target="../media/image345.emf"/><Relationship Id="rId7" Type="http://schemas.openxmlformats.org/officeDocument/2006/relationships/image" Target="../media/image349.emf"/><Relationship Id="rId2" Type="http://schemas.openxmlformats.org/officeDocument/2006/relationships/image" Target="../media/image344.emf"/><Relationship Id="rId1" Type="http://schemas.openxmlformats.org/officeDocument/2006/relationships/image" Target="../media/image343.emf"/><Relationship Id="rId6" Type="http://schemas.openxmlformats.org/officeDocument/2006/relationships/image" Target="../media/image348.emf"/><Relationship Id="rId11" Type="http://schemas.openxmlformats.org/officeDocument/2006/relationships/image" Target="../media/image353.emf"/><Relationship Id="rId5" Type="http://schemas.openxmlformats.org/officeDocument/2006/relationships/image" Target="../media/image347.emf"/><Relationship Id="rId10" Type="http://schemas.openxmlformats.org/officeDocument/2006/relationships/image" Target="../media/image352.emf"/><Relationship Id="rId4" Type="http://schemas.openxmlformats.org/officeDocument/2006/relationships/image" Target="../media/image346.emf"/><Relationship Id="rId9" Type="http://schemas.openxmlformats.org/officeDocument/2006/relationships/image" Target="../media/image35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60.vml.rels><?xml version="1.0" encoding="UTF-8" standalone="yes"?>
<Relationships xmlns="http://schemas.openxmlformats.org/package/2006/relationships"><Relationship Id="rId8" Type="http://schemas.openxmlformats.org/officeDocument/2006/relationships/image" Target="../media/image361.emf"/><Relationship Id="rId3" Type="http://schemas.openxmlformats.org/officeDocument/2006/relationships/image" Target="../media/image356.emf"/><Relationship Id="rId7" Type="http://schemas.openxmlformats.org/officeDocument/2006/relationships/image" Target="../media/image360.emf"/><Relationship Id="rId2" Type="http://schemas.openxmlformats.org/officeDocument/2006/relationships/image" Target="../media/image355.emf"/><Relationship Id="rId1" Type="http://schemas.openxmlformats.org/officeDocument/2006/relationships/image" Target="../media/image354.emf"/><Relationship Id="rId6" Type="http://schemas.openxmlformats.org/officeDocument/2006/relationships/image" Target="../media/image359.emf"/><Relationship Id="rId11" Type="http://schemas.openxmlformats.org/officeDocument/2006/relationships/image" Target="../media/image364.emf"/><Relationship Id="rId5" Type="http://schemas.openxmlformats.org/officeDocument/2006/relationships/image" Target="../media/image358.emf"/><Relationship Id="rId10" Type="http://schemas.openxmlformats.org/officeDocument/2006/relationships/image" Target="../media/image363.emf"/><Relationship Id="rId4" Type="http://schemas.openxmlformats.org/officeDocument/2006/relationships/image" Target="../media/image357.emf"/><Relationship Id="rId9" Type="http://schemas.openxmlformats.org/officeDocument/2006/relationships/image" Target="../media/image362.emf"/></Relationships>
</file>

<file path=ppt/drawings/_rels/vmlDrawing6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66.emf"/><Relationship Id="rId1" Type="http://schemas.openxmlformats.org/officeDocument/2006/relationships/image" Target="../media/image365.emf"/></Relationships>
</file>

<file path=ppt/drawings/_rels/vmlDrawing62.vml.rels><?xml version="1.0" encoding="UTF-8" standalone="yes"?>
<Relationships xmlns="http://schemas.openxmlformats.org/package/2006/relationships"><Relationship Id="rId8" Type="http://schemas.openxmlformats.org/officeDocument/2006/relationships/image" Target="../media/image374.emf"/><Relationship Id="rId13" Type="http://schemas.openxmlformats.org/officeDocument/2006/relationships/image" Target="../media/image379.emf"/><Relationship Id="rId18" Type="http://schemas.openxmlformats.org/officeDocument/2006/relationships/image" Target="../media/image384.emf"/><Relationship Id="rId3" Type="http://schemas.openxmlformats.org/officeDocument/2006/relationships/image" Target="../media/image369.emf"/><Relationship Id="rId21" Type="http://schemas.openxmlformats.org/officeDocument/2006/relationships/image" Target="../media/image387.emf"/><Relationship Id="rId7" Type="http://schemas.openxmlformats.org/officeDocument/2006/relationships/image" Target="../media/image373.emf"/><Relationship Id="rId12" Type="http://schemas.openxmlformats.org/officeDocument/2006/relationships/image" Target="../media/image378.emf"/><Relationship Id="rId17" Type="http://schemas.openxmlformats.org/officeDocument/2006/relationships/image" Target="../media/image383.emf"/><Relationship Id="rId2" Type="http://schemas.openxmlformats.org/officeDocument/2006/relationships/image" Target="../media/image368.emf"/><Relationship Id="rId16" Type="http://schemas.openxmlformats.org/officeDocument/2006/relationships/image" Target="../media/image382.emf"/><Relationship Id="rId20" Type="http://schemas.openxmlformats.org/officeDocument/2006/relationships/image" Target="../media/image386.emf"/><Relationship Id="rId1" Type="http://schemas.openxmlformats.org/officeDocument/2006/relationships/image" Target="../media/image367.emf"/><Relationship Id="rId6" Type="http://schemas.openxmlformats.org/officeDocument/2006/relationships/image" Target="../media/image372.emf"/><Relationship Id="rId11" Type="http://schemas.openxmlformats.org/officeDocument/2006/relationships/image" Target="../media/image377.emf"/><Relationship Id="rId5" Type="http://schemas.openxmlformats.org/officeDocument/2006/relationships/image" Target="../media/image371.emf"/><Relationship Id="rId15" Type="http://schemas.openxmlformats.org/officeDocument/2006/relationships/image" Target="../media/image381.emf"/><Relationship Id="rId10" Type="http://schemas.openxmlformats.org/officeDocument/2006/relationships/image" Target="../media/image376.emf"/><Relationship Id="rId19" Type="http://schemas.openxmlformats.org/officeDocument/2006/relationships/image" Target="../media/image385.emf"/><Relationship Id="rId4" Type="http://schemas.openxmlformats.org/officeDocument/2006/relationships/image" Target="../media/image370.emf"/><Relationship Id="rId9" Type="http://schemas.openxmlformats.org/officeDocument/2006/relationships/image" Target="../media/image375.emf"/><Relationship Id="rId14" Type="http://schemas.openxmlformats.org/officeDocument/2006/relationships/image" Target="../media/image380.emf"/></Relationships>
</file>

<file path=ppt/drawings/_rels/vmlDrawing63.vml.rels><?xml version="1.0" encoding="UTF-8" standalone="yes"?>
<Relationships xmlns="http://schemas.openxmlformats.org/package/2006/relationships"><Relationship Id="rId8" Type="http://schemas.openxmlformats.org/officeDocument/2006/relationships/image" Target="../media/image395.emf"/><Relationship Id="rId3" Type="http://schemas.openxmlformats.org/officeDocument/2006/relationships/image" Target="../media/image390.emf"/><Relationship Id="rId7" Type="http://schemas.openxmlformats.org/officeDocument/2006/relationships/image" Target="../media/image394.emf"/><Relationship Id="rId2" Type="http://schemas.openxmlformats.org/officeDocument/2006/relationships/image" Target="../media/image389.emf"/><Relationship Id="rId1" Type="http://schemas.openxmlformats.org/officeDocument/2006/relationships/image" Target="../media/image388.emf"/><Relationship Id="rId6" Type="http://schemas.openxmlformats.org/officeDocument/2006/relationships/image" Target="../media/image393.emf"/><Relationship Id="rId11" Type="http://schemas.openxmlformats.org/officeDocument/2006/relationships/image" Target="../media/image398.emf"/><Relationship Id="rId5" Type="http://schemas.openxmlformats.org/officeDocument/2006/relationships/image" Target="../media/image392.emf"/><Relationship Id="rId10" Type="http://schemas.openxmlformats.org/officeDocument/2006/relationships/image" Target="../media/image397.emf"/><Relationship Id="rId4" Type="http://schemas.openxmlformats.org/officeDocument/2006/relationships/image" Target="../media/image391.emf"/><Relationship Id="rId9" Type="http://schemas.openxmlformats.org/officeDocument/2006/relationships/image" Target="../media/image396.emf"/></Relationships>
</file>

<file path=ppt/drawings/_rels/vmlDrawing64.vml.rels><?xml version="1.0" encoding="UTF-8" standalone="yes"?>
<Relationships xmlns="http://schemas.openxmlformats.org/package/2006/relationships"><Relationship Id="rId3" Type="http://schemas.openxmlformats.org/officeDocument/2006/relationships/image" Target="../media/image401.emf"/><Relationship Id="rId2" Type="http://schemas.openxmlformats.org/officeDocument/2006/relationships/image" Target="../media/image400.emf"/><Relationship Id="rId1" Type="http://schemas.openxmlformats.org/officeDocument/2006/relationships/image" Target="../media/image399.emf"/><Relationship Id="rId6" Type="http://schemas.openxmlformats.org/officeDocument/2006/relationships/image" Target="../media/image404.emf"/><Relationship Id="rId5" Type="http://schemas.openxmlformats.org/officeDocument/2006/relationships/image" Target="../media/image403.emf"/><Relationship Id="rId4" Type="http://schemas.openxmlformats.org/officeDocument/2006/relationships/image" Target="../media/image402.emf"/></Relationships>
</file>

<file path=ppt/drawings/_rels/vmlDrawing65.vml.rels><?xml version="1.0" encoding="UTF-8" standalone="yes"?>
<Relationships xmlns="http://schemas.openxmlformats.org/package/2006/relationships"><Relationship Id="rId3" Type="http://schemas.openxmlformats.org/officeDocument/2006/relationships/image" Target="../media/image407.emf"/><Relationship Id="rId2" Type="http://schemas.openxmlformats.org/officeDocument/2006/relationships/image" Target="../media/image406.emf"/><Relationship Id="rId1" Type="http://schemas.openxmlformats.org/officeDocument/2006/relationships/image" Target="../media/image405.emf"/><Relationship Id="rId6" Type="http://schemas.openxmlformats.org/officeDocument/2006/relationships/image" Target="../media/image410.emf"/><Relationship Id="rId5" Type="http://schemas.openxmlformats.org/officeDocument/2006/relationships/image" Target="../media/image409.emf"/><Relationship Id="rId4" Type="http://schemas.openxmlformats.org/officeDocument/2006/relationships/image" Target="../media/image408.emf"/></Relationships>
</file>

<file path=ppt/drawings/_rels/vmlDrawing66.vml.rels><?xml version="1.0" encoding="UTF-8" standalone="yes"?>
<Relationships xmlns="http://schemas.openxmlformats.org/package/2006/relationships"><Relationship Id="rId2" Type="http://schemas.openxmlformats.org/officeDocument/2006/relationships/image" Target="../media/image412.emf"/><Relationship Id="rId1" Type="http://schemas.openxmlformats.org/officeDocument/2006/relationships/image" Target="../media/image411.emf"/></Relationships>
</file>

<file path=ppt/drawings/_rels/vmlDrawing67.vml.rels><?xml version="1.0" encoding="UTF-8" standalone="yes"?>
<Relationships xmlns="http://schemas.openxmlformats.org/package/2006/relationships"><Relationship Id="rId3" Type="http://schemas.openxmlformats.org/officeDocument/2006/relationships/image" Target="../media/image415.emf"/><Relationship Id="rId2" Type="http://schemas.openxmlformats.org/officeDocument/2006/relationships/image" Target="../media/image414.emf"/><Relationship Id="rId1" Type="http://schemas.openxmlformats.org/officeDocument/2006/relationships/image" Target="../media/image413.emf"/><Relationship Id="rId4" Type="http://schemas.openxmlformats.org/officeDocument/2006/relationships/image" Target="../media/image416.emf"/></Relationships>
</file>

<file path=ppt/drawings/_rels/vmlDrawing68.vml.rels><?xml version="1.0" encoding="UTF-8" standalone="yes"?>
<Relationships xmlns="http://schemas.openxmlformats.org/package/2006/relationships"><Relationship Id="rId8" Type="http://schemas.openxmlformats.org/officeDocument/2006/relationships/image" Target="../media/image424.emf"/><Relationship Id="rId3" Type="http://schemas.openxmlformats.org/officeDocument/2006/relationships/image" Target="../media/image419.emf"/><Relationship Id="rId7" Type="http://schemas.openxmlformats.org/officeDocument/2006/relationships/image" Target="../media/image423.emf"/><Relationship Id="rId2" Type="http://schemas.openxmlformats.org/officeDocument/2006/relationships/image" Target="../media/image418.emf"/><Relationship Id="rId1" Type="http://schemas.openxmlformats.org/officeDocument/2006/relationships/image" Target="../media/image417.emf"/><Relationship Id="rId6" Type="http://schemas.openxmlformats.org/officeDocument/2006/relationships/image" Target="../media/image422.emf"/><Relationship Id="rId5" Type="http://schemas.openxmlformats.org/officeDocument/2006/relationships/image" Target="../media/image421.emf"/><Relationship Id="rId4" Type="http://schemas.openxmlformats.org/officeDocument/2006/relationships/image" Target="../media/image420.emf"/><Relationship Id="rId9" Type="http://schemas.openxmlformats.org/officeDocument/2006/relationships/image" Target="../media/image425.emf"/></Relationships>
</file>

<file path=ppt/drawings/_rels/vmlDrawing69.vml.rels><?xml version="1.0" encoding="UTF-8" standalone="yes"?>
<Relationships xmlns="http://schemas.openxmlformats.org/package/2006/relationships"><Relationship Id="rId3" Type="http://schemas.openxmlformats.org/officeDocument/2006/relationships/image" Target="../media/image428.emf"/><Relationship Id="rId2" Type="http://schemas.openxmlformats.org/officeDocument/2006/relationships/image" Target="../media/image427.emf"/><Relationship Id="rId1" Type="http://schemas.openxmlformats.org/officeDocument/2006/relationships/image" Target="../media/image426.emf"/><Relationship Id="rId4" Type="http://schemas.openxmlformats.org/officeDocument/2006/relationships/image" Target="../media/image429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70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2.emf"/><Relationship Id="rId2" Type="http://schemas.openxmlformats.org/officeDocument/2006/relationships/image" Target="../media/image431.emf"/><Relationship Id="rId1" Type="http://schemas.openxmlformats.org/officeDocument/2006/relationships/image" Target="../media/image430.emf"/><Relationship Id="rId4" Type="http://schemas.openxmlformats.org/officeDocument/2006/relationships/image" Target="../media/image433.emf"/></Relationships>
</file>

<file path=ppt/drawings/_rels/vmlDrawing71.vml.rels><?xml version="1.0" encoding="UTF-8" standalone="yes"?>
<Relationships xmlns="http://schemas.openxmlformats.org/package/2006/relationships"><Relationship Id="rId8" Type="http://schemas.openxmlformats.org/officeDocument/2006/relationships/image" Target="../media/image441.emf"/><Relationship Id="rId13" Type="http://schemas.openxmlformats.org/officeDocument/2006/relationships/image" Target="../media/image446.emf"/><Relationship Id="rId3" Type="http://schemas.openxmlformats.org/officeDocument/2006/relationships/image" Target="../media/image436.emf"/><Relationship Id="rId7" Type="http://schemas.openxmlformats.org/officeDocument/2006/relationships/image" Target="../media/image440.emf"/><Relationship Id="rId12" Type="http://schemas.openxmlformats.org/officeDocument/2006/relationships/image" Target="../media/image445.emf"/><Relationship Id="rId2" Type="http://schemas.openxmlformats.org/officeDocument/2006/relationships/image" Target="../media/image435.emf"/><Relationship Id="rId1" Type="http://schemas.openxmlformats.org/officeDocument/2006/relationships/image" Target="../media/image434.emf"/><Relationship Id="rId6" Type="http://schemas.openxmlformats.org/officeDocument/2006/relationships/image" Target="../media/image439.emf"/><Relationship Id="rId11" Type="http://schemas.openxmlformats.org/officeDocument/2006/relationships/image" Target="../media/image444.emf"/><Relationship Id="rId5" Type="http://schemas.openxmlformats.org/officeDocument/2006/relationships/image" Target="../media/image438.emf"/><Relationship Id="rId15" Type="http://schemas.openxmlformats.org/officeDocument/2006/relationships/image" Target="../media/image448.emf"/><Relationship Id="rId10" Type="http://schemas.openxmlformats.org/officeDocument/2006/relationships/image" Target="../media/image443.emf"/><Relationship Id="rId4" Type="http://schemas.openxmlformats.org/officeDocument/2006/relationships/image" Target="../media/image437.emf"/><Relationship Id="rId9" Type="http://schemas.openxmlformats.org/officeDocument/2006/relationships/image" Target="../media/image442.emf"/><Relationship Id="rId14" Type="http://schemas.openxmlformats.org/officeDocument/2006/relationships/image" Target="../media/image447.emf"/></Relationships>
</file>

<file path=ppt/drawings/_rels/vmlDrawing7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51.emf"/><Relationship Id="rId7" Type="http://schemas.openxmlformats.org/officeDocument/2006/relationships/image" Target="../media/image455.emf"/><Relationship Id="rId2" Type="http://schemas.openxmlformats.org/officeDocument/2006/relationships/image" Target="../media/image450.emf"/><Relationship Id="rId1" Type="http://schemas.openxmlformats.org/officeDocument/2006/relationships/image" Target="../media/image449.emf"/><Relationship Id="rId6" Type="http://schemas.openxmlformats.org/officeDocument/2006/relationships/image" Target="../media/image454.emf"/><Relationship Id="rId5" Type="http://schemas.openxmlformats.org/officeDocument/2006/relationships/image" Target="../media/image453.emf"/><Relationship Id="rId4" Type="http://schemas.openxmlformats.org/officeDocument/2006/relationships/image" Target="../media/image452.emf"/></Relationships>
</file>

<file path=ppt/drawings/_rels/vmlDrawing73.vml.rels><?xml version="1.0" encoding="UTF-8" standalone="yes"?>
<Relationships xmlns="http://schemas.openxmlformats.org/package/2006/relationships"><Relationship Id="rId8" Type="http://schemas.openxmlformats.org/officeDocument/2006/relationships/image" Target="../media/image463.emf"/><Relationship Id="rId3" Type="http://schemas.openxmlformats.org/officeDocument/2006/relationships/image" Target="../media/image458.emf"/><Relationship Id="rId7" Type="http://schemas.openxmlformats.org/officeDocument/2006/relationships/image" Target="../media/image462.emf"/><Relationship Id="rId2" Type="http://schemas.openxmlformats.org/officeDocument/2006/relationships/image" Target="../media/image457.emf"/><Relationship Id="rId1" Type="http://schemas.openxmlformats.org/officeDocument/2006/relationships/image" Target="../media/image456.emf"/><Relationship Id="rId6" Type="http://schemas.openxmlformats.org/officeDocument/2006/relationships/image" Target="../media/image461.emf"/><Relationship Id="rId5" Type="http://schemas.openxmlformats.org/officeDocument/2006/relationships/image" Target="../media/image460.emf"/><Relationship Id="rId4" Type="http://schemas.openxmlformats.org/officeDocument/2006/relationships/image" Target="../media/image459.emf"/><Relationship Id="rId9" Type="http://schemas.openxmlformats.org/officeDocument/2006/relationships/image" Target="../media/image464.emf"/></Relationships>
</file>

<file path=ppt/drawings/_rels/vmlDrawing74.vml.rels><?xml version="1.0" encoding="UTF-8" standalone="yes"?>
<Relationships xmlns="http://schemas.openxmlformats.org/package/2006/relationships"><Relationship Id="rId8" Type="http://schemas.openxmlformats.org/officeDocument/2006/relationships/image" Target="../media/image472.emf"/><Relationship Id="rId13" Type="http://schemas.openxmlformats.org/officeDocument/2006/relationships/image" Target="../media/image477.emf"/><Relationship Id="rId3" Type="http://schemas.openxmlformats.org/officeDocument/2006/relationships/image" Target="../media/image467.emf"/><Relationship Id="rId7" Type="http://schemas.openxmlformats.org/officeDocument/2006/relationships/image" Target="../media/image471.emf"/><Relationship Id="rId12" Type="http://schemas.openxmlformats.org/officeDocument/2006/relationships/image" Target="../media/image476.emf"/><Relationship Id="rId2" Type="http://schemas.openxmlformats.org/officeDocument/2006/relationships/image" Target="../media/image466.emf"/><Relationship Id="rId1" Type="http://schemas.openxmlformats.org/officeDocument/2006/relationships/image" Target="../media/image465.emf"/><Relationship Id="rId6" Type="http://schemas.openxmlformats.org/officeDocument/2006/relationships/image" Target="../media/image470.emf"/><Relationship Id="rId11" Type="http://schemas.openxmlformats.org/officeDocument/2006/relationships/image" Target="../media/image475.emf"/><Relationship Id="rId5" Type="http://schemas.openxmlformats.org/officeDocument/2006/relationships/image" Target="../media/image469.emf"/><Relationship Id="rId10" Type="http://schemas.openxmlformats.org/officeDocument/2006/relationships/image" Target="../media/image474.emf"/><Relationship Id="rId4" Type="http://schemas.openxmlformats.org/officeDocument/2006/relationships/image" Target="../media/image468.emf"/><Relationship Id="rId9" Type="http://schemas.openxmlformats.org/officeDocument/2006/relationships/image" Target="../media/image473.emf"/><Relationship Id="rId14" Type="http://schemas.openxmlformats.org/officeDocument/2006/relationships/image" Target="../media/image478.emf"/></Relationships>
</file>

<file path=ppt/drawings/_rels/vmlDrawing75.vml.rels><?xml version="1.0" encoding="UTF-8" standalone="yes"?>
<Relationships xmlns="http://schemas.openxmlformats.org/package/2006/relationships"><Relationship Id="rId8" Type="http://schemas.openxmlformats.org/officeDocument/2006/relationships/image" Target="../media/image486.emf"/><Relationship Id="rId3" Type="http://schemas.openxmlformats.org/officeDocument/2006/relationships/image" Target="../media/image481.emf"/><Relationship Id="rId7" Type="http://schemas.openxmlformats.org/officeDocument/2006/relationships/image" Target="../media/image485.emf"/><Relationship Id="rId12" Type="http://schemas.openxmlformats.org/officeDocument/2006/relationships/image" Target="../media/image490.emf"/><Relationship Id="rId2" Type="http://schemas.openxmlformats.org/officeDocument/2006/relationships/image" Target="../media/image480.emf"/><Relationship Id="rId1" Type="http://schemas.openxmlformats.org/officeDocument/2006/relationships/image" Target="../media/image479.emf"/><Relationship Id="rId6" Type="http://schemas.openxmlformats.org/officeDocument/2006/relationships/image" Target="../media/image484.emf"/><Relationship Id="rId11" Type="http://schemas.openxmlformats.org/officeDocument/2006/relationships/image" Target="../media/image489.emf"/><Relationship Id="rId5" Type="http://schemas.openxmlformats.org/officeDocument/2006/relationships/image" Target="../media/image483.emf"/><Relationship Id="rId10" Type="http://schemas.openxmlformats.org/officeDocument/2006/relationships/image" Target="../media/image488.emf"/><Relationship Id="rId4" Type="http://schemas.openxmlformats.org/officeDocument/2006/relationships/image" Target="../media/image482.emf"/><Relationship Id="rId9" Type="http://schemas.openxmlformats.org/officeDocument/2006/relationships/image" Target="../media/image487.emf"/></Relationships>
</file>

<file path=ppt/drawings/_rels/vmlDrawing76.vml.rels><?xml version="1.0" encoding="UTF-8" standalone="yes"?>
<Relationships xmlns="http://schemas.openxmlformats.org/package/2006/relationships"><Relationship Id="rId8" Type="http://schemas.openxmlformats.org/officeDocument/2006/relationships/image" Target="../media/image498.emf"/><Relationship Id="rId3" Type="http://schemas.openxmlformats.org/officeDocument/2006/relationships/image" Target="../media/image493.emf"/><Relationship Id="rId7" Type="http://schemas.openxmlformats.org/officeDocument/2006/relationships/image" Target="../media/image497.emf"/><Relationship Id="rId2" Type="http://schemas.openxmlformats.org/officeDocument/2006/relationships/image" Target="../media/image492.emf"/><Relationship Id="rId1" Type="http://schemas.openxmlformats.org/officeDocument/2006/relationships/image" Target="../media/image491.emf"/><Relationship Id="rId6" Type="http://schemas.openxmlformats.org/officeDocument/2006/relationships/image" Target="../media/image496.emf"/><Relationship Id="rId5" Type="http://schemas.openxmlformats.org/officeDocument/2006/relationships/image" Target="../media/image495.emf"/><Relationship Id="rId4" Type="http://schemas.openxmlformats.org/officeDocument/2006/relationships/image" Target="../media/image494.emf"/></Relationships>
</file>

<file path=ppt/drawings/_rels/vmlDrawing77.vml.rels><?xml version="1.0" encoding="UTF-8" standalone="yes"?>
<Relationships xmlns="http://schemas.openxmlformats.org/package/2006/relationships"><Relationship Id="rId8" Type="http://schemas.openxmlformats.org/officeDocument/2006/relationships/image" Target="../media/image506.emf"/><Relationship Id="rId3" Type="http://schemas.openxmlformats.org/officeDocument/2006/relationships/image" Target="../media/image501.emf"/><Relationship Id="rId7" Type="http://schemas.openxmlformats.org/officeDocument/2006/relationships/image" Target="../media/image505.emf"/><Relationship Id="rId2" Type="http://schemas.openxmlformats.org/officeDocument/2006/relationships/image" Target="../media/image500.emf"/><Relationship Id="rId1" Type="http://schemas.openxmlformats.org/officeDocument/2006/relationships/image" Target="../media/image499.emf"/><Relationship Id="rId6" Type="http://schemas.openxmlformats.org/officeDocument/2006/relationships/image" Target="../media/image504.emf"/><Relationship Id="rId5" Type="http://schemas.openxmlformats.org/officeDocument/2006/relationships/image" Target="../media/image503.emf"/><Relationship Id="rId10" Type="http://schemas.openxmlformats.org/officeDocument/2006/relationships/image" Target="../media/image508.emf"/><Relationship Id="rId4" Type="http://schemas.openxmlformats.org/officeDocument/2006/relationships/image" Target="../media/image502.emf"/><Relationship Id="rId9" Type="http://schemas.openxmlformats.org/officeDocument/2006/relationships/image" Target="../media/image507.emf"/></Relationships>
</file>

<file path=ppt/drawings/_rels/vmlDrawing78.vml.rels><?xml version="1.0" encoding="UTF-8" standalone="yes"?>
<Relationships xmlns="http://schemas.openxmlformats.org/package/2006/relationships"><Relationship Id="rId8" Type="http://schemas.openxmlformats.org/officeDocument/2006/relationships/image" Target="../media/image516.emf"/><Relationship Id="rId13" Type="http://schemas.openxmlformats.org/officeDocument/2006/relationships/image" Target="../media/image521.emf"/><Relationship Id="rId3" Type="http://schemas.openxmlformats.org/officeDocument/2006/relationships/image" Target="../media/image511.emf"/><Relationship Id="rId7" Type="http://schemas.openxmlformats.org/officeDocument/2006/relationships/image" Target="../media/image515.emf"/><Relationship Id="rId12" Type="http://schemas.openxmlformats.org/officeDocument/2006/relationships/image" Target="../media/image520.emf"/><Relationship Id="rId2" Type="http://schemas.openxmlformats.org/officeDocument/2006/relationships/image" Target="../media/image510.emf"/><Relationship Id="rId1" Type="http://schemas.openxmlformats.org/officeDocument/2006/relationships/image" Target="../media/image509.emf"/><Relationship Id="rId6" Type="http://schemas.openxmlformats.org/officeDocument/2006/relationships/image" Target="../media/image514.emf"/><Relationship Id="rId11" Type="http://schemas.openxmlformats.org/officeDocument/2006/relationships/image" Target="../media/image519.emf"/><Relationship Id="rId5" Type="http://schemas.openxmlformats.org/officeDocument/2006/relationships/image" Target="../media/image513.emf"/><Relationship Id="rId10" Type="http://schemas.openxmlformats.org/officeDocument/2006/relationships/image" Target="../media/image518.emf"/><Relationship Id="rId4" Type="http://schemas.openxmlformats.org/officeDocument/2006/relationships/image" Target="../media/image512.emf"/><Relationship Id="rId9" Type="http://schemas.openxmlformats.org/officeDocument/2006/relationships/image" Target="../media/image517.emf"/><Relationship Id="rId14" Type="http://schemas.openxmlformats.org/officeDocument/2006/relationships/image" Target="../media/image522.emf"/></Relationships>
</file>

<file path=ppt/drawings/_rels/vmlDrawing79.vml.rels><?xml version="1.0" encoding="UTF-8" standalone="yes"?>
<Relationships xmlns="http://schemas.openxmlformats.org/package/2006/relationships"><Relationship Id="rId3" Type="http://schemas.openxmlformats.org/officeDocument/2006/relationships/image" Target="../media/image525.emf"/><Relationship Id="rId2" Type="http://schemas.openxmlformats.org/officeDocument/2006/relationships/image" Target="../media/image524.emf"/><Relationship Id="rId1" Type="http://schemas.openxmlformats.org/officeDocument/2006/relationships/image" Target="../media/image523.emf"/><Relationship Id="rId6" Type="http://schemas.openxmlformats.org/officeDocument/2006/relationships/image" Target="../media/image528.emf"/><Relationship Id="rId5" Type="http://schemas.openxmlformats.org/officeDocument/2006/relationships/image" Target="../media/image527.emf"/><Relationship Id="rId4" Type="http://schemas.openxmlformats.org/officeDocument/2006/relationships/image" Target="../media/image526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image" Target="../media/image20.emf"/></Relationships>
</file>

<file path=ppt/drawings/_rels/vmlDrawing80.vml.rels><?xml version="1.0" encoding="UTF-8" standalone="yes"?>
<Relationships xmlns="http://schemas.openxmlformats.org/package/2006/relationships"><Relationship Id="rId8" Type="http://schemas.openxmlformats.org/officeDocument/2006/relationships/image" Target="../media/image536.emf"/><Relationship Id="rId13" Type="http://schemas.openxmlformats.org/officeDocument/2006/relationships/image" Target="../media/image541.emf"/><Relationship Id="rId3" Type="http://schemas.openxmlformats.org/officeDocument/2006/relationships/image" Target="../media/image531.emf"/><Relationship Id="rId7" Type="http://schemas.openxmlformats.org/officeDocument/2006/relationships/image" Target="../media/image535.emf"/><Relationship Id="rId12" Type="http://schemas.openxmlformats.org/officeDocument/2006/relationships/image" Target="../media/image540.emf"/><Relationship Id="rId2" Type="http://schemas.openxmlformats.org/officeDocument/2006/relationships/image" Target="../media/image530.emf"/><Relationship Id="rId1" Type="http://schemas.openxmlformats.org/officeDocument/2006/relationships/image" Target="../media/image529.emf"/><Relationship Id="rId6" Type="http://schemas.openxmlformats.org/officeDocument/2006/relationships/image" Target="../media/image534.emf"/><Relationship Id="rId11" Type="http://schemas.openxmlformats.org/officeDocument/2006/relationships/image" Target="../media/image539.emf"/><Relationship Id="rId5" Type="http://schemas.openxmlformats.org/officeDocument/2006/relationships/image" Target="../media/image533.emf"/><Relationship Id="rId15" Type="http://schemas.openxmlformats.org/officeDocument/2006/relationships/image" Target="../media/image543.emf"/><Relationship Id="rId10" Type="http://schemas.openxmlformats.org/officeDocument/2006/relationships/image" Target="../media/image538.emf"/><Relationship Id="rId4" Type="http://schemas.openxmlformats.org/officeDocument/2006/relationships/image" Target="../media/image532.emf"/><Relationship Id="rId9" Type="http://schemas.openxmlformats.org/officeDocument/2006/relationships/image" Target="../media/image537.emf"/><Relationship Id="rId14" Type="http://schemas.openxmlformats.org/officeDocument/2006/relationships/image" Target="../media/image542.emf"/></Relationships>
</file>

<file path=ppt/drawings/_rels/vmlDrawing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4.emf"/></Relationships>
</file>

<file path=ppt/drawings/_rels/vmlDrawing82.vml.rels><?xml version="1.0" encoding="UTF-8" standalone="yes"?>
<Relationships xmlns="http://schemas.openxmlformats.org/package/2006/relationships"><Relationship Id="rId3" Type="http://schemas.openxmlformats.org/officeDocument/2006/relationships/image" Target="../media/image547.emf"/><Relationship Id="rId2" Type="http://schemas.openxmlformats.org/officeDocument/2006/relationships/image" Target="../media/image546.emf"/><Relationship Id="rId1" Type="http://schemas.openxmlformats.org/officeDocument/2006/relationships/image" Target="../media/image545.emf"/><Relationship Id="rId4" Type="http://schemas.openxmlformats.org/officeDocument/2006/relationships/image" Target="../media/image548.emf"/></Relationships>
</file>

<file path=ppt/drawings/_rels/vmlDrawing83.vml.rels><?xml version="1.0" encoding="UTF-8" standalone="yes"?>
<Relationships xmlns="http://schemas.openxmlformats.org/package/2006/relationships"><Relationship Id="rId3" Type="http://schemas.openxmlformats.org/officeDocument/2006/relationships/image" Target="../media/image551.emf"/><Relationship Id="rId7" Type="http://schemas.openxmlformats.org/officeDocument/2006/relationships/image" Target="../media/image555.emf"/><Relationship Id="rId2" Type="http://schemas.openxmlformats.org/officeDocument/2006/relationships/image" Target="../media/image550.emf"/><Relationship Id="rId1" Type="http://schemas.openxmlformats.org/officeDocument/2006/relationships/image" Target="../media/image549.emf"/><Relationship Id="rId6" Type="http://schemas.openxmlformats.org/officeDocument/2006/relationships/image" Target="../media/image554.emf"/><Relationship Id="rId5" Type="http://schemas.openxmlformats.org/officeDocument/2006/relationships/image" Target="../media/image553.emf"/><Relationship Id="rId4" Type="http://schemas.openxmlformats.org/officeDocument/2006/relationships/image" Target="../media/image552.emf"/></Relationships>
</file>

<file path=ppt/drawings/_rels/vmlDrawing84.vml.rels><?xml version="1.0" encoding="UTF-8" standalone="yes"?>
<Relationships xmlns="http://schemas.openxmlformats.org/package/2006/relationships"><Relationship Id="rId8" Type="http://schemas.openxmlformats.org/officeDocument/2006/relationships/image" Target="../media/image563.emf"/><Relationship Id="rId13" Type="http://schemas.openxmlformats.org/officeDocument/2006/relationships/image" Target="../media/image568.emf"/><Relationship Id="rId3" Type="http://schemas.openxmlformats.org/officeDocument/2006/relationships/image" Target="../media/image558.emf"/><Relationship Id="rId7" Type="http://schemas.openxmlformats.org/officeDocument/2006/relationships/image" Target="../media/image562.emf"/><Relationship Id="rId12" Type="http://schemas.openxmlformats.org/officeDocument/2006/relationships/image" Target="../media/image567.emf"/><Relationship Id="rId17" Type="http://schemas.openxmlformats.org/officeDocument/2006/relationships/image" Target="../media/image572.emf"/><Relationship Id="rId2" Type="http://schemas.openxmlformats.org/officeDocument/2006/relationships/image" Target="../media/image557.emf"/><Relationship Id="rId16" Type="http://schemas.openxmlformats.org/officeDocument/2006/relationships/image" Target="../media/image571.emf"/><Relationship Id="rId1" Type="http://schemas.openxmlformats.org/officeDocument/2006/relationships/image" Target="../media/image556.emf"/><Relationship Id="rId6" Type="http://schemas.openxmlformats.org/officeDocument/2006/relationships/image" Target="../media/image561.emf"/><Relationship Id="rId11" Type="http://schemas.openxmlformats.org/officeDocument/2006/relationships/image" Target="../media/image566.emf"/><Relationship Id="rId5" Type="http://schemas.openxmlformats.org/officeDocument/2006/relationships/image" Target="../media/image560.emf"/><Relationship Id="rId15" Type="http://schemas.openxmlformats.org/officeDocument/2006/relationships/image" Target="../media/image570.emf"/><Relationship Id="rId10" Type="http://schemas.openxmlformats.org/officeDocument/2006/relationships/image" Target="../media/image565.emf"/><Relationship Id="rId4" Type="http://schemas.openxmlformats.org/officeDocument/2006/relationships/image" Target="../media/image559.emf"/><Relationship Id="rId9" Type="http://schemas.openxmlformats.org/officeDocument/2006/relationships/image" Target="../media/image564.emf"/><Relationship Id="rId14" Type="http://schemas.openxmlformats.org/officeDocument/2006/relationships/image" Target="../media/image569.emf"/></Relationships>
</file>

<file path=ppt/drawings/_rels/vmlDrawing85.vml.rels><?xml version="1.0" encoding="UTF-8" standalone="yes"?>
<Relationships xmlns="http://schemas.openxmlformats.org/package/2006/relationships"><Relationship Id="rId8" Type="http://schemas.openxmlformats.org/officeDocument/2006/relationships/image" Target="../media/image580.emf"/><Relationship Id="rId13" Type="http://schemas.openxmlformats.org/officeDocument/2006/relationships/image" Target="../media/image585.emf"/><Relationship Id="rId3" Type="http://schemas.openxmlformats.org/officeDocument/2006/relationships/image" Target="../media/image575.emf"/><Relationship Id="rId7" Type="http://schemas.openxmlformats.org/officeDocument/2006/relationships/image" Target="../media/image579.emf"/><Relationship Id="rId12" Type="http://schemas.openxmlformats.org/officeDocument/2006/relationships/image" Target="../media/image584.emf"/><Relationship Id="rId17" Type="http://schemas.openxmlformats.org/officeDocument/2006/relationships/image" Target="../media/image589.emf"/><Relationship Id="rId2" Type="http://schemas.openxmlformats.org/officeDocument/2006/relationships/image" Target="../media/image574.emf"/><Relationship Id="rId16" Type="http://schemas.openxmlformats.org/officeDocument/2006/relationships/image" Target="../media/image588.emf"/><Relationship Id="rId1" Type="http://schemas.openxmlformats.org/officeDocument/2006/relationships/image" Target="../media/image573.emf"/><Relationship Id="rId6" Type="http://schemas.openxmlformats.org/officeDocument/2006/relationships/image" Target="../media/image578.emf"/><Relationship Id="rId11" Type="http://schemas.openxmlformats.org/officeDocument/2006/relationships/image" Target="../media/image583.emf"/><Relationship Id="rId5" Type="http://schemas.openxmlformats.org/officeDocument/2006/relationships/image" Target="../media/image577.emf"/><Relationship Id="rId15" Type="http://schemas.openxmlformats.org/officeDocument/2006/relationships/image" Target="../media/image587.emf"/><Relationship Id="rId10" Type="http://schemas.openxmlformats.org/officeDocument/2006/relationships/image" Target="../media/image582.emf"/><Relationship Id="rId4" Type="http://schemas.openxmlformats.org/officeDocument/2006/relationships/image" Target="../media/image576.emf"/><Relationship Id="rId9" Type="http://schemas.openxmlformats.org/officeDocument/2006/relationships/image" Target="../media/image581.emf"/><Relationship Id="rId14" Type="http://schemas.openxmlformats.org/officeDocument/2006/relationships/image" Target="../media/image586.emf"/></Relationships>
</file>

<file path=ppt/drawings/_rels/vmlDrawing86.vml.rels><?xml version="1.0" encoding="UTF-8" standalone="yes"?>
<Relationships xmlns="http://schemas.openxmlformats.org/package/2006/relationships"><Relationship Id="rId8" Type="http://schemas.openxmlformats.org/officeDocument/2006/relationships/image" Target="../media/image597.emf"/><Relationship Id="rId13" Type="http://schemas.openxmlformats.org/officeDocument/2006/relationships/image" Target="../media/image602.emf"/><Relationship Id="rId18" Type="http://schemas.openxmlformats.org/officeDocument/2006/relationships/image" Target="../media/image607.emf"/><Relationship Id="rId26" Type="http://schemas.openxmlformats.org/officeDocument/2006/relationships/image" Target="../media/image615.emf"/><Relationship Id="rId3" Type="http://schemas.openxmlformats.org/officeDocument/2006/relationships/image" Target="../media/image592.emf"/><Relationship Id="rId21" Type="http://schemas.openxmlformats.org/officeDocument/2006/relationships/image" Target="../media/image610.emf"/><Relationship Id="rId7" Type="http://schemas.openxmlformats.org/officeDocument/2006/relationships/image" Target="../media/image596.emf"/><Relationship Id="rId12" Type="http://schemas.openxmlformats.org/officeDocument/2006/relationships/image" Target="../media/image601.emf"/><Relationship Id="rId17" Type="http://schemas.openxmlformats.org/officeDocument/2006/relationships/image" Target="../media/image606.emf"/><Relationship Id="rId25" Type="http://schemas.openxmlformats.org/officeDocument/2006/relationships/image" Target="../media/image614.emf"/><Relationship Id="rId2" Type="http://schemas.openxmlformats.org/officeDocument/2006/relationships/image" Target="../media/image591.emf"/><Relationship Id="rId16" Type="http://schemas.openxmlformats.org/officeDocument/2006/relationships/image" Target="../media/image605.emf"/><Relationship Id="rId20" Type="http://schemas.openxmlformats.org/officeDocument/2006/relationships/image" Target="../media/image609.emf"/><Relationship Id="rId1" Type="http://schemas.openxmlformats.org/officeDocument/2006/relationships/image" Target="../media/image590.emf"/><Relationship Id="rId6" Type="http://schemas.openxmlformats.org/officeDocument/2006/relationships/image" Target="../media/image595.emf"/><Relationship Id="rId11" Type="http://schemas.openxmlformats.org/officeDocument/2006/relationships/image" Target="../media/image600.emf"/><Relationship Id="rId24" Type="http://schemas.openxmlformats.org/officeDocument/2006/relationships/image" Target="../media/image613.emf"/><Relationship Id="rId5" Type="http://schemas.openxmlformats.org/officeDocument/2006/relationships/image" Target="../media/image594.emf"/><Relationship Id="rId15" Type="http://schemas.openxmlformats.org/officeDocument/2006/relationships/image" Target="../media/image604.emf"/><Relationship Id="rId23" Type="http://schemas.openxmlformats.org/officeDocument/2006/relationships/image" Target="../media/image612.emf"/><Relationship Id="rId10" Type="http://schemas.openxmlformats.org/officeDocument/2006/relationships/image" Target="../media/image599.emf"/><Relationship Id="rId19" Type="http://schemas.openxmlformats.org/officeDocument/2006/relationships/image" Target="../media/image608.emf"/><Relationship Id="rId4" Type="http://schemas.openxmlformats.org/officeDocument/2006/relationships/image" Target="../media/image593.emf"/><Relationship Id="rId9" Type="http://schemas.openxmlformats.org/officeDocument/2006/relationships/image" Target="../media/image598.emf"/><Relationship Id="rId14" Type="http://schemas.openxmlformats.org/officeDocument/2006/relationships/image" Target="../media/image603.emf"/><Relationship Id="rId22" Type="http://schemas.openxmlformats.org/officeDocument/2006/relationships/image" Target="../media/image611.emf"/></Relationships>
</file>

<file path=ppt/drawings/_rels/vmlDrawing87.vml.rels><?xml version="1.0" encoding="UTF-8" standalone="yes"?>
<Relationships xmlns="http://schemas.openxmlformats.org/package/2006/relationships"><Relationship Id="rId8" Type="http://schemas.openxmlformats.org/officeDocument/2006/relationships/image" Target="../media/image624.emf"/><Relationship Id="rId13" Type="http://schemas.openxmlformats.org/officeDocument/2006/relationships/image" Target="../media/image629.emf"/><Relationship Id="rId18" Type="http://schemas.openxmlformats.org/officeDocument/2006/relationships/image" Target="../media/image634.emf"/><Relationship Id="rId26" Type="http://schemas.openxmlformats.org/officeDocument/2006/relationships/image" Target="../media/image642.emf"/><Relationship Id="rId3" Type="http://schemas.openxmlformats.org/officeDocument/2006/relationships/image" Target="../media/image619.emf"/><Relationship Id="rId21" Type="http://schemas.openxmlformats.org/officeDocument/2006/relationships/image" Target="../media/image637.emf"/><Relationship Id="rId7" Type="http://schemas.openxmlformats.org/officeDocument/2006/relationships/image" Target="../media/image623.emf"/><Relationship Id="rId12" Type="http://schemas.openxmlformats.org/officeDocument/2006/relationships/image" Target="../media/image628.emf"/><Relationship Id="rId17" Type="http://schemas.openxmlformats.org/officeDocument/2006/relationships/image" Target="../media/image633.emf"/><Relationship Id="rId25" Type="http://schemas.openxmlformats.org/officeDocument/2006/relationships/image" Target="../media/image641.emf"/><Relationship Id="rId2" Type="http://schemas.openxmlformats.org/officeDocument/2006/relationships/image" Target="../media/image618.emf"/><Relationship Id="rId16" Type="http://schemas.openxmlformats.org/officeDocument/2006/relationships/image" Target="../media/image632.emf"/><Relationship Id="rId20" Type="http://schemas.openxmlformats.org/officeDocument/2006/relationships/image" Target="../media/image636.emf"/><Relationship Id="rId29" Type="http://schemas.openxmlformats.org/officeDocument/2006/relationships/image" Target="../media/image645.emf"/><Relationship Id="rId1" Type="http://schemas.openxmlformats.org/officeDocument/2006/relationships/image" Target="../media/image617.emf"/><Relationship Id="rId6" Type="http://schemas.openxmlformats.org/officeDocument/2006/relationships/image" Target="../media/image622.emf"/><Relationship Id="rId11" Type="http://schemas.openxmlformats.org/officeDocument/2006/relationships/image" Target="../media/image627.emf"/><Relationship Id="rId24" Type="http://schemas.openxmlformats.org/officeDocument/2006/relationships/image" Target="../media/image640.emf"/><Relationship Id="rId32" Type="http://schemas.openxmlformats.org/officeDocument/2006/relationships/image" Target="../media/image648.emf"/><Relationship Id="rId5" Type="http://schemas.openxmlformats.org/officeDocument/2006/relationships/image" Target="../media/image621.emf"/><Relationship Id="rId15" Type="http://schemas.openxmlformats.org/officeDocument/2006/relationships/image" Target="../media/image631.emf"/><Relationship Id="rId23" Type="http://schemas.openxmlformats.org/officeDocument/2006/relationships/image" Target="../media/image639.emf"/><Relationship Id="rId28" Type="http://schemas.openxmlformats.org/officeDocument/2006/relationships/image" Target="../media/image644.emf"/><Relationship Id="rId10" Type="http://schemas.openxmlformats.org/officeDocument/2006/relationships/image" Target="../media/image626.emf"/><Relationship Id="rId19" Type="http://schemas.openxmlformats.org/officeDocument/2006/relationships/image" Target="../media/image635.emf"/><Relationship Id="rId31" Type="http://schemas.openxmlformats.org/officeDocument/2006/relationships/image" Target="../media/image647.emf"/><Relationship Id="rId4" Type="http://schemas.openxmlformats.org/officeDocument/2006/relationships/image" Target="../media/image620.emf"/><Relationship Id="rId9" Type="http://schemas.openxmlformats.org/officeDocument/2006/relationships/image" Target="../media/image625.emf"/><Relationship Id="rId14" Type="http://schemas.openxmlformats.org/officeDocument/2006/relationships/image" Target="../media/image630.emf"/><Relationship Id="rId22" Type="http://schemas.openxmlformats.org/officeDocument/2006/relationships/image" Target="../media/image638.emf"/><Relationship Id="rId27" Type="http://schemas.openxmlformats.org/officeDocument/2006/relationships/image" Target="../media/image643.emf"/><Relationship Id="rId30" Type="http://schemas.openxmlformats.org/officeDocument/2006/relationships/image" Target="../media/image646.emf"/></Relationships>
</file>

<file path=ppt/drawings/_rels/vmlDrawing88.vml.rels><?xml version="1.0" encoding="UTF-8" standalone="yes"?>
<Relationships xmlns="http://schemas.openxmlformats.org/package/2006/relationships"><Relationship Id="rId8" Type="http://schemas.openxmlformats.org/officeDocument/2006/relationships/image" Target="../media/image656.emf"/><Relationship Id="rId13" Type="http://schemas.openxmlformats.org/officeDocument/2006/relationships/image" Target="../media/image661.emf"/><Relationship Id="rId18" Type="http://schemas.openxmlformats.org/officeDocument/2006/relationships/image" Target="../media/image666.emf"/><Relationship Id="rId26" Type="http://schemas.openxmlformats.org/officeDocument/2006/relationships/image" Target="../media/image674.emf"/><Relationship Id="rId3" Type="http://schemas.openxmlformats.org/officeDocument/2006/relationships/image" Target="../media/image651.emf"/><Relationship Id="rId21" Type="http://schemas.openxmlformats.org/officeDocument/2006/relationships/image" Target="../media/image669.emf"/><Relationship Id="rId7" Type="http://schemas.openxmlformats.org/officeDocument/2006/relationships/image" Target="../media/image655.emf"/><Relationship Id="rId12" Type="http://schemas.openxmlformats.org/officeDocument/2006/relationships/image" Target="../media/image660.emf"/><Relationship Id="rId17" Type="http://schemas.openxmlformats.org/officeDocument/2006/relationships/image" Target="../media/image665.emf"/><Relationship Id="rId25" Type="http://schemas.openxmlformats.org/officeDocument/2006/relationships/image" Target="../media/image673.emf"/><Relationship Id="rId2" Type="http://schemas.openxmlformats.org/officeDocument/2006/relationships/image" Target="../media/image650.emf"/><Relationship Id="rId16" Type="http://schemas.openxmlformats.org/officeDocument/2006/relationships/image" Target="../media/image664.emf"/><Relationship Id="rId20" Type="http://schemas.openxmlformats.org/officeDocument/2006/relationships/image" Target="../media/image668.emf"/><Relationship Id="rId29" Type="http://schemas.openxmlformats.org/officeDocument/2006/relationships/image" Target="../media/image677.emf"/><Relationship Id="rId1" Type="http://schemas.openxmlformats.org/officeDocument/2006/relationships/image" Target="../media/image649.emf"/><Relationship Id="rId6" Type="http://schemas.openxmlformats.org/officeDocument/2006/relationships/image" Target="../media/image654.emf"/><Relationship Id="rId11" Type="http://schemas.openxmlformats.org/officeDocument/2006/relationships/image" Target="../media/image659.emf"/><Relationship Id="rId24" Type="http://schemas.openxmlformats.org/officeDocument/2006/relationships/image" Target="../media/image672.emf"/><Relationship Id="rId32" Type="http://schemas.openxmlformats.org/officeDocument/2006/relationships/image" Target="../media/image680.emf"/><Relationship Id="rId5" Type="http://schemas.openxmlformats.org/officeDocument/2006/relationships/image" Target="../media/image653.emf"/><Relationship Id="rId15" Type="http://schemas.openxmlformats.org/officeDocument/2006/relationships/image" Target="../media/image663.emf"/><Relationship Id="rId23" Type="http://schemas.openxmlformats.org/officeDocument/2006/relationships/image" Target="../media/image671.emf"/><Relationship Id="rId28" Type="http://schemas.openxmlformats.org/officeDocument/2006/relationships/image" Target="../media/image676.emf"/><Relationship Id="rId10" Type="http://schemas.openxmlformats.org/officeDocument/2006/relationships/image" Target="../media/image658.emf"/><Relationship Id="rId19" Type="http://schemas.openxmlformats.org/officeDocument/2006/relationships/image" Target="../media/image667.emf"/><Relationship Id="rId31" Type="http://schemas.openxmlformats.org/officeDocument/2006/relationships/image" Target="../media/image679.emf"/><Relationship Id="rId4" Type="http://schemas.openxmlformats.org/officeDocument/2006/relationships/image" Target="../media/image652.emf"/><Relationship Id="rId9" Type="http://schemas.openxmlformats.org/officeDocument/2006/relationships/image" Target="../media/image657.emf"/><Relationship Id="rId14" Type="http://schemas.openxmlformats.org/officeDocument/2006/relationships/image" Target="../media/image662.emf"/><Relationship Id="rId22" Type="http://schemas.openxmlformats.org/officeDocument/2006/relationships/image" Target="../media/image670.emf"/><Relationship Id="rId27" Type="http://schemas.openxmlformats.org/officeDocument/2006/relationships/image" Target="../media/image675.emf"/><Relationship Id="rId30" Type="http://schemas.openxmlformats.org/officeDocument/2006/relationships/image" Target="../media/image678.emf"/></Relationships>
</file>

<file path=ppt/drawings/_rels/vmlDrawing89.vml.rels><?xml version="1.0" encoding="UTF-8" standalone="yes"?>
<Relationships xmlns="http://schemas.openxmlformats.org/package/2006/relationships"><Relationship Id="rId8" Type="http://schemas.openxmlformats.org/officeDocument/2006/relationships/image" Target="../media/image688.emf"/><Relationship Id="rId13" Type="http://schemas.openxmlformats.org/officeDocument/2006/relationships/image" Target="../media/image693.emf"/><Relationship Id="rId3" Type="http://schemas.openxmlformats.org/officeDocument/2006/relationships/image" Target="../media/image683.emf"/><Relationship Id="rId7" Type="http://schemas.openxmlformats.org/officeDocument/2006/relationships/image" Target="../media/image687.emf"/><Relationship Id="rId12" Type="http://schemas.openxmlformats.org/officeDocument/2006/relationships/image" Target="../media/image692.emf"/><Relationship Id="rId2" Type="http://schemas.openxmlformats.org/officeDocument/2006/relationships/image" Target="../media/image682.emf"/><Relationship Id="rId16" Type="http://schemas.openxmlformats.org/officeDocument/2006/relationships/image" Target="../media/image696.emf"/><Relationship Id="rId1" Type="http://schemas.openxmlformats.org/officeDocument/2006/relationships/image" Target="../media/image681.emf"/><Relationship Id="rId6" Type="http://schemas.openxmlformats.org/officeDocument/2006/relationships/image" Target="../media/image686.emf"/><Relationship Id="rId11" Type="http://schemas.openxmlformats.org/officeDocument/2006/relationships/image" Target="../media/image691.emf"/><Relationship Id="rId5" Type="http://schemas.openxmlformats.org/officeDocument/2006/relationships/image" Target="../media/image685.emf"/><Relationship Id="rId15" Type="http://schemas.openxmlformats.org/officeDocument/2006/relationships/image" Target="../media/image695.emf"/><Relationship Id="rId10" Type="http://schemas.openxmlformats.org/officeDocument/2006/relationships/image" Target="../media/image690.emf"/><Relationship Id="rId4" Type="http://schemas.openxmlformats.org/officeDocument/2006/relationships/image" Target="../media/image684.emf"/><Relationship Id="rId9" Type="http://schemas.openxmlformats.org/officeDocument/2006/relationships/image" Target="../media/image689.emf"/><Relationship Id="rId14" Type="http://schemas.openxmlformats.org/officeDocument/2006/relationships/image" Target="../media/image694.e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image" Target="../media/image20.emf"/></Relationships>
</file>

<file path=ppt/drawings/_rels/vmlDrawing90.vml.rels><?xml version="1.0" encoding="UTF-8" standalone="yes"?>
<Relationships xmlns="http://schemas.openxmlformats.org/package/2006/relationships"><Relationship Id="rId8" Type="http://schemas.openxmlformats.org/officeDocument/2006/relationships/image" Target="../media/image704.emf"/><Relationship Id="rId13" Type="http://schemas.openxmlformats.org/officeDocument/2006/relationships/image" Target="../media/image709.emf"/><Relationship Id="rId3" Type="http://schemas.openxmlformats.org/officeDocument/2006/relationships/image" Target="../media/image699.emf"/><Relationship Id="rId7" Type="http://schemas.openxmlformats.org/officeDocument/2006/relationships/image" Target="../media/image703.emf"/><Relationship Id="rId12" Type="http://schemas.openxmlformats.org/officeDocument/2006/relationships/image" Target="../media/image708.emf"/><Relationship Id="rId2" Type="http://schemas.openxmlformats.org/officeDocument/2006/relationships/image" Target="../media/image698.emf"/><Relationship Id="rId1" Type="http://schemas.openxmlformats.org/officeDocument/2006/relationships/image" Target="../media/image697.emf"/><Relationship Id="rId6" Type="http://schemas.openxmlformats.org/officeDocument/2006/relationships/image" Target="../media/image702.emf"/><Relationship Id="rId11" Type="http://schemas.openxmlformats.org/officeDocument/2006/relationships/image" Target="../media/image707.emf"/><Relationship Id="rId5" Type="http://schemas.openxmlformats.org/officeDocument/2006/relationships/image" Target="../media/image701.emf"/><Relationship Id="rId15" Type="http://schemas.openxmlformats.org/officeDocument/2006/relationships/image" Target="../media/image711.emf"/><Relationship Id="rId10" Type="http://schemas.openxmlformats.org/officeDocument/2006/relationships/image" Target="../media/image706.emf"/><Relationship Id="rId4" Type="http://schemas.openxmlformats.org/officeDocument/2006/relationships/image" Target="../media/image700.emf"/><Relationship Id="rId9" Type="http://schemas.openxmlformats.org/officeDocument/2006/relationships/image" Target="../media/image705.emf"/><Relationship Id="rId14" Type="http://schemas.openxmlformats.org/officeDocument/2006/relationships/image" Target="../media/image710.emf"/></Relationships>
</file>

<file path=ppt/drawings/_rels/vmlDrawing91.vml.rels><?xml version="1.0" encoding="UTF-8" standalone="yes"?>
<Relationships xmlns="http://schemas.openxmlformats.org/package/2006/relationships"><Relationship Id="rId8" Type="http://schemas.openxmlformats.org/officeDocument/2006/relationships/image" Target="../media/image719.emf"/><Relationship Id="rId13" Type="http://schemas.openxmlformats.org/officeDocument/2006/relationships/image" Target="../media/image724.emf"/><Relationship Id="rId3" Type="http://schemas.openxmlformats.org/officeDocument/2006/relationships/image" Target="../media/image714.emf"/><Relationship Id="rId7" Type="http://schemas.openxmlformats.org/officeDocument/2006/relationships/image" Target="../media/image718.emf"/><Relationship Id="rId12" Type="http://schemas.openxmlformats.org/officeDocument/2006/relationships/image" Target="../media/image723.emf"/><Relationship Id="rId2" Type="http://schemas.openxmlformats.org/officeDocument/2006/relationships/image" Target="../media/image713.emf"/><Relationship Id="rId16" Type="http://schemas.openxmlformats.org/officeDocument/2006/relationships/image" Target="../media/image727.emf"/><Relationship Id="rId1" Type="http://schemas.openxmlformats.org/officeDocument/2006/relationships/image" Target="../media/image712.emf"/><Relationship Id="rId6" Type="http://schemas.openxmlformats.org/officeDocument/2006/relationships/image" Target="../media/image717.emf"/><Relationship Id="rId11" Type="http://schemas.openxmlformats.org/officeDocument/2006/relationships/image" Target="../media/image722.emf"/><Relationship Id="rId5" Type="http://schemas.openxmlformats.org/officeDocument/2006/relationships/image" Target="../media/image716.emf"/><Relationship Id="rId15" Type="http://schemas.openxmlformats.org/officeDocument/2006/relationships/image" Target="../media/image726.emf"/><Relationship Id="rId10" Type="http://schemas.openxmlformats.org/officeDocument/2006/relationships/image" Target="../media/image721.emf"/><Relationship Id="rId4" Type="http://schemas.openxmlformats.org/officeDocument/2006/relationships/image" Target="../media/image715.emf"/><Relationship Id="rId9" Type="http://schemas.openxmlformats.org/officeDocument/2006/relationships/image" Target="../media/image720.emf"/><Relationship Id="rId14" Type="http://schemas.openxmlformats.org/officeDocument/2006/relationships/image" Target="../media/image725.emf"/></Relationships>
</file>

<file path=ppt/drawings/_rels/vmlDrawing92.vml.rels><?xml version="1.0" encoding="UTF-8" standalone="yes"?>
<Relationships xmlns="http://schemas.openxmlformats.org/package/2006/relationships"><Relationship Id="rId8" Type="http://schemas.openxmlformats.org/officeDocument/2006/relationships/image" Target="../media/image735.emf"/><Relationship Id="rId3" Type="http://schemas.openxmlformats.org/officeDocument/2006/relationships/image" Target="../media/image730.emf"/><Relationship Id="rId7" Type="http://schemas.openxmlformats.org/officeDocument/2006/relationships/image" Target="../media/image734.emf"/><Relationship Id="rId2" Type="http://schemas.openxmlformats.org/officeDocument/2006/relationships/image" Target="../media/image729.emf"/><Relationship Id="rId1" Type="http://schemas.openxmlformats.org/officeDocument/2006/relationships/image" Target="../media/image728.emf"/><Relationship Id="rId6" Type="http://schemas.openxmlformats.org/officeDocument/2006/relationships/image" Target="../media/image733.emf"/><Relationship Id="rId5" Type="http://schemas.openxmlformats.org/officeDocument/2006/relationships/image" Target="../media/image732.emf"/><Relationship Id="rId4" Type="http://schemas.openxmlformats.org/officeDocument/2006/relationships/image" Target="../media/image731.emf"/></Relationships>
</file>

<file path=ppt/drawings/_rels/vmlDrawing93.vml.rels><?xml version="1.0" encoding="UTF-8" standalone="yes"?>
<Relationships xmlns="http://schemas.openxmlformats.org/package/2006/relationships"><Relationship Id="rId3" Type="http://schemas.openxmlformats.org/officeDocument/2006/relationships/image" Target="../media/image738.emf"/><Relationship Id="rId7" Type="http://schemas.openxmlformats.org/officeDocument/2006/relationships/image" Target="../media/image742.emf"/><Relationship Id="rId2" Type="http://schemas.openxmlformats.org/officeDocument/2006/relationships/image" Target="../media/image737.emf"/><Relationship Id="rId1" Type="http://schemas.openxmlformats.org/officeDocument/2006/relationships/image" Target="../media/image736.emf"/><Relationship Id="rId6" Type="http://schemas.openxmlformats.org/officeDocument/2006/relationships/image" Target="../media/image741.emf"/><Relationship Id="rId5" Type="http://schemas.openxmlformats.org/officeDocument/2006/relationships/image" Target="../media/image740.emf"/><Relationship Id="rId4" Type="http://schemas.openxmlformats.org/officeDocument/2006/relationships/image" Target="../media/image739.emf"/></Relationships>
</file>

<file path=ppt/drawings/_rels/vmlDrawing94.vml.rels><?xml version="1.0" encoding="UTF-8" standalone="yes"?>
<Relationships xmlns="http://schemas.openxmlformats.org/package/2006/relationships"><Relationship Id="rId8" Type="http://schemas.openxmlformats.org/officeDocument/2006/relationships/image" Target="../media/image750.emf"/><Relationship Id="rId3" Type="http://schemas.openxmlformats.org/officeDocument/2006/relationships/image" Target="../media/image745.emf"/><Relationship Id="rId7" Type="http://schemas.openxmlformats.org/officeDocument/2006/relationships/image" Target="../media/image749.emf"/><Relationship Id="rId2" Type="http://schemas.openxmlformats.org/officeDocument/2006/relationships/image" Target="../media/image744.emf"/><Relationship Id="rId1" Type="http://schemas.openxmlformats.org/officeDocument/2006/relationships/image" Target="../media/image743.emf"/><Relationship Id="rId6" Type="http://schemas.openxmlformats.org/officeDocument/2006/relationships/image" Target="../media/image748.emf"/><Relationship Id="rId5" Type="http://schemas.openxmlformats.org/officeDocument/2006/relationships/image" Target="../media/image747.emf"/><Relationship Id="rId10" Type="http://schemas.openxmlformats.org/officeDocument/2006/relationships/image" Target="../media/image752.emf"/><Relationship Id="rId4" Type="http://schemas.openxmlformats.org/officeDocument/2006/relationships/image" Target="../media/image746.emf"/><Relationship Id="rId9" Type="http://schemas.openxmlformats.org/officeDocument/2006/relationships/image" Target="../media/image751.emf"/></Relationships>
</file>

<file path=ppt/drawings/_rels/vmlDrawing95.vml.rels><?xml version="1.0" encoding="UTF-8" standalone="yes"?>
<Relationships xmlns="http://schemas.openxmlformats.org/package/2006/relationships"><Relationship Id="rId8" Type="http://schemas.openxmlformats.org/officeDocument/2006/relationships/image" Target="../media/image760.emf"/><Relationship Id="rId13" Type="http://schemas.openxmlformats.org/officeDocument/2006/relationships/image" Target="../media/image765.emf"/><Relationship Id="rId3" Type="http://schemas.openxmlformats.org/officeDocument/2006/relationships/image" Target="../media/image755.emf"/><Relationship Id="rId7" Type="http://schemas.openxmlformats.org/officeDocument/2006/relationships/image" Target="../media/image759.emf"/><Relationship Id="rId12" Type="http://schemas.openxmlformats.org/officeDocument/2006/relationships/image" Target="../media/image764.emf"/><Relationship Id="rId2" Type="http://schemas.openxmlformats.org/officeDocument/2006/relationships/image" Target="../media/image754.emf"/><Relationship Id="rId16" Type="http://schemas.openxmlformats.org/officeDocument/2006/relationships/image" Target="../media/image768.emf"/><Relationship Id="rId1" Type="http://schemas.openxmlformats.org/officeDocument/2006/relationships/image" Target="../media/image753.emf"/><Relationship Id="rId6" Type="http://schemas.openxmlformats.org/officeDocument/2006/relationships/image" Target="../media/image758.emf"/><Relationship Id="rId11" Type="http://schemas.openxmlformats.org/officeDocument/2006/relationships/image" Target="../media/image763.emf"/><Relationship Id="rId5" Type="http://schemas.openxmlformats.org/officeDocument/2006/relationships/image" Target="../media/image757.emf"/><Relationship Id="rId15" Type="http://schemas.openxmlformats.org/officeDocument/2006/relationships/image" Target="../media/image767.emf"/><Relationship Id="rId10" Type="http://schemas.openxmlformats.org/officeDocument/2006/relationships/image" Target="../media/image762.emf"/><Relationship Id="rId4" Type="http://schemas.openxmlformats.org/officeDocument/2006/relationships/image" Target="../media/image756.emf"/><Relationship Id="rId9" Type="http://schemas.openxmlformats.org/officeDocument/2006/relationships/image" Target="../media/image761.emf"/><Relationship Id="rId14" Type="http://schemas.openxmlformats.org/officeDocument/2006/relationships/image" Target="../media/image766.emf"/></Relationships>
</file>

<file path=ppt/drawings/_rels/vmlDrawing96.vml.rels><?xml version="1.0" encoding="UTF-8" standalone="yes"?>
<Relationships xmlns="http://schemas.openxmlformats.org/package/2006/relationships"><Relationship Id="rId8" Type="http://schemas.openxmlformats.org/officeDocument/2006/relationships/image" Target="../media/image776.emf"/><Relationship Id="rId3" Type="http://schemas.openxmlformats.org/officeDocument/2006/relationships/image" Target="../media/image771.emf"/><Relationship Id="rId7" Type="http://schemas.openxmlformats.org/officeDocument/2006/relationships/image" Target="../media/image775.emf"/><Relationship Id="rId12" Type="http://schemas.openxmlformats.org/officeDocument/2006/relationships/image" Target="../media/image780.emf"/><Relationship Id="rId2" Type="http://schemas.openxmlformats.org/officeDocument/2006/relationships/image" Target="../media/image770.emf"/><Relationship Id="rId1" Type="http://schemas.openxmlformats.org/officeDocument/2006/relationships/image" Target="../media/image769.emf"/><Relationship Id="rId6" Type="http://schemas.openxmlformats.org/officeDocument/2006/relationships/image" Target="../media/image774.emf"/><Relationship Id="rId11" Type="http://schemas.openxmlformats.org/officeDocument/2006/relationships/image" Target="../media/image779.emf"/><Relationship Id="rId5" Type="http://schemas.openxmlformats.org/officeDocument/2006/relationships/image" Target="../media/image773.emf"/><Relationship Id="rId10" Type="http://schemas.openxmlformats.org/officeDocument/2006/relationships/image" Target="../media/image778.emf"/><Relationship Id="rId4" Type="http://schemas.openxmlformats.org/officeDocument/2006/relationships/image" Target="../media/image772.emf"/><Relationship Id="rId9" Type="http://schemas.openxmlformats.org/officeDocument/2006/relationships/image" Target="../media/image777.emf"/></Relationships>
</file>

<file path=ppt/drawings/_rels/vmlDrawing97.vml.rels><?xml version="1.0" encoding="UTF-8" standalone="yes"?>
<Relationships xmlns="http://schemas.openxmlformats.org/package/2006/relationships"><Relationship Id="rId3" Type="http://schemas.openxmlformats.org/officeDocument/2006/relationships/image" Target="../media/image783.emf"/><Relationship Id="rId2" Type="http://schemas.openxmlformats.org/officeDocument/2006/relationships/image" Target="../media/image782.emf"/><Relationship Id="rId1" Type="http://schemas.openxmlformats.org/officeDocument/2006/relationships/image" Target="../media/image781.emf"/><Relationship Id="rId6" Type="http://schemas.openxmlformats.org/officeDocument/2006/relationships/image" Target="../media/image786.emf"/><Relationship Id="rId5" Type="http://schemas.openxmlformats.org/officeDocument/2006/relationships/image" Target="../media/image785.emf"/><Relationship Id="rId4" Type="http://schemas.openxmlformats.org/officeDocument/2006/relationships/image" Target="../media/image784.emf"/></Relationships>
</file>

<file path=ppt/drawings/_rels/vmlDrawing98.vml.rels><?xml version="1.0" encoding="UTF-8" standalone="yes"?>
<Relationships xmlns="http://schemas.openxmlformats.org/package/2006/relationships"><Relationship Id="rId8" Type="http://schemas.openxmlformats.org/officeDocument/2006/relationships/image" Target="../media/image794.emf"/><Relationship Id="rId3" Type="http://schemas.openxmlformats.org/officeDocument/2006/relationships/image" Target="../media/image789.emf"/><Relationship Id="rId7" Type="http://schemas.openxmlformats.org/officeDocument/2006/relationships/image" Target="../media/image793.emf"/><Relationship Id="rId2" Type="http://schemas.openxmlformats.org/officeDocument/2006/relationships/image" Target="../media/image788.emf"/><Relationship Id="rId1" Type="http://schemas.openxmlformats.org/officeDocument/2006/relationships/image" Target="../media/image787.emf"/><Relationship Id="rId6" Type="http://schemas.openxmlformats.org/officeDocument/2006/relationships/image" Target="../media/image792.emf"/><Relationship Id="rId5" Type="http://schemas.openxmlformats.org/officeDocument/2006/relationships/image" Target="../media/image791.emf"/><Relationship Id="rId10" Type="http://schemas.openxmlformats.org/officeDocument/2006/relationships/image" Target="../media/image796.emf"/><Relationship Id="rId4" Type="http://schemas.openxmlformats.org/officeDocument/2006/relationships/image" Target="../media/image790.emf"/><Relationship Id="rId9" Type="http://schemas.openxmlformats.org/officeDocument/2006/relationships/image" Target="../media/image795.emf"/></Relationships>
</file>

<file path=ppt/drawings/_rels/vmlDrawing99.vml.rels><?xml version="1.0" encoding="UTF-8" standalone="yes"?>
<Relationships xmlns="http://schemas.openxmlformats.org/package/2006/relationships"><Relationship Id="rId8" Type="http://schemas.openxmlformats.org/officeDocument/2006/relationships/image" Target="../media/image804.emf"/><Relationship Id="rId13" Type="http://schemas.openxmlformats.org/officeDocument/2006/relationships/image" Target="../media/image809.emf"/><Relationship Id="rId3" Type="http://schemas.openxmlformats.org/officeDocument/2006/relationships/image" Target="../media/image799.emf"/><Relationship Id="rId7" Type="http://schemas.openxmlformats.org/officeDocument/2006/relationships/image" Target="../media/image803.emf"/><Relationship Id="rId12" Type="http://schemas.openxmlformats.org/officeDocument/2006/relationships/image" Target="../media/image808.emf"/><Relationship Id="rId2" Type="http://schemas.openxmlformats.org/officeDocument/2006/relationships/image" Target="../media/image798.emf"/><Relationship Id="rId16" Type="http://schemas.openxmlformats.org/officeDocument/2006/relationships/image" Target="../media/image812.emf"/><Relationship Id="rId1" Type="http://schemas.openxmlformats.org/officeDocument/2006/relationships/image" Target="../media/image797.emf"/><Relationship Id="rId6" Type="http://schemas.openxmlformats.org/officeDocument/2006/relationships/image" Target="../media/image802.emf"/><Relationship Id="rId11" Type="http://schemas.openxmlformats.org/officeDocument/2006/relationships/image" Target="../media/image807.emf"/><Relationship Id="rId5" Type="http://schemas.openxmlformats.org/officeDocument/2006/relationships/image" Target="../media/image801.emf"/><Relationship Id="rId15" Type="http://schemas.openxmlformats.org/officeDocument/2006/relationships/image" Target="../media/image811.emf"/><Relationship Id="rId10" Type="http://schemas.openxmlformats.org/officeDocument/2006/relationships/image" Target="../media/image806.emf"/><Relationship Id="rId4" Type="http://schemas.openxmlformats.org/officeDocument/2006/relationships/image" Target="../media/image800.emf"/><Relationship Id="rId9" Type="http://schemas.openxmlformats.org/officeDocument/2006/relationships/image" Target="../media/image805.emf"/><Relationship Id="rId14" Type="http://schemas.openxmlformats.org/officeDocument/2006/relationships/image" Target="../media/image810.emf"/></Relationships>
</file>

<file path=ppt/media/image147.png>
</file>

<file path=ppt/media/image148.png>
</file>

<file path=ppt/media/image149.png>
</file>

<file path=ppt/media/image166.png>
</file>

<file path=ppt/media/image184.png>
</file>

<file path=ppt/media/image194.png>
</file>

<file path=ppt/media/image195.png>
</file>

<file path=ppt/media/image24.png>
</file>

<file path=ppt/media/image244.png>
</file>

<file path=ppt/media/image25.png>
</file>

<file path=ppt/media/image26.png>
</file>

<file path=ppt/media/image27.png>
</file>

<file path=ppt/media/image29.png>
</file>

<file path=ppt/media/image30.png>
</file>

<file path=ppt/media/image33.png>
</file>

<file path=ppt/media/image34.png>
</file>

<file path=ppt/media/image35.png>
</file>

<file path=ppt/media/image37.png>
</file>

<file path=ppt/media/image38.png>
</file>

<file path=ppt/media/image39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jpeg>
</file>

<file path=ppt/media/image52.jpeg>
</file>

<file path=ppt/media/image60.png>
</file>

<file path=ppt/media/image616.png>
</file>

<file path=ppt/media/image829.png>
</file>

<file path=ppt/media/image830.png>
</file>

<file path=ppt/media/image831.png>
</file>

<file path=ppt/media/image834.png>
</file>

<file path=ppt/media/image835.png>
</file>

<file path=ppt/media/image837.png>
</file>

<file path=ppt/media/image838.png>
</file>

<file path=ppt/media/image840.png>
</file>

<file path=ppt/media/image841.png>
</file>

<file path=ppt/media/image843.png>
</file>

<file path=ppt/media/image844.png>
</file>

<file path=ppt/media/image849.png>
</file>

<file path=ppt/media/image851.png>
</file>

<file path=ppt/media/image853.png>
</file>

<file path=ppt/media/image855.png>
</file>

<file path=ppt/media/image90.jpeg>
</file>

<file path=ppt/media/image91.jpeg>
</file>

<file path=ppt/media/image92.jpeg>
</file>

<file path=ppt/media/image93.png>
</file>

<file path=ppt/media/image94.png>
</file>

<file path=ppt/media/image98.jpeg>
</file>

<file path=ppt/media/media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D4FC603-995E-4D31-8F0C-6E2F6F16C6C4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80068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56D4BE2-E153-4E65-BA9F-1596C1DD4CDE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98609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3CE3DF9-2ADE-4980-B55C-FBFA60136740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462229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85800" y="609600"/>
            <a:ext cx="7772400" cy="54864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1C9619E1-342D-4610-A97A-F2EE4EA10CA4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90086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68537F-29EC-496B-8D74-6498F726A100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98945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C3F2A10-3340-49C6-B8B5-6B464B5D1934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90420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CD41661-2B77-4E68-B494-651687D4D8E4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81663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F755E-9761-44B6-995A-2AA5B8FB3035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517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0EB32F-0536-425C-ADA6-831A8C4292D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14819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138B327-3206-477E-851C-AD3B7CA750B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0713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544F402-5C77-417C-BEBB-A15C4B22F32E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05373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57DD86E-BCB4-4001-AE02-B78875B7D018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29909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622C2399-4360-45F8-93EA-A969FEFF7427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fontAlgn="base">
        <a:spcBef>
          <a:spcPct val="0"/>
        </a:spcBef>
        <a:spcAft>
          <a:spcPct val="0"/>
        </a:spcAft>
        <a:defRPr kumimoji="1"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13" Type="http://schemas.openxmlformats.org/officeDocument/2006/relationships/slide" Target="slide64.xml"/><Relationship Id="rId3" Type="http://schemas.openxmlformats.org/officeDocument/2006/relationships/slide" Target="slide5.xml"/><Relationship Id="rId7" Type="http://schemas.openxmlformats.org/officeDocument/2006/relationships/oleObject" Target="../embeddings/oleObject1.bin"/><Relationship Id="rId12" Type="http://schemas.openxmlformats.org/officeDocument/2006/relationships/slide" Target="slide36.xml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2.emf"/><Relationship Id="rId1" Type="http://schemas.openxmlformats.org/officeDocument/2006/relationships/vmlDrawing" Target="../drawings/vmlDrawing1.vml"/><Relationship Id="rId6" Type="http://schemas.openxmlformats.org/officeDocument/2006/relationships/slide" Target="slide37.xml"/><Relationship Id="rId11" Type="http://schemas.openxmlformats.org/officeDocument/2006/relationships/slide" Target="slide98.xml"/><Relationship Id="rId5" Type="http://schemas.openxmlformats.org/officeDocument/2006/relationships/slide" Target="slide27.xml"/><Relationship Id="rId15" Type="http://schemas.openxmlformats.org/officeDocument/2006/relationships/oleObject" Target="../embeddings/oleObject2.bin"/><Relationship Id="rId10" Type="http://schemas.openxmlformats.org/officeDocument/2006/relationships/slide" Target="slide65.xml"/><Relationship Id="rId4" Type="http://schemas.openxmlformats.org/officeDocument/2006/relationships/slide" Target="slide22.xml"/><Relationship Id="rId9" Type="http://schemas.openxmlformats.org/officeDocument/2006/relationships/slide" Target="slide40.xml"/><Relationship Id="rId14" Type="http://schemas.openxmlformats.org/officeDocument/2006/relationships/slide" Target="slide96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3" Type="http://schemas.openxmlformats.org/officeDocument/2006/relationships/image" Target="../media/image42.png"/><Relationship Id="rId7" Type="http://schemas.openxmlformats.org/officeDocument/2006/relationships/oleObject" Target="../embeddings/oleObject3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10" Type="http://schemas.openxmlformats.org/officeDocument/2006/relationships/image" Target="../media/image41.emf"/><Relationship Id="rId4" Type="http://schemas.openxmlformats.org/officeDocument/2006/relationships/image" Target="../media/image43.png"/><Relationship Id="rId9" Type="http://schemas.openxmlformats.org/officeDocument/2006/relationships/oleObject" Target="../embeddings/oleObject31.bin"/></Relationships>
</file>

<file path=ppt/slides/_rels/slide10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1.emf"/><Relationship Id="rId13" Type="http://schemas.openxmlformats.org/officeDocument/2006/relationships/oleObject" Target="../embeddings/oleObject516.bin"/><Relationship Id="rId3" Type="http://schemas.openxmlformats.org/officeDocument/2006/relationships/oleObject" Target="../embeddings/oleObject511.bin"/><Relationship Id="rId7" Type="http://schemas.openxmlformats.org/officeDocument/2006/relationships/oleObject" Target="../embeddings/oleObject513.bin"/><Relationship Id="rId12" Type="http://schemas.openxmlformats.org/officeDocument/2006/relationships/image" Target="../media/image553.emf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555.emf"/><Relationship Id="rId1" Type="http://schemas.openxmlformats.org/officeDocument/2006/relationships/vmlDrawing" Target="../drawings/vmlDrawing83.vml"/><Relationship Id="rId6" Type="http://schemas.openxmlformats.org/officeDocument/2006/relationships/image" Target="../media/image550.emf"/><Relationship Id="rId11" Type="http://schemas.openxmlformats.org/officeDocument/2006/relationships/oleObject" Target="../embeddings/oleObject515.bin"/><Relationship Id="rId5" Type="http://schemas.openxmlformats.org/officeDocument/2006/relationships/oleObject" Target="../embeddings/oleObject512.bin"/><Relationship Id="rId15" Type="http://schemas.openxmlformats.org/officeDocument/2006/relationships/oleObject" Target="../embeddings/oleObject517.bin"/><Relationship Id="rId10" Type="http://schemas.openxmlformats.org/officeDocument/2006/relationships/image" Target="../media/image552.emf"/><Relationship Id="rId4" Type="http://schemas.openxmlformats.org/officeDocument/2006/relationships/image" Target="../media/image549.emf"/><Relationship Id="rId9" Type="http://schemas.openxmlformats.org/officeDocument/2006/relationships/oleObject" Target="../embeddings/oleObject514.bin"/><Relationship Id="rId14" Type="http://schemas.openxmlformats.org/officeDocument/2006/relationships/image" Target="../media/image554.emf"/></Relationships>
</file>

<file path=ppt/slides/_rels/slide1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8.emf"/><Relationship Id="rId13" Type="http://schemas.openxmlformats.org/officeDocument/2006/relationships/oleObject" Target="../embeddings/oleObject523.bin"/><Relationship Id="rId18" Type="http://schemas.openxmlformats.org/officeDocument/2006/relationships/image" Target="../media/image563.emf"/><Relationship Id="rId26" Type="http://schemas.openxmlformats.org/officeDocument/2006/relationships/image" Target="../media/image567.emf"/><Relationship Id="rId3" Type="http://schemas.openxmlformats.org/officeDocument/2006/relationships/oleObject" Target="../embeddings/oleObject518.bin"/><Relationship Id="rId21" Type="http://schemas.openxmlformats.org/officeDocument/2006/relationships/oleObject" Target="../embeddings/oleObject527.bin"/><Relationship Id="rId34" Type="http://schemas.openxmlformats.org/officeDocument/2006/relationships/image" Target="../media/image571.emf"/><Relationship Id="rId7" Type="http://schemas.openxmlformats.org/officeDocument/2006/relationships/oleObject" Target="../embeddings/oleObject520.bin"/><Relationship Id="rId12" Type="http://schemas.openxmlformats.org/officeDocument/2006/relationships/image" Target="../media/image560.emf"/><Relationship Id="rId17" Type="http://schemas.openxmlformats.org/officeDocument/2006/relationships/oleObject" Target="../embeddings/oleObject525.bin"/><Relationship Id="rId25" Type="http://schemas.openxmlformats.org/officeDocument/2006/relationships/oleObject" Target="../embeddings/oleObject529.bin"/><Relationship Id="rId33" Type="http://schemas.openxmlformats.org/officeDocument/2006/relationships/oleObject" Target="../embeddings/oleObject533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562.emf"/><Relationship Id="rId20" Type="http://schemas.openxmlformats.org/officeDocument/2006/relationships/image" Target="../media/image564.emf"/><Relationship Id="rId29" Type="http://schemas.openxmlformats.org/officeDocument/2006/relationships/oleObject" Target="../embeddings/oleObject531.bin"/><Relationship Id="rId1" Type="http://schemas.openxmlformats.org/officeDocument/2006/relationships/vmlDrawing" Target="../drawings/vmlDrawing84.vml"/><Relationship Id="rId6" Type="http://schemas.openxmlformats.org/officeDocument/2006/relationships/image" Target="../media/image557.emf"/><Relationship Id="rId11" Type="http://schemas.openxmlformats.org/officeDocument/2006/relationships/oleObject" Target="../embeddings/oleObject522.bin"/><Relationship Id="rId24" Type="http://schemas.openxmlformats.org/officeDocument/2006/relationships/image" Target="../media/image566.emf"/><Relationship Id="rId32" Type="http://schemas.openxmlformats.org/officeDocument/2006/relationships/image" Target="../media/image570.emf"/><Relationship Id="rId5" Type="http://schemas.openxmlformats.org/officeDocument/2006/relationships/oleObject" Target="../embeddings/oleObject519.bin"/><Relationship Id="rId15" Type="http://schemas.openxmlformats.org/officeDocument/2006/relationships/oleObject" Target="../embeddings/oleObject524.bin"/><Relationship Id="rId23" Type="http://schemas.openxmlformats.org/officeDocument/2006/relationships/oleObject" Target="../embeddings/oleObject528.bin"/><Relationship Id="rId28" Type="http://schemas.openxmlformats.org/officeDocument/2006/relationships/image" Target="../media/image568.emf"/><Relationship Id="rId36" Type="http://schemas.openxmlformats.org/officeDocument/2006/relationships/image" Target="../media/image572.emf"/><Relationship Id="rId10" Type="http://schemas.openxmlformats.org/officeDocument/2006/relationships/image" Target="../media/image559.emf"/><Relationship Id="rId19" Type="http://schemas.openxmlformats.org/officeDocument/2006/relationships/oleObject" Target="../embeddings/oleObject526.bin"/><Relationship Id="rId31" Type="http://schemas.openxmlformats.org/officeDocument/2006/relationships/oleObject" Target="../embeddings/oleObject532.bin"/><Relationship Id="rId4" Type="http://schemas.openxmlformats.org/officeDocument/2006/relationships/image" Target="../media/image556.emf"/><Relationship Id="rId9" Type="http://schemas.openxmlformats.org/officeDocument/2006/relationships/oleObject" Target="../embeddings/oleObject521.bin"/><Relationship Id="rId14" Type="http://schemas.openxmlformats.org/officeDocument/2006/relationships/image" Target="../media/image561.emf"/><Relationship Id="rId22" Type="http://schemas.openxmlformats.org/officeDocument/2006/relationships/image" Target="../media/image565.emf"/><Relationship Id="rId27" Type="http://schemas.openxmlformats.org/officeDocument/2006/relationships/oleObject" Target="../embeddings/oleObject530.bin"/><Relationship Id="rId30" Type="http://schemas.openxmlformats.org/officeDocument/2006/relationships/image" Target="../media/image569.emf"/><Relationship Id="rId35" Type="http://schemas.openxmlformats.org/officeDocument/2006/relationships/oleObject" Target="../embeddings/oleObject534.bin"/></Relationships>
</file>

<file path=ppt/slides/_rels/slide1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5.emf"/><Relationship Id="rId13" Type="http://schemas.openxmlformats.org/officeDocument/2006/relationships/oleObject" Target="../embeddings/oleObject540.bin"/><Relationship Id="rId18" Type="http://schemas.openxmlformats.org/officeDocument/2006/relationships/image" Target="../media/image580.emf"/><Relationship Id="rId26" Type="http://schemas.openxmlformats.org/officeDocument/2006/relationships/image" Target="../media/image584.emf"/><Relationship Id="rId3" Type="http://schemas.openxmlformats.org/officeDocument/2006/relationships/oleObject" Target="../embeddings/oleObject535.bin"/><Relationship Id="rId21" Type="http://schemas.openxmlformats.org/officeDocument/2006/relationships/oleObject" Target="../embeddings/oleObject544.bin"/><Relationship Id="rId34" Type="http://schemas.openxmlformats.org/officeDocument/2006/relationships/image" Target="../media/image588.emf"/><Relationship Id="rId7" Type="http://schemas.openxmlformats.org/officeDocument/2006/relationships/oleObject" Target="../embeddings/oleObject537.bin"/><Relationship Id="rId12" Type="http://schemas.openxmlformats.org/officeDocument/2006/relationships/image" Target="../media/image577.emf"/><Relationship Id="rId17" Type="http://schemas.openxmlformats.org/officeDocument/2006/relationships/oleObject" Target="../embeddings/oleObject542.bin"/><Relationship Id="rId25" Type="http://schemas.openxmlformats.org/officeDocument/2006/relationships/oleObject" Target="../embeddings/oleObject546.bin"/><Relationship Id="rId33" Type="http://schemas.openxmlformats.org/officeDocument/2006/relationships/oleObject" Target="../embeddings/oleObject550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579.emf"/><Relationship Id="rId20" Type="http://schemas.openxmlformats.org/officeDocument/2006/relationships/image" Target="../media/image581.emf"/><Relationship Id="rId29" Type="http://schemas.openxmlformats.org/officeDocument/2006/relationships/oleObject" Target="../embeddings/oleObject548.bin"/><Relationship Id="rId1" Type="http://schemas.openxmlformats.org/officeDocument/2006/relationships/vmlDrawing" Target="../drawings/vmlDrawing85.vml"/><Relationship Id="rId6" Type="http://schemas.openxmlformats.org/officeDocument/2006/relationships/image" Target="../media/image574.emf"/><Relationship Id="rId11" Type="http://schemas.openxmlformats.org/officeDocument/2006/relationships/oleObject" Target="../embeddings/oleObject539.bin"/><Relationship Id="rId24" Type="http://schemas.openxmlformats.org/officeDocument/2006/relationships/image" Target="../media/image583.emf"/><Relationship Id="rId32" Type="http://schemas.openxmlformats.org/officeDocument/2006/relationships/image" Target="../media/image587.emf"/><Relationship Id="rId5" Type="http://schemas.openxmlformats.org/officeDocument/2006/relationships/oleObject" Target="../embeddings/oleObject536.bin"/><Relationship Id="rId15" Type="http://schemas.openxmlformats.org/officeDocument/2006/relationships/oleObject" Target="../embeddings/oleObject541.bin"/><Relationship Id="rId23" Type="http://schemas.openxmlformats.org/officeDocument/2006/relationships/oleObject" Target="../embeddings/oleObject545.bin"/><Relationship Id="rId28" Type="http://schemas.openxmlformats.org/officeDocument/2006/relationships/image" Target="../media/image585.emf"/><Relationship Id="rId36" Type="http://schemas.openxmlformats.org/officeDocument/2006/relationships/image" Target="../media/image589.emf"/><Relationship Id="rId10" Type="http://schemas.openxmlformats.org/officeDocument/2006/relationships/image" Target="../media/image576.emf"/><Relationship Id="rId19" Type="http://schemas.openxmlformats.org/officeDocument/2006/relationships/oleObject" Target="../embeddings/oleObject543.bin"/><Relationship Id="rId31" Type="http://schemas.openxmlformats.org/officeDocument/2006/relationships/oleObject" Target="../embeddings/oleObject549.bin"/><Relationship Id="rId4" Type="http://schemas.openxmlformats.org/officeDocument/2006/relationships/image" Target="../media/image573.emf"/><Relationship Id="rId9" Type="http://schemas.openxmlformats.org/officeDocument/2006/relationships/oleObject" Target="../embeddings/oleObject538.bin"/><Relationship Id="rId14" Type="http://schemas.openxmlformats.org/officeDocument/2006/relationships/image" Target="../media/image578.emf"/><Relationship Id="rId22" Type="http://schemas.openxmlformats.org/officeDocument/2006/relationships/image" Target="../media/image582.emf"/><Relationship Id="rId27" Type="http://schemas.openxmlformats.org/officeDocument/2006/relationships/oleObject" Target="../embeddings/oleObject547.bin"/><Relationship Id="rId30" Type="http://schemas.openxmlformats.org/officeDocument/2006/relationships/image" Target="../media/image586.emf"/><Relationship Id="rId35" Type="http://schemas.openxmlformats.org/officeDocument/2006/relationships/oleObject" Target="../embeddings/oleObject551.bin"/></Relationships>
</file>

<file path=ppt/slides/_rels/slide103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557.bin"/><Relationship Id="rId18" Type="http://schemas.openxmlformats.org/officeDocument/2006/relationships/image" Target="../media/image597.emf"/><Relationship Id="rId26" Type="http://schemas.openxmlformats.org/officeDocument/2006/relationships/image" Target="../media/image601.emf"/><Relationship Id="rId39" Type="http://schemas.openxmlformats.org/officeDocument/2006/relationships/oleObject" Target="../embeddings/oleObject570.bin"/><Relationship Id="rId21" Type="http://schemas.openxmlformats.org/officeDocument/2006/relationships/oleObject" Target="../embeddings/oleObject561.bin"/><Relationship Id="rId34" Type="http://schemas.openxmlformats.org/officeDocument/2006/relationships/image" Target="../media/image605.emf"/><Relationship Id="rId42" Type="http://schemas.openxmlformats.org/officeDocument/2006/relationships/image" Target="../media/image609.emf"/><Relationship Id="rId47" Type="http://schemas.openxmlformats.org/officeDocument/2006/relationships/oleObject" Target="../embeddings/oleObject574.bin"/><Relationship Id="rId50" Type="http://schemas.openxmlformats.org/officeDocument/2006/relationships/image" Target="../media/image613.emf"/><Relationship Id="rId55" Type="http://schemas.openxmlformats.org/officeDocument/2006/relationships/image" Target="../media/image616.png"/><Relationship Id="rId7" Type="http://schemas.openxmlformats.org/officeDocument/2006/relationships/oleObject" Target="../embeddings/oleObject554.bin"/><Relationship Id="rId12" Type="http://schemas.openxmlformats.org/officeDocument/2006/relationships/image" Target="../media/image594.emf"/><Relationship Id="rId17" Type="http://schemas.openxmlformats.org/officeDocument/2006/relationships/oleObject" Target="../embeddings/oleObject559.bin"/><Relationship Id="rId25" Type="http://schemas.openxmlformats.org/officeDocument/2006/relationships/oleObject" Target="../embeddings/oleObject563.bin"/><Relationship Id="rId33" Type="http://schemas.openxmlformats.org/officeDocument/2006/relationships/oleObject" Target="../embeddings/oleObject567.bin"/><Relationship Id="rId38" Type="http://schemas.openxmlformats.org/officeDocument/2006/relationships/image" Target="../media/image607.emf"/><Relationship Id="rId46" Type="http://schemas.openxmlformats.org/officeDocument/2006/relationships/image" Target="../media/image611.emf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596.emf"/><Relationship Id="rId20" Type="http://schemas.openxmlformats.org/officeDocument/2006/relationships/image" Target="../media/image598.emf"/><Relationship Id="rId29" Type="http://schemas.openxmlformats.org/officeDocument/2006/relationships/oleObject" Target="../embeddings/oleObject565.bin"/><Relationship Id="rId41" Type="http://schemas.openxmlformats.org/officeDocument/2006/relationships/oleObject" Target="../embeddings/oleObject571.bin"/><Relationship Id="rId54" Type="http://schemas.openxmlformats.org/officeDocument/2006/relationships/image" Target="../media/image615.emf"/><Relationship Id="rId1" Type="http://schemas.openxmlformats.org/officeDocument/2006/relationships/vmlDrawing" Target="../drawings/vmlDrawing86.vml"/><Relationship Id="rId6" Type="http://schemas.openxmlformats.org/officeDocument/2006/relationships/image" Target="../media/image591.emf"/><Relationship Id="rId11" Type="http://schemas.openxmlformats.org/officeDocument/2006/relationships/oleObject" Target="../embeddings/oleObject556.bin"/><Relationship Id="rId24" Type="http://schemas.openxmlformats.org/officeDocument/2006/relationships/image" Target="../media/image600.emf"/><Relationship Id="rId32" Type="http://schemas.openxmlformats.org/officeDocument/2006/relationships/image" Target="../media/image604.emf"/><Relationship Id="rId37" Type="http://schemas.openxmlformats.org/officeDocument/2006/relationships/oleObject" Target="../embeddings/oleObject569.bin"/><Relationship Id="rId40" Type="http://schemas.openxmlformats.org/officeDocument/2006/relationships/image" Target="../media/image608.emf"/><Relationship Id="rId45" Type="http://schemas.openxmlformats.org/officeDocument/2006/relationships/oleObject" Target="../embeddings/oleObject573.bin"/><Relationship Id="rId53" Type="http://schemas.openxmlformats.org/officeDocument/2006/relationships/oleObject" Target="../embeddings/oleObject577.bin"/><Relationship Id="rId5" Type="http://schemas.openxmlformats.org/officeDocument/2006/relationships/oleObject" Target="../embeddings/oleObject553.bin"/><Relationship Id="rId15" Type="http://schemas.openxmlformats.org/officeDocument/2006/relationships/oleObject" Target="../embeddings/oleObject558.bin"/><Relationship Id="rId23" Type="http://schemas.openxmlformats.org/officeDocument/2006/relationships/oleObject" Target="../embeddings/oleObject562.bin"/><Relationship Id="rId28" Type="http://schemas.openxmlformats.org/officeDocument/2006/relationships/image" Target="../media/image602.emf"/><Relationship Id="rId36" Type="http://schemas.openxmlformats.org/officeDocument/2006/relationships/image" Target="../media/image606.emf"/><Relationship Id="rId49" Type="http://schemas.openxmlformats.org/officeDocument/2006/relationships/oleObject" Target="../embeddings/oleObject575.bin"/><Relationship Id="rId10" Type="http://schemas.openxmlformats.org/officeDocument/2006/relationships/image" Target="../media/image593.emf"/><Relationship Id="rId19" Type="http://schemas.openxmlformats.org/officeDocument/2006/relationships/oleObject" Target="../embeddings/oleObject560.bin"/><Relationship Id="rId31" Type="http://schemas.openxmlformats.org/officeDocument/2006/relationships/oleObject" Target="../embeddings/oleObject566.bin"/><Relationship Id="rId44" Type="http://schemas.openxmlformats.org/officeDocument/2006/relationships/image" Target="../media/image610.emf"/><Relationship Id="rId52" Type="http://schemas.openxmlformats.org/officeDocument/2006/relationships/image" Target="../media/image614.emf"/><Relationship Id="rId4" Type="http://schemas.openxmlformats.org/officeDocument/2006/relationships/image" Target="../media/image590.emf"/><Relationship Id="rId9" Type="http://schemas.openxmlformats.org/officeDocument/2006/relationships/oleObject" Target="../embeddings/oleObject555.bin"/><Relationship Id="rId14" Type="http://schemas.openxmlformats.org/officeDocument/2006/relationships/image" Target="../media/image595.emf"/><Relationship Id="rId22" Type="http://schemas.openxmlformats.org/officeDocument/2006/relationships/image" Target="../media/image599.emf"/><Relationship Id="rId27" Type="http://schemas.openxmlformats.org/officeDocument/2006/relationships/oleObject" Target="../embeddings/oleObject564.bin"/><Relationship Id="rId30" Type="http://schemas.openxmlformats.org/officeDocument/2006/relationships/image" Target="../media/image603.emf"/><Relationship Id="rId35" Type="http://schemas.openxmlformats.org/officeDocument/2006/relationships/oleObject" Target="../embeddings/oleObject568.bin"/><Relationship Id="rId43" Type="http://schemas.openxmlformats.org/officeDocument/2006/relationships/oleObject" Target="../embeddings/oleObject572.bin"/><Relationship Id="rId48" Type="http://schemas.openxmlformats.org/officeDocument/2006/relationships/image" Target="../media/image612.emf"/><Relationship Id="rId56" Type="http://schemas.openxmlformats.org/officeDocument/2006/relationships/slide" Target="slide107.xml"/><Relationship Id="rId8" Type="http://schemas.openxmlformats.org/officeDocument/2006/relationships/image" Target="../media/image592.emf"/><Relationship Id="rId51" Type="http://schemas.openxmlformats.org/officeDocument/2006/relationships/oleObject" Target="../embeddings/oleObject576.bin"/><Relationship Id="rId3" Type="http://schemas.openxmlformats.org/officeDocument/2006/relationships/oleObject" Target="../embeddings/oleObject552.bin"/></Relationships>
</file>

<file path=ppt/slides/_rels/slide104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583.bin"/><Relationship Id="rId18" Type="http://schemas.openxmlformats.org/officeDocument/2006/relationships/image" Target="../media/image624.emf"/><Relationship Id="rId26" Type="http://schemas.openxmlformats.org/officeDocument/2006/relationships/image" Target="../media/image628.emf"/><Relationship Id="rId39" Type="http://schemas.openxmlformats.org/officeDocument/2006/relationships/oleObject" Target="../embeddings/oleObject596.bin"/><Relationship Id="rId21" Type="http://schemas.openxmlformats.org/officeDocument/2006/relationships/oleObject" Target="../embeddings/oleObject587.bin"/><Relationship Id="rId34" Type="http://schemas.openxmlformats.org/officeDocument/2006/relationships/image" Target="../media/image632.emf"/><Relationship Id="rId42" Type="http://schemas.openxmlformats.org/officeDocument/2006/relationships/image" Target="../media/image636.emf"/><Relationship Id="rId47" Type="http://schemas.openxmlformats.org/officeDocument/2006/relationships/oleObject" Target="../embeddings/oleObject600.bin"/><Relationship Id="rId50" Type="http://schemas.openxmlformats.org/officeDocument/2006/relationships/image" Target="../media/image640.emf"/><Relationship Id="rId55" Type="http://schemas.openxmlformats.org/officeDocument/2006/relationships/oleObject" Target="../embeddings/oleObject604.bin"/><Relationship Id="rId63" Type="http://schemas.openxmlformats.org/officeDocument/2006/relationships/oleObject" Target="../embeddings/oleObject608.bin"/><Relationship Id="rId7" Type="http://schemas.openxmlformats.org/officeDocument/2006/relationships/oleObject" Target="../embeddings/oleObject580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623.emf"/><Relationship Id="rId29" Type="http://schemas.openxmlformats.org/officeDocument/2006/relationships/oleObject" Target="../embeddings/oleObject591.bin"/><Relationship Id="rId1" Type="http://schemas.openxmlformats.org/officeDocument/2006/relationships/vmlDrawing" Target="../drawings/vmlDrawing87.vml"/><Relationship Id="rId6" Type="http://schemas.openxmlformats.org/officeDocument/2006/relationships/image" Target="../media/image618.emf"/><Relationship Id="rId11" Type="http://schemas.openxmlformats.org/officeDocument/2006/relationships/oleObject" Target="../embeddings/oleObject582.bin"/><Relationship Id="rId24" Type="http://schemas.openxmlformats.org/officeDocument/2006/relationships/image" Target="../media/image627.emf"/><Relationship Id="rId32" Type="http://schemas.openxmlformats.org/officeDocument/2006/relationships/image" Target="../media/image631.emf"/><Relationship Id="rId37" Type="http://schemas.openxmlformats.org/officeDocument/2006/relationships/oleObject" Target="../embeddings/oleObject595.bin"/><Relationship Id="rId40" Type="http://schemas.openxmlformats.org/officeDocument/2006/relationships/image" Target="../media/image635.emf"/><Relationship Id="rId45" Type="http://schemas.openxmlformats.org/officeDocument/2006/relationships/oleObject" Target="../embeddings/oleObject599.bin"/><Relationship Id="rId53" Type="http://schemas.openxmlformats.org/officeDocument/2006/relationships/oleObject" Target="../embeddings/oleObject603.bin"/><Relationship Id="rId58" Type="http://schemas.openxmlformats.org/officeDocument/2006/relationships/image" Target="../media/image644.emf"/><Relationship Id="rId66" Type="http://schemas.openxmlformats.org/officeDocument/2006/relationships/image" Target="../media/image648.emf"/><Relationship Id="rId5" Type="http://schemas.openxmlformats.org/officeDocument/2006/relationships/oleObject" Target="../embeddings/oleObject579.bin"/><Relationship Id="rId15" Type="http://schemas.openxmlformats.org/officeDocument/2006/relationships/oleObject" Target="../embeddings/oleObject584.bin"/><Relationship Id="rId23" Type="http://schemas.openxmlformats.org/officeDocument/2006/relationships/oleObject" Target="../embeddings/oleObject588.bin"/><Relationship Id="rId28" Type="http://schemas.openxmlformats.org/officeDocument/2006/relationships/image" Target="../media/image629.emf"/><Relationship Id="rId36" Type="http://schemas.openxmlformats.org/officeDocument/2006/relationships/image" Target="../media/image633.emf"/><Relationship Id="rId49" Type="http://schemas.openxmlformats.org/officeDocument/2006/relationships/oleObject" Target="../embeddings/oleObject601.bin"/><Relationship Id="rId57" Type="http://schemas.openxmlformats.org/officeDocument/2006/relationships/oleObject" Target="../embeddings/oleObject605.bin"/><Relationship Id="rId61" Type="http://schemas.openxmlformats.org/officeDocument/2006/relationships/oleObject" Target="../embeddings/oleObject607.bin"/><Relationship Id="rId10" Type="http://schemas.openxmlformats.org/officeDocument/2006/relationships/image" Target="../media/image620.emf"/><Relationship Id="rId19" Type="http://schemas.openxmlformats.org/officeDocument/2006/relationships/oleObject" Target="../embeddings/oleObject586.bin"/><Relationship Id="rId31" Type="http://schemas.openxmlformats.org/officeDocument/2006/relationships/oleObject" Target="../embeddings/oleObject592.bin"/><Relationship Id="rId44" Type="http://schemas.openxmlformats.org/officeDocument/2006/relationships/image" Target="../media/image637.emf"/><Relationship Id="rId52" Type="http://schemas.openxmlformats.org/officeDocument/2006/relationships/image" Target="../media/image641.emf"/><Relationship Id="rId60" Type="http://schemas.openxmlformats.org/officeDocument/2006/relationships/image" Target="../media/image645.emf"/><Relationship Id="rId65" Type="http://schemas.openxmlformats.org/officeDocument/2006/relationships/oleObject" Target="../embeddings/oleObject609.bin"/><Relationship Id="rId4" Type="http://schemas.openxmlformats.org/officeDocument/2006/relationships/image" Target="../media/image617.emf"/><Relationship Id="rId9" Type="http://schemas.openxmlformats.org/officeDocument/2006/relationships/oleObject" Target="../embeddings/oleObject581.bin"/><Relationship Id="rId14" Type="http://schemas.openxmlformats.org/officeDocument/2006/relationships/image" Target="../media/image622.emf"/><Relationship Id="rId22" Type="http://schemas.openxmlformats.org/officeDocument/2006/relationships/image" Target="../media/image626.emf"/><Relationship Id="rId27" Type="http://schemas.openxmlformats.org/officeDocument/2006/relationships/oleObject" Target="../embeddings/oleObject590.bin"/><Relationship Id="rId30" Type="http://schemas.openxmlformats.org/officeDocument/2006/relationships/image" Target="../media/image630.emf"/><Relationship Id="rId35" Type="http://schemas.openxmlformats.org/officeDocument/2006/relationships/oleObject" Target="../embeddings/oleObject594.bin"/><Relationship Id="rId43" Type="http://schemas.openxmlformats.org/officeDocument/2006/relationships/oleObject" Target="../embeddings/oleObject598.bin"/><Relationship Id="rId48" Type="http://schemas.openxmlformats.org/officeDocument/2006/relationships/image" Target="../media/image639.emf"/><Relationship Id="rId56" Type="http://schemas.openxmlformats.org/officeDocument/2006/relationships/image" Target="../media/image643.emf"/><Relationship Id="rId64" Type="http://schemas.openxmlformats.org/officeDocument/2006/relationships/image" Target="../media/image647.emf"/><Relationship Id="rId8" Type="http://schemas.openxmlformats.org/officeDocument/2006/relationships/image" Target="../media/image619.emf"/><Relationship Id="rId51" Type="http://schemas.openxmlformats.org/officeDocument/2006/relationships/oleObject" Target="../embeddings/oleObject602.bin"/><Relationship Id="rId3" Type="http://schemas.openxmlformats.org/officeDocument/2006/relationships/oleObject" Target="../embeddings/oleObject578.bin"/><Relationship Id="rId12" Type="http://schemas.openxmlformats.org/officeDocument/2006/relationships/image" Target="../media/image621.emf"/><Relationship Id="rId17" Type="http://schemas.openxmlformats.org/officeDocument/2006/relationships/oleObject" Target="../embeddings/oleObject585.bin"/><Relationship Id="rId25" Type="http://schemas.openxmlformats.org/officeDocument/2006/relationships/oleObject" Target="../embeddings/oleObject589.bin"/><Relationship Id="rId33" Type="http://schemas.openxmlformats.org/officeDocument/2006/relationships/oleObject" Target="../embeddings/oleObject593.bin"/><Relationship Id="rId38" Type="http://schemas.openxmlformats.org/officeDocument/2006/relationships/image" Target="../media/image634.emf"/><Relationship Id="rId46" Type="http://schemas.openxmlformats.org/officeDocument/2006/relationships/image" Target="../media/image638.emf"/><Relationship Id="rId59" Type="http://schemas.openxmlformats.org/officeDocument/2006/relationships/oleObject" Target="../embeddings/oleObject606.bin"/><Relationship Id="rId67" Type="http://schemas.openxmlformats.org/officeDocument/2006/relationships/slide" Target="slide113.xml"/><Relationship Id="rId20" Type="http://schemas.openxmlformats.org/officeDocument/2006/relationships/image" Target="../media/image625.emf"/><Relationship Id="rId41" Type="http://schemas.openxmlformats.org/officeDocument/2006/relationships/oleObject" Target="../embeddings/oleObject597.bin"/><Relationship Id="rId54" Type="http://schemas.openxmlformats.org/officeDocument/2006/relationships/image" Target="../media/image642.emf"/><Relationship Id="rId62" Type="http://schemas.openxmlformats.org/officeDocument/2006/relationships/image" Target="../media/image646.emf"/></Relationships>
</file>

<file path=ppt/slides/_rels/slide105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615.bin"/><Relationship Id="rId18" Type="http://schemas.openxmlformats.org/officeDocument/2006/relationships/image" Target="../media/image656.emf"/><Relationship Id="rId26" Type="http://schemas.openxmlformats.org/officeDocument/2006/relationships/image" Target="../media/image660.emf"/><Relationship Id="rId39" Type="http://schemas.openxmlformats.org/officeDocument/2006/relationships/oleObject" Target="../embeddings/oleObject628.bin"/><Relationship Id="rId21" Type="http://schemas.openxmlformats.org/officeDocument/2006/relationships/oleObject" Target="../embeddings/oleObject619.bin"/><Relationship Id="rId34" Type="http://schemas.openxmlformats.org/officeDocument/2006/relationships/image" Target="../media/image664.emf"/><Relationship Id="rId42" Type="http://schemas.openxmlformats.org/officeDocument/2006/relationships/image" Target="../media/image668.emf"/><Relationship Id="rId47" Type="http://schemas.openxmlformats.org/officeDocument/2006/relationships/oleObject" Target="../embeddings/oleObject632.bin"/><Relationship Id="rId50" Type="http://schemas.openxmlformats.org/officeDocument/2006/relationships/image" Target="../media/image672.emf"/><Relationship Id="rId55" Type="http://schemas.openxmlformats.org/officeDocument/2006/relationships/oleObject" Target="../embeddings/oleObject636.bin"/><Relationship Id="rId63" Type="http://schemas.openxmlformats.org/officeDocument/2006/relationships/oleObject" Target="../embeddings/oleObject640.bin"/><Relationship Id="rId68" Type="http://schemas.openxmlformats.org/officeDocument/2006/relationships/slide" Target="slide117.xml"/><Relationship Id="rId7" Type="http://schemas.openxmlformats.org/officeDocument/2006/relationships/oleObject" Target="../embeddings/oleObject612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655.emf"/><Relationship Id="rId29" Type="http://schemas.openxmlformats.org/officeDocument/2006/relationships/oleObject" Target="../embeddings/oleObject623.bin"/><Relationship Id="rId1" Type="http://schemas.openxmlformats.org/officeDocument/2006/relationships/vmlDrawing" Target="../drawings/vmlDrawing88.vml"/><Relationship Id="rId6" Type="http://schemas.openxmlformats.org/officeDocument/2006/relationships/image" Target="../media/image650.emf"/><Relationship Id="rId11" Type="http://schemas.openxmlformats.org/officeDocument/2006/relationships/oleObject" Target="../embeddings/oleObject614.bin"/><Relationship Id="rId24" Type="http://schemas.openxmlformats.org/officeDocument/2006/relationships/image" Target="../media/image659.emf"/><Relationship Id="rId32" Type="http://schemas.openxmlformats.org/officeDocument/2006/relationships/image" Target="../media/image663.emf"/><Relationship Id="rId37" Type="http://schemas.openxmlformats.org/officeDocument/2006/relationships/oleObject" Target="../embeddings/oleObject627.bin"/><Relationship Id="rId40" Type="http://schemas.openxmlformats.org/officeDocument/2006/relationships/image" Target="../media/image667.emf"/><Relationship Id="rId45" Type="http://schemas.openxmlformats.org/officeDocument/2006/relationships/oleObject" Target="../embeddings/oleObject631.bin"/><Relationship Id="rId53" Type="http://schemas.openxmlformats.org/officeDocument/2006/relationships/oleObject" Target="../embeddings/oleObject635.bin"/><Relationship Id="rId58" Type="http://schemas.openxmlformats.org/officeDocument/2006/relationships/image" Target="../media/image676.emf"/><Relationship Id="rId66" Type="http://schemas.openxmlformats.org/officeDocument/2006/relationships/image" Target="../media/image680.emf"/><Relationship Id="rId5" Type="http://schemas.openxmlformats.org/officeDocument/2006/relationships/oleObject" Target="../embeddings/oleObject611.bin"/><Relationship Id="rId15" Type="http://schemas.openxmlformats.org/officeDocument/2006/relationships/oleObject" Target="../embeddings/oleObject616.bin"/><Relationship Id="rId23" Type="http://schemas.openxmlformats.org/officeDocument/2006/relationships/oleObject" Target="../embeddings/oleObject620.bin"/><Relationship Id="rId28" Type="http://schemas.openxmlformats.org/officeDocument/2006/relationships/image" Target="../media/image661.emf"/><Relationship Id="rId36" Type="http://schemas.openxmlformats.org/officeDocument/2006/relationships/image" Target="../media/image665.emf"/><Relationship Id="rId49" Type="http://schemas.openxmlformats.org/officeDocument/2006/relationships/oleObject" Target="../embeddings/oleObject633.bin"/><Relationship Id="rId57" Type="http://schemas.openxmlformats.org/officeDocument/2006/relationships/oleObject" Target="../embeddings/oleObject637.bin"/><Relationship Id="rId61" Type="http://schemas.openxmlformats.org/officeDocument/2006/relationships/oleObject" Target="../embeddings/oleObject639.bin"/><Relationship Id="rId10" Type="http://schemas.openxmlformats.org/officeDocument/2006/relationships/image" Target="../media/image652.emf"/><Relationship Id="rId19" Type="http://schemas.openxmlformats.org/officeDocument/2006/relationships/oleObject" Target="../embeddings/oleObject618.bin"/><Relationship Id="rId31" Type="http://schemas.openxmlformats.org/officeDocument/2006/relationships/oleObject" Target="../embeddings/oleObject624.bin"/><Relationship Id="rId44" Type="http://schemas.openxmlformats.org/officeDocument/2006/relationships/image" Target="../media/image669.emf"/><Relationship Id="rId52" Type="http://schemas.openxmlformats.org/officeDocument/2006/relationships/image" Target="../media/image673.emf"/><Relationship Id="rId60" Type="http://schemas.openxmlformats.org/officeDocument/2006/relationships/image" Target="../media/image677.emf"/><Relationship Id="rId65" Type="http://schemas.openxmlformats.org/officeDocument/2006/relationships/oleObject" Target="../embeddings/oleObject641.bin"/><Relationship Id="rId4" Type="http://schemas.openxmlformats.org/officeDocument/2006/relationships/image" Target="../media/image649.emf"/><Relationship Id="rId9" Type="http://schemas.openxmlformats.org/officeDocument/2006/relationships/oleObject" Target="../embeddings/oleObject613.bin"/><Relationship Id="rId14" Type="http://schemas.openxmlformats.org/officeDocument/2006/relationships/image" Target="../media/image654.emf"/><Relationship Id="rId22" Type="http://schemas.openxmlformats.org/officeDocument/2006/relationships/image" Target="../media/image658.emf"/><Relationship Id="rId27" Type="http://schemas.openxmlformats.org/officeDocument/2006/relationships/oleObject" Target="../embeddings/oleObject622.bin"/><Relationship Id="rId30" Type="http://schemas.openxmlformats.org/officeDocument/2006/relationships/image" Target="../media/image662.emf"/><Relationship Id="rId35" Type="http://schemas.openxmlformats.org/officeDocument/2006/relationships/oleObject" Target="../embeddings/oleObject626.bin"/><Relationship Id="rId43" Type="http://schemas.openxmlformats.org/officeDocument/2006/relationships/oleObject" Target="../embeddings/oleObject630.bin"/><Relationship Id="rId48" Type="http://schemas.openxmlformats.org/officeDocument/2006/relationships/image" Target="../media/image671.emf"/><Relationship Id="rId56" Type="http://schemas.openxmlformats.org/officeDocument/2006/relationships/image" Target="../media/image675.emf"/><Relationship Id="rId64" Type="http://schemas.openxmlformats.org/officeDocument/2006/relationships/image" Target="../media/image679.emf"/><Relationship Id="rId8" Type="http://schemas.openxmlformats.org/officeDocument/2006/relationships/image" Target="../media/image651.emf"/><Relationship Id="rId51" Type="http://schemas.openxmlformats.org/officeDocument/2006/relationships/oleObject" Target="../embeddings/oleObject634.bin"/><Relationship Id="rId3" Type="http://schemas.openxmlformats.org/officeDocument/2006/relationships/oleObject" Target="../embeddings/oleObject610.bin"/><Relationship Id="rId12" Type="http://schemas.openxmlformats.org/officeDocument/2006/relationships/image" Target="../media/image653.emf"/><Relationship Id="rId17" Type="http://schemas.openxmlformats.org/officeDocument/2006/relationships/oleObject" Target="../embeddings/oleObject617.bin"/><Relationship Id="rId25" Type="http://schemas.openxmlformats.org/officeDocument/2006/relationships/oleObject" Target="../embeddings/oleObject621.bin"/><Relationship Id="rId33" Type="http://schemas.openxmlformats.org/officeDocument/2006/relationships/oleObject" Target="../embeddings/oleObject625.bin"/><Relationship Id="rId38" Type="http://schemas.openxmlformats.org/officeDocument/2006/relationships/image" Target="../media/image666.emf"/><Relationship Id="rId46" Type="http://schemas.openxmlformats.org/officeDocument/2006/relationships/image" Target="../media/image670.emf"/><Relationship Id="rId59" Type="http://schemas.openxmlformats.org/officeDocument/2006/relationships/oleObject" Target="../embeddings/oleObject638.bin"/><Relationship Id="rId67" Type="http://schemas.openxmlformats.org/officeDocument/2006/relationships/image" Target="../media/image616.png"/><Relationship Id="rId20" Type="http://schemas.openxmlformats.org/officeDocument/2006/relationships/image" Target="../media/image657.emf"/><Relationship Id="rId41" Type="http://schemas.openxmlformats.org/officeDocument/2006/relationships/oleObject" Target="../embeddings/oleObject629.bin"/><Relationship Id="rId54" Type="http://schemas.openxmlformats.org/officeDocument/2006/relationships/image" Target="../media/image674.emf"/><Relationship Id="rId62" Type="http://schemas.openxmlformats.org/officeDocument/2006/relationships/image" Target="../media/image678.emf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3.emf"/><Relationship Id="rId13" Type="http://schemas.openxmlformats.org/officeDocument/2006/relationships/oleObject" Target="../embeddings/oleObject647.bin"/><Relationship Id="rId18" Type="http://schemas.openxmlformats.org/officeDocument/2006/relationships/image" Target="../media/image688.emf"/><Relationship Id="rId26" Type="http://schemas.openxmlformats.org/officeDocument/2006/relationships/image" Target="../media/image692.emf"/><Relationship Id="rId3" Type="http://schemas.openxmlformats.org/officeDocument/2006/relationships/oleObject" Target="../embeddings/oleObject642.bin"/><Relationship Id="rId21" Type="http://schemas.openxmlformats.org/officeDocument/2006/relationships/oleObject" Target="../embeddings/oleObject651.bin"/><Relationship Id="rId34" Type="http://schemas.openxmlformats.org/officeDocument/2006/relationships/image" Target="../media/image696.emf"/><Relationship Id="rId7" Type="http://schemas.openxmlformats.org/officeDocument/2006/relationships/oleObject" Target="../embeddings/oleObject644.bin"/><Relationship Id="rId12" Type="http://schemas.openxmlformats.org/officeDocument/2006/relationships/image" Target="../media/image685.emf"/><Relationship Id="rId17" Type="http://schemas.openxmlformats.org/officeDocument/2006/relationships/oleObject" Target="../embeddings/oleObject649.bin"/><Relationship Id="rId25" Type="http://schemas.openxmlformats.org/officeDocument/2006/relationships/oleObject" Target="../embeddings/oleObject653.bin"/><Relationship Id="rId33" Type="http://schemas.openxmlformats.org/officeDocument/2006/relationships/oleObject" Target="../embeddings/oleObject657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687.emf"/><Relationship Id="rId20" Type="http://schemas.openxmlformats.org/officeDocument/2006/relationships/image" Target="../media/image689.emf"/><Relationship Id="rId29" Type="http://schemas.openxmlformats.org/officeDocument/2006/relationships/oleObject" Target="../embeddings/oleObject655.bin"/><Relationship Id="rId1" Type="http://schemas.openxmlformats.org/officeDocument/2006/relationships/vmlDrawing" Target="../drawings/vmlDrawing89.vml"/><Relationship Id="rId6" Type="http://schemas.openxmlformats.org/officeDocument/2006/relationships/image" Target="../media/image682.emf"/><Relationship Id="rId11" Type="http://schemas.openxmlformats.org/officeDocument/2006/relationships/oleObject" Target="../embeddings/oleObject646.bin"/><Relationship Id="rId24" Type="http://schemas.openxmlformats.org/officeDocument/2006/relationships/image" Target="../media/image691.emf"/><Relationship Id="rId32" Type="http://schemas.openxmlformats.org/officeDocument/2006/relationships/image" Target="../media/image695.emf"/><Relationship Id="rId5" Type="http://schemas.openxmlformats.org/officeDocument/2006/relationships/oleObject" Target="../embeddings/oleObject643.bin"/><Relationship Id="rId15" Type="http://schemas.openxmlformats.org/officeDocument/2006/relationships/oleObject" Target="../embeddings/oleObject648.bin"/><Relationship Id="rId23" Type="http://schemas.openxmlformats.org/officeDocument/2006/relationships/oleObject" Target="../embeddings/oleObject652.bin"/><Relationship Id="rId28" Type="http://schemas.openxmlformats.org/officeDocument/2006/relationships/image" Target="../media/image693.emf"/><Relationship Id="rId10" Type="http://schemas.openxmlformats.org/officeDocument/2006/relationships/image" Target="../media/image684.emf"/><Relationship Id="rId19" Type="http://schemas.openxmlformats.org/officeDocument/2006/relationships/oleObject" Target="../embeddings/oleObject650.bin"/><Relationship Id="rId31" Type="http://schemas.openxmlformats.org/officeDocument/2006/relationships/oleObject" Target="../embeddings/oleObject656.bin"/><Relationship Id="rId4" Type="http://schemas.openxmlformats.org/officeDocument/2006/relationships/image" Target="../media/image681.emf"/><Relationship Id="rId9" Type="http://schemas.openxmlformats.org/officeDocument/2006/relationships/oleObject" Target="../embeddings/oleObject645.bin"/><Relationship Id="rId14" Type="http://schemas.openxmlformats.org/officeDocument/2006/relationships/image" Target="../media/image686.emf"/><Relationship Id="rId22" Type="http://schemas.openxmlformats.org/officeDocument/2006/relationships/image" Target="../media/image690.emf"/><Relationship Id="rId27" Type="http://schemas.openxmlformats.org/officeDocument/2006/relationships/oleObject" Target="../embeddings/oleObject654.bin"/><Relationship Id="rId30" Type="http://schemas.openxmlformats.org/officeDocument/2006/relationships/image" Target="../media/image694.emf"/><Relationship Id="rId35" Type="http://schemas.openxmlformats.org/officeDocument/2006/relationships/slide" Target="slide103.xml"/></Relationships>
</file>

<file path=ppt/slides/_rels/slide10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9.emf"/><Relationship Id="rId13" Type="http://schemas.openxmlformats.org/officeDocument/2006/relationships/oleObject" Target="../embeddings/oleObject663.bin"/><Relationship Id="rId18" Type="http://schemas.openxmlformats.org/officeDocument/2006/relationships/image" Target="../media/image704.emf"/><Relationship Id="rId26" Type="http://schemas.openxmlformats.org/officeDocument/2006/relationships/image" Target="../media/image708.emf"/><Relationship Id="rId3" Type="http://schemas.openxmlformats.org/officeDocument/2006/relationships/oleObject" Target="../embeddings/oleObject658.bin"/><Relationship Id="rId21" Type="http://schemas.openxmlformats.org/officeDocument/2006/relationships/oleObject" Target="../embeddings/oleObject667.bin"/><Relationship Id="rId7" Type="http://schemas.openxmlformats.org/officeDocument/2006/relationships/oleObject" Target="../embeddings/oleObject660.bin"/><Relationship Id="rId12" Type="http://schemas.openxmlformats.org/officeDocument/2006/relationships/image" Target="../media/image701.emf"/><Relationship Id="rId17" Type="http://schemas.openxmlformats.org/officeDocument/2006/relationships/oleObject" Target="../embeddings/oleObject665.bin"/><Relationship Id="rId25" Type="http://schemas.openxmlformats.org/officeDocument/2006/relationships/oleObject" Target="../embeddings/oleObject669.bin"/><Relationship Id="rId2" Type="http://schemas.openxmlformats.org/officeDocument/2006/relationships/slideLayout" Target="../slideLayouts/slideLayout12.xml"/><Relationship Id="rId16" Type="http://schemas.openxmlformats.org/officeDocument/2006/relationships/image" Target="../media/image703.emf"/><Relationship Id="rId20" Type="http://schemas.openxmlformats.org/officeDocument/2006/relationships/image" Target="../media/image705.emf"/><Relationship Id="rId29" Type="http://schemas.openxmlformats.org/officeDocument/2006/relationships/oleObject" Target="../embeddings/oleObject671.bin"/><Relationship Id="rId1" Type="http://schemas.openxmlformats.org/officeDocument/2006/relationships/vmlDrawing" Target="../drawings/vmlDrawing90.vml"/><Relationship Id="rId6" Type="http://schemas.openxmlformats.org/officeDocument/2006/relationships/image" Target="../media/image698.emf"/><Relationship Id="rId11" Type="http://schemas.openxmlformats.org/officeDocument/2006/relationships/oleObject" Target="../embeddings/oleObject662.bin"/><Relationship Id="rId24" Type="http://schemas.openxmlformats.org/officeDocument/2006/relationships/image" Target="../media/image707.emf"/><Relationship Id="rId32" Type="http://schemas.openxmlformats.org/officeDocument/2006/relationships/image" Target="../media/image711.emf"/><Relationship Id="rId5" Type="http://schemas.openxmlformats.org/officeDocument/2006/relationships/oleObject" Target="../embeddings/oleObject659.bin"/><Relationship Id="rId15" Type="http://schemas.openxmlformats.org/officeDocument/2006/relationships/oleObject" Target="../embeddings/oleObject664.bin"/><Relationship Id="rId23" Type="http://schemas.openxmlformats.org/officeDocument/2006/relationships/oleObject" Target="../embeddings/oleObject668.bin"/><Relationship Id="rId28" Type="http://schemas.openxmlformats.org/officeDocument/2006/relationships/image" Target="../media/image709.emf"/><Relationship Id="rId10" Type="http://schemas.openxmlformats.org/officeDocument/2006/relationships/image" Target="../media/image700.emf"/><Relationship Id="rId19" Type="http://schemas.openxmlformats.org/officeDocument/2006/relationships/oleObject" Target="../embeddings/oleObject666.bin"/><Relationship Id="rId31" Type="http://schemas.openxmlformats.org/officeDocument/2006/relationships/oleObject" Target="../embeddings/oleObject672.bin"/><Relationship Id="rId4" Type="http://schemas.openxmlformats.org/officeDocument/2006/relationships/image" Target="../media/image697.emf"/><Relationship Id="rId9" Type="http://schemas.openxmlformats.org/officeDocument/2006/relationships/oleObject" Target="../embeddings/oleObject661.bin"/><Relationship Id="rId14" Type="http://schemas.openxmlformats.org/officeDocument/2006/relationships/image" Target="../media/image702.emf"/><Relationship Id="rId22" Type="http://schemas.openxmlformats.org/officeDocument/2006/relationships/image" Target="../media/image706.emf"/><Relationship Id="rId27" Type="http://schemas.openxmlformats.org/officeDocument/2006/relationships/oleObject" Target="../embeddings/oleObject670.bin"/><Relationship Id="rId30" Type="http://schemas.openxmlformats.org/officeDocument/2006/relationships/image" Target="../media/image710.emf"/></Relationships>
</file>

<file path=ppt/slides/_rels/slide10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4.emf"/><Relationship Id="rId13" Type="http://schemas.openxmlformats.org/officeDocument/2006/relationships/oleObject" Target="../embeddings/oleObject678.bin"/><Relationship Id="rId18" Type="http://schemas.openxmlformats.org/officeDocument/2006/relationships/image" Target="../media/image719.emf"/><Relationship Id="rId26" Type="http://schemas.openxmlformats.org/officeDocument/2006/relationships/image" Target="../media/image723.emf"/><Relationship Id="rId3" Type="http://schemas.openxmlformats.org/officeDocument/2006/relationships/oleObject" Target="../embeddings/oleObject673.bin"/><Relationship Id="rId21" Type="http://schemas.openxmlformats.org/officeDocument/2006/relationships/oleObject" Target="../embeddings/oleObject682.bin"/><Relationship Id="rId34" Type="http://schemas.openxmlformats.org/officeDocument/2006/relationships/image" Target="../media/image727.emf"/><Relationship Id="rId7" Type="http://schemas.openxmlformats.org/officeDocument/2006/relationships/oleObject" Target="../embeddings/oleObject675.bin"/><Relationship Id="rId12" Type="http://schemas.openxmlformats.org/officeDocument/2006/relationships/image" Target="../media/image716.emf"/><Relationship Id="rId17" Type="http://schemas.openxmlformats.org/officeDocument/2006/relationships/oleObject" Target="../embeddings/oleObject680.bin"/><Relationship Id="rId25" Type="http://schemas.openxmlformats.org/officeDocument/2006/relationships/oleObject" Target="../embeddings/oleObject684.bin"/><Relationship Id="rId33" Type="http://schemas.openxmlformats.org/officeDocument/2006/relationships/oleObject" Target="../embeddings/oleObject688.bin"/><Relationship Id="rId2" Type="http://schemas.openxmlformats.org/officeDocument/2006/relationships/slideLayout" Target="../slideLayouts/slideLayout12.xml"/><Relationship Id="rId16" Type="http://schemas.openxmlformats.org/officeDocument/2006/relationships/image" Target="../media/image718.emf"/><Relationship Id="rId20" Type="http://schemas.openxmlformats.org/officeDocument/2006/relationships/image" Target="../media/image720.emf"/><Relationship Id="rId29" Type="http://schemas.openxmlformats.org/officeDocument/2006/relationships/oleObject" Target="../embeddings/oleObject686.bin"/><Relationship Id="rId1" Type="http://schemas.openxmlformats.org/officeDocument/2006/relationships/vmlDrawing" Target="../drawings/vmlDrawing91.vml"/><Relationship Id="rId6" Type="http://schemas.openxmlformats.org/officeDocument/2006/relationships/image" Target="../media/image713.emf"/><Relationship Id="rId11" Type="http://schemas.openxmlformats.org/officeDocument/2006/relationships/oleObject" Target="../embeddings/oleObject677.bin"/><Relationship Id="rId24" Type="http://schemas.openxmlformats.org/officeDocument/2006/relationships/image" Target="../media/image722.emf"/><Relationship Id="rId32" Type="http://schemas.openxmlformats.org/officeDocument/2006/relationships/image" Target="../media/image726.emf"/><Relationship Id="rId5" Type="http://schemas.openxmlformats.org/officeDocument/2006/relationships/oleObject" Target="../embeddings/oleObject674.bin"/><Relationship Id="rId15" Type="http://schemas.openxmlformats.org/officeDocument/2006/relationships/oleObject" Target="../embeddings/oleObject679.bin"/><Relationship Id="rId23" Type="http://schemas.openxmlformats.org/officeDocument/2006/relationships/oleObject" Target="../embeddings/oleObject683.bin"/><Relationship Id="rId28" Type="http://schemas.openxmlformats.org/officeDocument/2006/relationships/image" Target="../media/image724.emf"/><Relationship Id="rId10" Type="http://schemas.openxmlformats.org/officeDocument/2006/relationships/image" Target="../media/image715.emf"/><Relationship Id="rId19" Type="http://schemas.openxmlformats.org/officeDocument/2006/relationships/oleObject" Target="../embeddings/oleObject681.bin"/><Relationship Id="rId31" Type="http://schemas.openxmlformats.org/officeDocument/2006/relationships/oleObject" Target="../embeddings/oleObject687.bin"/><Relationship Id="rId4" Type="http://schemas.openxmlformats.org/officeDocument/2006/relationships/image" Target="../media/image712.emf"/><Relationship Id="rId9" Type="http://schemas.openxmlformats.org/officeDocument/2006/relationships/oleObject" Target="../embeddings/oleObject676.bin"/><Relationship Id="rId14" Type="http://schemas.openxmlformats.org/officeDocument/2006/relationships/image" Target="../media/image717.emf"/><Relationship Id="rId22" Type="http://schemas.openxmlformats.org/officeDocument/2006/relationships/image" Target="../media/image721.emf"/><Relationship Id="rId27" Type="http://schemas.openxmlformats.org/officeDocument/2006/relationships/oleObject" Target="../embeddings/oleObject685.bin"/><Relationship Id="rId30" Type="http://schemas.openxmlformats.org/officeDocument/2006/relationships/image" Target="../media/image72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8.png"/></Relationships>
</file>

<file path=ppt/slides/_rels/slide1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0.emf"/><Relationship Id="rId13" Type="http://schemas.openxmlformats.org/officeDocument/2006/relationships/oleObject" Target="../embeddings/oleObject694.bin"/><Relationship Id="rId18" Type="http://schemas.openxmlformats.org/officeDocument/2006/relationships/image" Target="../media/image735.emf"/><Relationship Id="rId3" Type="http://schemas.openxmlformats.org/officeDocument/2006/relationships/oleObject" Target="../embeddings/oleObject689.bin"/><Relationship Id="rId7" Type="http://schemas.openxmlformats.org/officeDocument/2006/relationships/oleObject" Target="../embeddings/oleObject691.bin"/><Relationship Id="rId12" Type="http://schemas.openxmlformats.org/officeDocument/2006/relationships/image" Target="../media/image732.emf"/><Relationship Id="rId17" Type="http://schemas.openxmlformats.org/officeDocument/2006/relationships/oleObject" Target="../embeddings/oleObject696.bin"/><Relationship Id="rId2" Type="http://schemas.openxmlformats.org/officeDocument/2006/relationships/slideLayout" Target="../slideLayouts/slideLayout12.xml"/><Relationship Id="rId16" Type="http://schemas.openxmlformats.org/officeDocument/2006/relationships/image" Target="../media/image734.emf"/><Relationship Id="rId1" Type="http://schemas.openxmlformats.org/officeDocument/2006/relationships/vmlDrawing" Target="../drawings/vmlDrawing92.vml"/><Relationship Id="rId6" Type="http://schemas.openxmlformats.org/officeDocument/2006/relationships/image" Target="../media/image729.emf"/><Relationship Id="rId11" Type="http://schemas.openxmlformats.org/officeDocument/2006/relationships/oleObject" Target="../embeddings/oleObject693.bin"/><Relationship Id="rId5" Type="http://schemas.openxmlformats.org/officeDocument/2006/relationships/oleObject" Target="../embeddings/oleObject690.bin"/><Relationship Id="rId15" Type="http://schemas.openxmlformats.org/officeDocument/2006/relationships/oleObject" Target="../embeddings/oleObject695.bin"/><Relationship Id="rId10" Type="http://schemas.openxmlformats.org/officeDocument/2006/relationships/image" Target="../media/image731.emf"/><Relationship Id="rId4" Type="http://schemas.openxmlformats.org/officeDocument/2006/relationships/image" Target="../media/image728.emf"/><Relationship Id="rId9" Type="http://schemas.openxmlformats.org/officeDocument/2006/relationships/oleObject" Target="../embeddings/oleObject692.bin"/><Relationship Id="rId14" Type="http://schemas.openxmlformats.org/officeDocument/2006/relationships/image" Target="../media/image733.emf"/></Relationships>
</file>

<file path=ppt/slides/_rels/slide1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8.emf"/><Relationship Id="rId13" Type="http://schemas.openxmlformats.org/officeDocument/2006/relationships/oleObject" Target="../embeddings/oleObject702.bin"/><Relationship Id="rId3" Type="http://schemas.openxmlformats.org/officeDocument/2006/relationships/oleObject" Target="../embeddings/oleObject697.bin"/><Relationship Id="rId7" Type="http://schemas.openxmlformats.org/officeDocument/2006/relationships/oleObject" Target="../embeddings/oleObject699.bin"/><Relationship Id="rId12" Type="http://schemas.openxmlformats.org/officeDocument/2006/relationships/image" Target="../media/image740.emf"/><Relationship Id="rId17" Type="http://schemas.openxmlformats.org/officeDocument/2006/relationships/image" Target="../media/image742.emf"/><Relationship Id="rId2" Type="http://schemas.openxmlformats.org/officeDocument/2006/relationships/slideLayout" Target="../slideLayouts/slideLayout12.xml"/><Relationship Id="rId16" Type="http://schemas.openxmlformats.org/officeDocument/2006/relationships/oleObject" Target="../embeddings/oleObject703.bin"/><Relationship Id="rId1" Type="http://schemas.openxmlformats.org/officeDocument/2006/relationships/vmlDrawing" Target="../drawings/vmlDrawing93.vml"/><Relationship Id="rId6" Type="http://schemas.openxmlformats.org/officeDocument/2006/relationships/image" Target="../media/image737.emf"/><Relationship Id="rId11" Type="http://schemas.openxmlformats.org/officeDocument/2006/relationships/oleObject" Target="../embeddings/oleObject701.bin"/><Relationship Id="rId5" Type="http://schemas.openxmlformats.org/officeDocument/2006/relationships/oleObject" Target="../embeddings/oleObject698.bin"/><Relationship Id="rId15" Type="http://schemas.openxmlformats.org/officeDocument/2006/relationships/slide" Target="slide127.xml"/><Relationship Id="rId10" Type="http://schemas.openxmlformats.org/officeDocument/2006/relationships/image" Target="../media/image739.emf"/><Relationship Id="rId4" Type="http://schemas.openxmlformats.org/officeDocument/2006/relationships/image" Target="../media/image736.emf"/><Relationship Id="rId9" Type="http://schemas.openxmlformats.org/officeDocument/2006/relationships/oleObject" Target="../embeddings/oleObject700.bin"/><Relationship Id="rId14" Type="http://schemas.openxmlformats.org/officeDocument/2006/relationships/image" Target="../media/image741.emf"/></Relationships>
</file>

<file path=ppt/slides/_rels/slide1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5.emf"/><Relationship Id="rId13" Type="http://schemas.openxmlformats.org/officeDocument/2006/relationships/oleObject" Target="../embeddings/oleObject709.bin"/><Relationship Id="rId18" Type="http://schemas.openxmlformats.org/officeDocument/2006/relationships/image" Target="../media/image750.emf"/><Relationship Id="rId3" Type="http://schemas.openxmlformats.org/officeDocument/2006/relationships/oleObject" Target="../embeddings/oleObject704.bin"/><Relationship Id="rId21" Type="http://schemas.openxmlformats.org/officeDocument/2006/relationships/oleObject" Target="../embeddings/oleObject713.bin"/><Relationship Id="rId7" Type="http://schemas.openxmlformats.org/officeDocument/2006/relationships/oleObject" Target="../embeddings/oleObject706.bin"/><Relationship Id="rId12" Type="http://schemas.openxmlformats.org/officeDocument/2006/relationships/image" Target="../media/image747.emf"/><Relationship Id="rId17" Type="http://schemas.openxmlformats.org/officeDocument/2006/relationships/oleObject" Target="../embeddings/oleObject711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749.emf"/><Relationship Id="rId20" Type="http://schemas.openxmlformats.org/officeDocument/2006/relationships/image" Target="../media/image751.emf"/><Relationship Id="rId1" Type="http://schemas.openxmlformats.org/officeDocument/2006/relationships/vmlDrawing" Target="../drawings/vmlDrawing94.vml"/><Relationship Id="rId6" Type="http://schemas.openxmlformats.org/officeDocument/2006/relationships/image" Target="../media/image744.emf"/><Relationship Id="rId11" Type="http://schemas.openxmlformats.org/officeDocument/2006/relationships/oleObject" Target="../embeddings/oleObject708.bin"/><Relationship Id="rId5" Type="http://schemas.openxmlformats.org/officeDocument/2006/relationships/oleObject" Target="../embeddings/oleObject705.bin"/><Relationship Id="rId15" Type="http://schemas.openxmlformats.org/officeDocument/2006/relationships/oleObject" Target="../embeddings/oleObject710.bin"/><Relationship Id="rId10" Type="http://schemas.openxmlformats.org/officeDocument/2006/relationships/image" Target="../media/image746.emf"/><Relationship Id="rId19" Type="http://schemas.openxmlformats.org/officeDocument/2006/relationships/oleObject" Target="../embeddings/oleObject712.bin"/><Relationship Id="rId4" Type="http://schemas.openxmlformats.org/officeDocument/2006/relationships/image" Target="../media/image743.emf"/><Relationship Id="rId9" Type="http://schemas.openxmlformats.org/officeDocument/2006/relationships/oleObject" Target="../embeddings/oleObject707.bin"/><Relationship Id="rId14" Type="http://schemas.openxmlformats.org/officeDocument/2006/relationships/image" Target="../media/image748.emf"/><Relationship Id="rId22" Type="http://schemas.openxmlformats.org/officeDocument/2006/relationships/image" Target="../media/image752.emf"/></Relationships>
</file>

<file path=ppt/slides/_rels/slide1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5.emf"/><Relationship Id="rId13" Type="http://schemas.openxmlformats.org/officeDocument/2006/relationships/oleObject" Target="../embeddings/oleObject719.bin"/><Relationship Id="rId18" Type="http://schemas.openxmlformats.org/officeDocument/2006/relationships/image" Target="../media/image760.emf"/><Relationship Id="rId26" Type="http://schemas.openxmlformats.org/officeDocument/2006/relationships/image" Target="../media/image764.emf"/><Relationship Id="rId3" Type="http://schemas.openxmlformats.org/officeDocument/2006/relationships/oleObject" Target="../embeddings/oleObject714.bin"/><Relationship Id="rId21" Type="http://schemas.openxmlformats.org/officeDocument/2006/relationships/oleObject" Target="../embeddings/oleObject723.bin"/><Relationship Id="rId34" Type="http://schemas.openxmlformats.org/officeDocument/2006/relationships/image" Target="../media/image768.emf"/><Relationship Id="rId7" Type="http://schemas.openxmlformats.org/officeDocument/2006/relationships/oleObject" Target="../embeddings/oleObject716.bin"/><Relationship Id="rId12" Type="http://schemas.openxmlformats.org/officeDocument/2006/relationships/image" Target="../media/image757.emf"/><Relationship Id="rId17" Type="http://schemas.openxmlformats.org/officeDocument/2006/relationships/oleObject" Target="../embeddings/oleObject721.bin"/><Relationship Id="rId25" Type="http://schemas.openxmlformats.org/officeDocument/2006/relationships/oleObject" Target="../embeddings/oleObject725.bin"/><Relationship Id="rId33" Type="http://schemas.openxmlformats.org/officeDocument/2006/relationships/oleObject" Target="../embeddings/oleObject729.bin"/><Relationship Id="rId2" Type="http://schemas.openxmlformats.org/officeDocument/2006/relationships/slideLayout" Target="../slideLayouts/slideLayout12.xml"/><Relationship Id="rId16" Type="http://schemas.openxmlformats.org/officeDocument/2006/relationships/image" Target="../media/image759.emf"/><Relationship Id="rId20" Type="http://schemas.openxmlformats.org/officeDocument/2006/relationships/image" Target="../media/image761.emf"/><Relationship Id="rId29" Type="http://schemas.openxmlformats.org/officeDocument/2006/relationships/oleObject" Target="../embeddings/oleObject727.bin"/><Relationship Id="rId1" Type="http://schemas.openxmlformats.org/officeDocument/2006/relationships/vmlDrawing" Target="../drawings/vmlDrawing95.vml"/><Relationship Id="rId6" Type="http://schemas.openxmlformats.org/officeDocument/2006/relationships/image" Target="../media/image754.emf"/><Relationship Id="rId11" Type="http://schemas.openxmlformats.org/officeDocument/2006/relationships/oleObject" Target="../embeddings/oleObject718.bin"/><Relationship Id="rId24" Type="http://schemas.openxmlformats.org/officeDocument/2006/relationships/image" Target="../media/image763.emf"/><Relationship Id="rId32" Type="http://schemas.openxmlformats.org/officeDocument/2006/relationships/image" Target="../media/image767.emf"/><Relationship Id="rId5" Type="http://schemas.openxmlformats.org/officeDocument/2006/relationships/oleObject" Target="../embeddings/oleObject715.bin"/><Relationship Id="rId15" Type="http://schemas.openxmlformats.org/officeDocument/2006/relationships/oleObject" Target="../embeddings/oleObject720.bin"/><Relationship Id="rId23" Type="http://schemas.openxmlformats.org/officeDocument/2006/relationships/oleObject" Target="../embeddings/oleObject724.bin"/><Relationship Id="rId28" Type="http://schemas.openxmlformats.org/officeDocument/2006/relationships/image" Target="../media/image765.emf"/><Relationship Id="rId10" Type="http://schemas.openxmlformats.org/officeDocument/2006/relationships/image" Target="../media/image756.emf"/><Relationship Id="rId19" Type="http://schemas.openxmlformats.org/officeDocument/2006/relationships/oleObject" Target="../embeddings/oleObject722.bin"/><Relationship Id="rId31" Type="http://schemas.openxmlformats.org/officeDocument/2006/relationships/oleObject" Target="../embeddings/oleObject728.bin"/><Relationship Id="rId4" Type="http://schemas.openxmlformats.org/officeDocument/2006/relationships/image" Target="../media/image753.emf"/><Relationship Id="rId9" Type="http://schemas.openxmlformats.org/officeDocument/2006/relationships/oleObject" Target="../embeddings/oleObject717.bin"/><Relationship Id="rId14" Type="http://schemas.openxmlformats.org/officeDocument/2006/relationships/image" Target="../media/image758.emf"/><Relationship Id="rId22" Type="http://schemas.openxmlformats.org/officeDocument/2006/relationships/image" Target="../media/image762.emf"/><Relationship Id="rId27" Type="http://schemas.openxmlformats.org/officeDocument/2006/relationships/oleObject" Target="../embeddings/oleObject726.bin"/><Relationship Id="rId30" Type="http://schemas.openxmlformats.org/officeDocument/2006/relationships/image" Target="../media/image766.emf"/><Relationship Id="rId35" Type="http://schemas.openxmlformats.org/officeDocument/2006/relationships/slide" Target="slide104.xml"/></Relationships>
</file>

<file path=ppt/slides/_rels/slide1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1.emf"/><Relationship Id="rId13" Type="http://schemas.openxmlformats.org/officeDocument/2006/relationships/oleObject" Target="../embeddings/oleObject735.bin"/><Relationship Id="rId18" Type="http://schemas.openxmlformats.org/officeDocument/2006/relationships/image" Target="../media/image776.emf"/><Relationship Id="rId26" Type="http://schemas.openxmlformats.org/officeDocument/2006/relationships/image" Target="../media/image780.emf"/><Relationship Id="rId3" Type="http://schemas.openxmlformats.org/officeDocument/2006/relationships/oleObject" Target="../embeddings/oleObject730.bin"/><Relationship Id="rId21" Type="http://schemas.openxmlformats.org/officeDocument/2006/relationships/oleObject" Target="../embeddings/oleObject739.bin"/><Relationship Id="rId7" Type="http://schemas.openxmlformats.org/officeDocument/2006/relationships/oleObject" Target="../embeddings/oleObject732.bin"/><Relationship Id="rId12" Type="http://schemas.openxmlformats.org/officeDocument/2006/relationships/image" Target="../media/image773.emf"/><Relationship Id="rId17" Type="http://schemas.openxmlformats.org/officeDocument/2006/relationships/oleObject" Target="../embeddings/oleObject737.bin"/><Relationship Id="rId25" Type="http://schemas.openxmlformats.org/officeDocument/2006/relationships/oleObject" Target="../embeddings/oleObject741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775.emf"/><Relationship Id="rId20" Type="http://schemas.openxmlformats.org/officeDocument/2006/relationships/image" Target="../media/image777.emf"/><Relationship Id="rId1" Type="http://schemas.openxmlformats.org/officeDocument/2006/relationships/vmlDrawing" Target="../drawings/vmlDrawing96.vml"/><Relationship Id="rId6" Type="http://schemas.openxmlformats.org/officeDocument/2006/relationships/image" Target="../media/image770.emf"/><Relationship Id="rId11" Type="http://schemas.openxmlformats.org/officeDocument/2006/relationships/oleObject" Target="../embeddings/oleObject734.bin"/><Relationship Id="rId24" Type="http://schemas.openxmlformats.org/officeDocument/2006/relationships/image" Target="../media/image779.emf"/><Relationship Id="rId5" Type="http://schemas.openxmlformats.org/officeDocument/2006/relationships/oleObject" Target="../embeddings/oleObject731.bin"/><Relationship Id="rId15" Type="http://schemas.openxmlformats.org/officeDocument/2006/relationships/oleObject" Target="../embeddings/oleObject736.bin"/><Relationship Id="rId23" Type="http://schemas.openxmlformats.org/officeDocument/2006/relationships/oleObject" Target="../embeddings/oleObject740.bin"/><Relationship Id="rId10" Type="http://schemas.openxmlformats.org/officeDocument/2006/relationships/image" Target="../media/image772.emf"/><Relationship Id="rId19" Type="http://schemas.openxmlformats.org/officeDocument/2006/relationships/oleObject" Target="../embeddings/oleObject738.bin"/><Relationship Id="rId4" Type="http://schemas.openxmlformats.org/officeDocument/2006/relationships/image" Target="../media/image769.emf"/><Relationship Id="rId9" Type="http://schemas.openxmlformats.org/officeDocument/2006/relationships/oleObject" Target="../embeddings/oleObject733.bin"/><Relationship Id="rId14" Type="http://schemas.openxmlformats.org/officeDocument/2006/relationships/image" Target="../media/image774.emf"/><Relationship Id="rId22" Type="http://schemas.openxmlformats.org/officeDocument/2006/relationships/image" Target="../media/image778.emf"/></Relationships>
</file>

<file path=ppt/slides/_rels/slide1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3.emf"/><Relationship Id="rId13" Type="http://schemas.openxmlformats.org/officeDocument/2006/relationships/image" Target="../media/image785.emf"/><Relationship Id="rId3" Type="http://schemas.openxmlformats.org/officeDocument/2006/relationships/oleObject" Target="../embeddings/oleObject742.bin"/><Relationship Id="rId7" Type="http://schemas.openxmlformats.org/officeDocument/2006/relationships/oleObject" Target="../embeddings/oleObject744.bin"/><Relationship Id="rId12" Type="http://schemas.openxmlformats.org/officeDocument/2006/relationships/oleObject" Target="../embeddings/oleObject74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7.vml"/><Relationship Id="rId6" Type="http://schemas.openxmlformats.org/officeDocument/2006/relationships/image" Target="../media/image782.emf"/><Relationship Id="rId11" Type="http://schemas.openxmlformats.org/officeDocument/2006/relationships/slide" Target="slide128.xml"/><Relationship Id="rId5" Type="http://schemas.openxmlformats.org/officeDocument/2006/relationships/oleObject" Target="../embeddings/oleObject743.bin"/><Relationship Id="rId15" Type="http://schemas.openxmlformats.org/officeDocument/2006/relationships/image" Target="../media/image786.emf"/><Relationship Id="rId10" Type="http://schemas.openxmlformats.org/officeDocument/2006/relationships/image" Target="../media/image784.emf"/><Relationship Id="rId4" Type="http://schemas.openxmlformats.org/officeDocument/2006/relationships/image" Target="../media/image781.emf"/><Relationship Id="rId9" Type="http://schemas.openxmlformats.org/officeDocument/2006/relationships/oleObject" Target="../embeddings/oleObject745.bin"/><Relationship Id="rId14" Type="http://schemas.openxmlformats.org/officeDocument/2006/relationships/oleObject" Target="../embeddings/oleObject747.bin"/></Relationships>
</file>

<file path=ppt/slides/_rels/slide1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9.emf"/><Relationship Id="rId13" Type="http://schemas.openxmlformats.org/officeDocument/2006/relationships/oleObject" Target="../embeddings/oleObject753.bin"/><Relationship Id="rId18" Type="http://schemas.openxmlformats.org/officeDocument/2006/relationships/image" Target="../media/image794.emf"/><Relationship Id="rId3" Type="http://schemas.openxmlformats.org/officeDocument/2006/relationships/oleObject" Target="../embeddings/oleObject748.bin"/><Relationship Id="rId21" Type="http://schemas.openxmlformats.org/officeDocument/2006/relationships/oleObject" Target="../embeddings/oleObject757.bin"/><Relationship Id="rId7" Type="http://schemas.openxmlformats.org/officeDocument/2006/relationships/oleObject" Target="../embeddings/oleObject750.bin"/><Relationship Id="rId12" Type="http://schemas.openxmlformats.org/officeDocument/2006/relationships/image" Target="../media/image791.emf"/><Relationship Id="rId17" Type="http://schemas.openxmlformats.org/officeDocument/2006/relationships/oleObject" Target="../embeddings/oleObject755.bin"/><Relationship Id="rId2" Type="http://schemas.openxmlformats.org/officeDocument/2006/relationships/slideLayout" Target="../slideLayouts/slideLayout12.xml"/><Relationship Id="rId16" Type="http://schemas.openxmlformats.org/officeDocument/2006/relationships/image" Target="../media/image793.emf"/><Relationship Id="rId20" Type="http://schemas.openxmlformats.org/officeDocument/2006/relationships/image" Target="../media/image795.emf"/><Relationship Id="rId1" Type="http://schemas.openxmlformats.org/officeDocument/2006/relationships/vmlDrawing" Target="../drawings/vmlDrawing98.vml"/><Relationship Id="rId6" Type="http://schemas.openxmlformats.org/officeDocument/2006/relationships/image" Target="../media/image788.emf"/><Relationship Id="rId11" Type="http://schemas.openxmlformats.org/officeDocument/2006/relationships/oleObject" Target="../embeddings/oleObject752.bin"/><Relationship Id="rId5" Type="http://schemas.openxmlformats.org/officeDocument/2006/relationships/oleObject" Target="../embeddings/oleObject749.bin"/><Relationship Id="rId15" Type="http://schemas.openxmlformats.org/officeDocument/2006/relationships/oleObject" Target="../embeddings/oleObject754.bin"/><Relationship Id="rId10" Type="http://schemas.openxmlformats.org/officeDocument/2006/relationships/image" Target="../media/image790.emf"/><Relationship Id="rId19" Type="http://schemas.openxmlformats.org/officeDocument/2006/relationships/oleObject" Target="../embeddings/oleObject756.bin"/><Relationship Id="rId4" Type="http://schemas.openxmlformats.org/officeDocument/2006/relationships/image" Target="../media/image787.emf"/><Relationship Id="rId9" Type="http://schemas.openxmlformats.org/officeDocument/2006/relationships/oleObject" Target="../embeddings/oleObject751.bin"/><Relationship Id="rId14" Type="http://schemas.openxmlformats.org/officeDocument/2006/relationships/image" Target="../media/image792.emf"/><Relationship Id="rId22" Type="http://schemas.openxmlformats.org/officeDocument/2006/relationships/image" Target="../media/image796.emf"/></Relationships>
</file>

<file path=ppt/slides/_rels/slide1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9.emf"/><Relationship Id="rId13" Type="http://schemas.openxmlformats.org/officeDocument/2006/relationships/oleObject" Target="../embeddings/oleObject763.bin"/><Relationship Id="rId18" Type="http://schemas.openxmlformats.org/officeDocument/2006/relationships/image" Target="../media/image804.emf"/><Relationship Id="rId26" Type="http://schemas.openxmlformats.org/officeDocument/2006/relationships/image" Target="../media/image808.emf"/><Relationship Id="rId3" Type="http://schemas.openxmlformats.org/officeDocument/2006/relationships/oleObject" Target="../embeddings/oleObject758.bin"/><Relationship Id="rId21" Type="http://schemas.openxmlformats.org/officeDocument/2006/relationships/oleObject" Target="../embeddings/oleObject767.bin"/><Relationship Id="rId34" Type="http://schemas.openxmlformats.org/officeDocument/2006/relationships/image" Target="../media/image812.emf"/><Relationship Id="rId7" Type="http://schemas.openxmlformats.org/officeDocument/2006/relationships/oleObject" Target="../embeddings/oleObject760.bin"/><Relationship Id="rId12" Type="http://schemas.openxmlformats.org/officeDocument/2006/relationships/image" Target="../media/image801.emf"/><Relationship Id="rId17" Type="http://schemas.openxmlformats.org/officeDocument/2006/relationships/oleObject" Target="../embeddings/oleObject765.bin"/><Relationship Id="rId25" Type="http://schemas.openxmlformats.org/officeDocument/2006/relationships/oleObject" Target="../embeddings/oleObject769.bin"/><Relationship Id="rId33" Type="http://schemas.openxmlformats.org/officeDocument/2006/relationships/oleObject" Target="../embeddings/oleObject773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803.emf"/><Relationship Id="rId20" Type="http://schemas.openxmlformats.org/officeDocument/2006/relationships/image" Target="../media/image805.emf"/><Relationship Id="rId29" Type="http://schemas.openxmlformats.org/officeDocument/2006/relationships/oleObject" Target="../embeddings/oleObject771.bin"/><Relationship Id="rId1" Type="http://schemas.openxmlformats.org/officeDocument/2006/relationships/vmlDrawing" Target="../drawings/vmlDrawing99.vml"/><Relationship Id="rId6" Type="http://schemas.openxmlformats.org/officeDocument/2006/relationships/image" Target="../media/image798.emf"/><Relationship Id="rId11" Type="http://schemas.openxmlformats.org/officeDocument/2006/relationships/oleObject" Target="../embeddings/oleObject762.bin"/><Relationship Id="rId24" Type="http://schemas.openxmlformats.org/officeDocument/2006/relationships/image" Target="../media/image807.emf"/><Relationship Id="rId32" Type="http://schemas.openxmlformats.org/officeDocument/2006/relationships/image" Target="../media/image811.emf"/><Relationship Id="rId5" Type="http://schemas.openxmlformats.org/officeDocument/2006/relationships/oleObject" Target="../embeddings/oleObject759.bin"/><Relationship Id="rId15" Type="http://schemas.openxmlformats.org/officeDocument/2006/relationships/oleObject" Target="../embeddings/oleObject764.bin"/><Relationship Id="rId23" Type="http://schemas.openxmlformats.org/officeDocument/2006/relationships/oleObject" Target="../embeddings/oleObject768.bin"/><Relationship Id="rId28" Type="http://schemas.openxmlformats.org/officeDocument/2006/relationships/image" Target="../media/image809.emf"/><Relationship Id="rId10" Type="http://schemas.openxmlformats.org/officeDocument/2006/relationships/image" Target="../media/image800.emf"/><Relationship Id="rId19" Type="http://schemas.openxmlformats.org/officeDocument/2006/relationships/oleObject" Target="../embeddings/oleObject766.bin"/><Relationship Id="rId31" Type="http://schemas.openxmlformats.org/officeDocument/2006/relationships/oleObject" Target="../embeddings/oleObject772.bin"/><Relationship Id="rId4" Type="http://schemas.openxmlformats.org/officeDocument/2006/relationships/image" Target="../media/image797.emf"/><Relationship Id="rId9" Type="http://schemas.openxmlformats.org/officeDocument/2006/relationships/oleObject" Target="../embeddings/oleObject761.bin"/><Relationship Id="rId14" Type="http://schemas.openxmlformats.org/officeDocument/2006/relationships/image" Target="../media/image802.emf"/><Relationship Id="rId22" Type="http://schemas.openxmlformats.org/officeDocument/2006/relationships/image" Target="../media/image806.emf"/><Relationship Id="rId27" Type="http://schemas.openxmlformats.org/officeDocument/2006/relationships/oleObject" Target="../embeddings/oleObject770.bin"/><Relationship Id="rId30" Type="http://schemas.openxmlformats.org/officeDocument/2006/relationships/image" Target="../media/image810.emf"/><Relationship Id="rId35" Type="http://schemas.openxmlformats.org/officeDocument/2006/relationships/slide" Target="slide105.xml"/></Relationships>
</file>

<file path=ppt/slides/_rels/slide1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5.emf"/><Relationship Id="rId13" Type="http://schemas.openxmlformats.org/officeDocument/2006/relationships/oleObject" Target="../embeddings/oleObject779.bin"/><Relationship Id="rId18" Type="http://schemas.openxmlformats.org/officeDocument/2006/relationships/image" Target="../media/image820.emf"/><Relationship Id="rId26" Type="http://schemas.openxmlformats.org/officeDocument/2006/relationships/image" Target="../media/image824.emf"/><Relationship Id="rId3" Type="http://schemas.openxmlformats.org/officeDocument/2006/relationships/oleObject" Target="../embeddings/oleObject774.bin"/><Relationship Id="rId21" Type="http://schemas.openxmlformats.org/officeDocument/2006/relationships/oleObject" Target="../embeddings/oleObject783.bin"/><Relationship Id="rId7" Type="http://schemas.openxmlformats.org/officeDocument/2006/relationships/oleObject" Target="../embeddings/oleObject776.bin"/><Relationship Id="rId12" Type="http://schemas.openxmlformats.org/officeDocument/2006/relationships/image" Target="../media/image817.emf"/><Relationship Id="rId17" Type="http://schemas.openxmlformats.org/officeDocument/2006/relationships/oleObject" Target="../embeddings/oleObject781.bin"/><Relationship Id="rId25" Type="http://schemas.openxmlformats.org/officeDocument/2006/relationships/oleObject" Target="../embeddings/oleObject785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819.emf"/><Relationship Id="rId20" Type="http://schemas.openxmlformats.org/officeDocument/2006/relationships/image" Target="../media/image821.emf"/><Relationship Id="rId1" Type="http://schemas.openxmlformats.org/officeDocument/2006/relationships/vmlDrawing" Target="../drawings/vmlDrawing100.vml"/><Relationship Id="rId6" Type="http://schemas.openxmlformats.org/officeDocument/2006/relationships/image" Target="../media/image814.emf"/><Relationship Id="rId11" Type="http://schemas.openxmlformats.org/officeDocument/2006/relationships/oleObject" Target="../embeddings/oleObject778.bin"/><Relationship Id="rId24" Type="http://schemas.openxmlformats.org/officeDocument/2006/relationships/image" Target="../media/image823.emf"/><Relationship Id="rId5" Type="http://schemas.openxmlformats.org/officeDocument/2006/relationships/oleObject" Target="../embeddings/oleObject775.bin"/><Relationship Id="rId15" Type="http://schemas.openxmlformats.org/officeDocument/2006/relationships/oleObject" Target="../embeddings/oleObject780.bin"/><Relationship Id="rId23" Type="http://schemas.openxmlformats.org/officeDocument/2006/relationships/oleObject" Target="../embeddings/oleObject784.bin"/><Relationship Id="rId10" Type="http://schemas.openxmlformats.org/officeDocument/2006/relationships/image" Target="../media/image816.emf"/><Relationship Id="rId19" Type="http://schemas.openxmlformats.org/officeDocument/2006/relationships/oleObject" Target="../embeddings/oleObject782.bin"/><Relationship Id="rId4" Type="http://schemas.openxmlformats.org/officeDocument/2006/relationships/image" Target="../media/image813.emf"/><Relationship Id="rId9" Type="http://schemas.openxmlformats.org/officeDocument/2006/relationships/oleObject" Target="../embeddings/oleObject777.bin"/><Relationship Id="rId14" Type="http://schemas.openxmlformats.org/officeDocument/2006/relationships/image" Target="../media/image818.emf"/><Relationship Id="rId22" Type="http://schemas.openxmlformats.org/officeDocument/2006/relationships/image" Target="../media/image822.emf"/></Relationships>
</file>

<file path=ppt/slides/_rels/slide1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7.emf"/><Relationship Id="rId3" Type="http://schemas.openxmlformats.org/officeDocument/2006/relationships/oleObject" Target="../embeddings/oleObject786.bin"/><Relationship Id="rId7" Type="http://schemas.openxmlformats.org/officeDocument/2006/relationships/oleObject" Target="../embeddings/oleObject788.bin"/><Relationship Id="rId12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1.vml"/><Relationship Id="rId6" Type="http://schemas.openxmlformats.org/officeDocument/2006/relationships/image" Target="../media/image826.emf"/><Relationship Id="rId11" Type="http://schemas.openxmlformats.org/officeDocument/2006/relationships/slide" Target="slide129.xml"/><Relationship Id="rId5" Type="http://schemas.openxmlformats.org/officeDocument/2006/relationships/oleObject" Target="../embeddings/oleObject787.bin"/><Relationship Id="rId10" Type="http://schemas.openxmlformats.org/officeDocument/2006/relationships/image" Target="../media/image828.emf"/><Relationship Id="rId4" Type="http://schemas.openxmlformats.org/officeDocument/2006/relationships/image" Target="../media/image825.emf"/><Relationship Id="rId9" Type="http://schemas.openxmlformats.org/officeDocument/2006/relationships/oleObject" Target="../embeddings/oleObject789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9.png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0.png"/><Relationship Id="rId2" Type="http://schemas.openxmlformats.org/officeDocument/2006/relationships/image" Target="../media/image8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31.png"/></Relationships>
</file>

<file path=ppt/slides/_rels/slide12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91.bin"/><Relationship Id="rId3" Type="http://schemas.openxmlformats.org/officeDocument/2006/relationships/image" Target="../media/image834.png"/><Relationship Id="rId7" Type="http://schemas.openxmlformats.org/officeDocument/2006/relationships/slide" Target="slide9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2.vml"/><Relationship Id="rId6" Type="http://schemas.openxmlformats.org/officeDocument/2006/relationships/image" Target="../media/image832.emf"/><Relationship Id="rId5" Type="http://schemas.openxmlformats.org/officeDocument/2006/relationships/oleObject" Target="../embeddings/oleObject790.bin"/><Relationship Id="rId4" Type="http://schemas.openxmlformats.org/officeDocument/2006/relationships/image" Target="../media/image835.png"/><Relationship Id="rId9" Type="http://schemas.openxmlformats.org/officeDocument/2006/relationships/image" Target="../media/image833.emf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7.png"/><Relationship Id="rId7" Type="http://schemas.openxmlformats.org/officeDocument/2006/relationships/slide" Target="slide9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3.vml"/><Relationship Id="rId6" Type="http://schemas.openxmlformats.org/officeDocument/2006/relationships/image" Target="../media/image836.emf"/><Relationship Id="rId5" Type="http://schemas.openxmlformats.org/officeDocument/2006/relationships/oleObject" Target="../embeddings/oleObject792.bin"/><Relationship Id="rId4" Type="http://schemas.openxmlformats.org/officeDocument/2006/relationships/image" Target="../media/image838.png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0.png"/><Relationship Id="rId7" Type="http://schemas.openxmlformats.org/officeDocument/2006/relationships/slide" Target="slide9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4.vml"/><Relationship Id="rId6" Type="http://schemas.openxmlformats.org/officeDocument/2006/relationships/image" Target="../media/image839.emf"/><Relationship Id="rId5" Type="http://schemas.openxmlformats.org/officeDocument/2006/relationships/oleObject" Target="../embeddings/oleObject793.bin"/><Relationship Id="rId4" Type="http://schemas.openxmlformats.org/officeDocument/2006/relationships/image" Target="../media/image841.png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3.png"/><Relationship Id="rId7" Type="http://schemas.openxmlformats.org/officeDocument/2006/relationships/slide" Target="slide9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5.vml"/><Relationship Id="rId6" Type="http://schemas.openxmlformats.org/officeDocument/2006/relationships/image" Target="../media/image842.emf"/><Relationship Id="rId5" Type="http://schemas.openxmlformats.org/officeDocument/2006/relationships/oleObject" Target="../embeddings/oleObject794.bin"/><Relationship Id="rId4" Type="http://schemas.openxmlformats.org/officeDocument/2006/relationships/image" Target="../media/image844.png"/></Relationships>
</file>

<file path=ppt/slides/_rels/slide1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7.emf"/><Relationship Id="rId3" Type="http://schemas.openxmlformats.org/officeDocument/2006/relationships/oleObject" Target="../embeddings/oleObject795.bin"/><Relationship Id="rId7" Type="http://schemas.openxmlformats.org/officeDocument/2006/relationships/oleObject" Target="../embeddings/oleObject797.bin"/><Relationship Id="rId12" Type="http://schemas.openxmlformats.org/officeDocument/2006/relationships/image" Target="../media/image849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6.vml"/><Relationship Id="rId6" Type="http://schemas.openxmlformats.org/officeDocument/2006/relationships/image" Target="../media/image846.emf"/><Relationship Id="rId11" Type="http://schemas.openxmlformats.org/officeDocument/2006/relationships/slide" Target="slide92.xml"/><Relationship Id="rId5" Type="http://schemas.openxmlformats.org/officeDocument/2006/relationships/oleObject" Target="../embeddings/oleObject796.bin"/><Relationship Id="rId10" Type="http://schemas.openxmlformats.org/officeDocument/2006/relationships/image" Target="../media/image848.emf"/><Relationship Id="rId4" Type="http://schemas.openxmlformats.org/officeDocument/2006/relationships/image" Target="../media/image845.emf"/><Relationship Id="rId9" Type="http://schemas.openxmlformats.org/officeDocument/2006/relationships/oleObject" Target="../embeddings/oleObject798.bin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9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7.vml"/><Relationship Id="rId6" Type="http://schemas.openxmlformats.org/officeDocument/2006/relationships/image" Target="../media/image851.png"/><Relationship Id="rId5" Type="http://schemas.openxmlformats.org/officeDocument/2006/relationships/slide" Target="slide111.xml"/><Relationship Id="rId4" Type="http://schemas.openxmlformats.org/officeDocument/2006/relationships/image" Target="../media/image850.emf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0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8.vml"/><Relationship Id="rId6" Type="http://schemas.openxmlformats.org/officeDocument/2006/relationships/image" Target="../media/image853.png"/><Relationship Id="rId5" Type="http://schemas.openxmlformats.org/officeDocument/2006/relationships/slide" Target="slide115.xml"/><Relationship Id="rId4" Type="http://schemas.openxmlformats.org/officeDocument/2006/relationships/image" Target="../media/image852.emf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0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9.vml"/><Relationship Id="rId6" Type="http://schemas.openxmlformats.org/officeDocument/2006/relationships/image" Target="../media/image855.png"/><Relationship Id="rId5" Type="http://schemas.openxmlformats.org/officeDocument/2006/relationships/slide" Target="slide119.xml"/><Relationship Id="rId4" Type="http://schemas.openxmlformats.org/officeDocument/2006/relationships/image" Target="../media/image854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emf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3.emf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52.jpeg"/><Relationship Id="rId5" Type="http://schemas.openxmlformats.org/officeDocument/2006/relationships/image" Target="../media/image51.jpeg"/><Relationship Id="rId4" Type="http://schemas.openxmlformats.org/officeDocument/2006/relationships/image" Target="../media/image50.png"/></Relationships>
</file>

<file path=ppt/slides/_rels/slide1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8.emf"/><Relationship Id="rId13" Type="http://schemas.openxmlformats.org/officeDocument/2006/relationships/oleObject" Target="../embeddings/oleObject807.bin"/><Relationship Id="rId18" Type="http://schemas.openxmlformats.org/officeDocument/2006/relationships/image" Target="../media/image863.emf"/><Relationship Id="rId3" Type="http://schemas.openxmlformats.org/officeDocument/2006/relationships/oleObject" Target="../embeddings/oleObject802.bin"/><Relationship Id="rId7" Type="http://schemas.openxmlformats.org/officeDocument/2006/relationships/oleObject" Target="../embeddings/oleObject804.bin"/><Relationship Id="rId12" Type="http://schemas.openxmlformats.org/officeDocument/2006/relationships/image" Target="../media/image860.emf"/><Relationship Id="rId17" Type="http://schemas.openxmlformats.org/officeDocument/2006/relationships/oleObject" Target="../embeddings/oleObject809.bin"/><Relationship Id="rId2" Type="http://schemas.openxmlformats.org/officeDocument/2006/relationships/slideLayout" Target="../slideLayouts/slideLayout12.xml"/><Relationship Id="rId16" Type="http://schemas.openxmlformats.org/officeDocument/2006/relationships/image" Target="../media/image862.emf"/><Relationship Id="rId1" Type="http://schemas.openxmlformats.org/officeDocument/2006/relationships/vmlDrawing" Target="../drawings/vmlDrawing110.vml"/><Relationship Id="rId6" Type="http://schemas.openxmlformats.org/officeDocument/2006/relationships/image" Target="../media/image857.emf"/><Relationship Id="rId11" Type="http://schemas.openxmlformats.org/officeDocument/2006/relationships/oleObject" Target="../embeddings/oleObject806.bin"/><Relationship Id="rId5" Type="http://schemas.openxmlformats.org/officeDocument/2006/relationships/oleObject" Target="../embeddings/oleObject803.bin"/><Relationship Id="rId15" Type="http://schemas.openxmlformats.org/officeDocument/2006/relationships/oleObject" Target="../embeddings/oleObject808.bin"/><Relationship Id="rId10" Type="http://schemas.openxmlformats.org/officeDocument/2006/relationships/image" Target="../media/image859.emf"/><Relationship Id="rId4" Type="http://schemas.openxmlformats.org/officeDocument/2006/relationships/image" Target="../media/image856.emf"/><Relationship Id="rId9" Type="http://schemas.openxmlformats.org/officeDocument/2006/relationships/oleObject" Target="../embeddings/oleObject805.bin"/><Relationship Id="rId14" Type="http://schemas.openxmlformats.org/officeDocument/2006/relationships/image" Target="../media/image861.emf"/></Relationships>
</file>

<file path=ppt/slides/_rels/slide1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6.emf"/><Relationship Id="rId13" Type="http://schemas.openxmlformats.org/officeDocument/2006/relationships/slide" Target="slide45.xml"/><Relationship Id="rId3" Type="http://schemas.openxmlformats.org/officeDocument/2006/relationships/oleObject" Target="../embeddings/oleObject810.bin"/><Relationship Id="rId7" Type="http://schemas.openxmlformats.org/officeDocument/2006/relationships/oleObject" Target="../embeddings/oleObject812.bin"/><Relationship Id="rId12" Type="http://schemas.openxmlformats.org/officeDocument/2006/relationships/image" Target="../media/image86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1.vml"/><Relationship Id="rId6" Type="http://schemas.openxmlformats.org/officeDocument/2006/relationships/image" Target="../media/image865.emf"/><Relationship Id="rId11" Type="http://schemas.openxmlformats.org/officeDocument/2006/relationships/oleObject" Target="../embeddings/oleObject814.bin"/><Relationship Id="rId5" Type="http://schemas.openxmlformats.org/officeDocument/2006/relationships/oleObject" Target="../embeddings/oleObject811.bin"/><Relationship Id="rId10" Type="http://schemas.openxmlformats.org/officeDocument/2006/relationships/image" Target="../media/image867.emf"/><Relationship Id="rId4" Type="http://schemas.openxmlformats.org/officeDocument/2006/relationships/image" Target="../media/image864.emf"/><Relationship Id="rId9" Type="http://schemas.openxmlformats.org/officeDocument/2006/relationships/oleObject" Target="../embeddings/oleObject813.bin"/><Relationship Id="rId14" Type="http://schemas.openxmlformats.org/officeDocument/2006/relationships/slide" Target="slide47.xml"/></Relationships>
</file>

<file path=ppt/slides/_rels/slide1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71.emf"/><Relationship Id="rId13" Type="http://schemas.openxmlformats.org/officeDocument/2006/relationships/oleObject" Target="../embeddings/oleObject820.bin"/><Relationship Id="rId18" Type="http://schemas.openxmlformats.org/officeDocument/2006/relationships/slide" Target="slide52.xml"/><Relationship Id="rId3" Type="http://schemas.openxmlformats.org/officeDocument/2006/relationships/oleObject" Target="../embeddings/oleObject815.bin"/><Relationship Id="rId7" Type="http://schemas.openxmlformats.org/officeDocument/2006/relationships/oleObject" Target="../embeddings/oleObject817.bin"/><Relationship Id="rId12" Type="http://schemas.openxmlformats.org/officeDocument/2006/relationships/image" Target="../media/image873.emf"/><Relationship Id="rId17" Type="http://schemas.openxmlformats.org/officeDocument/2006/relationships/slide" Target="slide46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875.emf"/><Relationship Id="rId1" Type="http://schemas.openxmlformats.org/officeDocument/2006/relationships/vmlDrawing" Target="../drawings/vmlDrawing112.vml"/><Relationship Id="rId6" Type="http://schemas.openxmlformats.org/officeDocument/2006/relationships/image" Target="../media/image870.emf"/><Relationship Id="rId11" Type="http://schemas.openxmlformats.org/officeDocument/2006/relationships/oleObject" Target="../embeddings/oleObject819.bin"/><Relationship Id="rId5" Type="http://schemas.openxmlformats.org/officeDocument/2006/relationships/oleObject" Target="../embeddings/oleObject816.bin"/><Relationship Id="rId15" Type="http://schemas.openxmlformats.org/officeDocument/2006/relationships/oleObject" Target="../embeddings/oleObject821.bin"/><Relationship Id="rId10" Type="http://schemas.openxmlformats.org/officeDocument/2006/relationships/image" Target="../media/image872.emf"/><Relationship Id="rId4" Type="http://schemas.openxmlformats.org/officeDocument/2006/relationships/image" Target="../media/image869.emf"/><Relationship Id="rId9" Type="http://schemas.openxmlformats.org/officeDocument/2006/relationships/oleObject" Target="../embeddings/oleObject818.bin"/><Relationship Id="rId14" Type="http://schemas.openxmlformats.org/officeDocument/2006/relationships/image" Target="../media/image874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emf"/><Relationship Id="rId3" Type="http://schemas.openxmlformats.org/officeDocument/2006/relationships/oleObject" Target="../embeddings/oleObject32.bin"/><Relationship Id="rId7" Type="http://schemas.openxmlformats.org/officeDocument/2006/relationships/oleObject" Target="../embeddings/oleObject3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56.emf"/><Relationship Id="rId5" Type="http://schemas.openxmlformats.org/officeDocument/2006/relationships/oleObject" Target="../embeddings/oleObject33.bin"/><Relationship Id="rId10" Type="http://schemas.openxmlformats.org/officeDocument/2006/relationships/image" Target="../media/image58.emf"/><Relationship Id="rId4" Type="http://schemas.openxmlformats.org/officeDocument/2006/relationships/image" Target="../media/image55.emf"/><Relationship Id="rId9" Type="http://schemas.openxmlformats.org/officeDocument/2006/relationships/oleObject" Target="../embeddings/oleObject35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59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7" Type="http://schemas.openxmlformats.org/officeDocument/2006/relationships/image" Target="../media/image62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oleObject38.bin"/><Relationship Id="rId5" Type="http://schemas.openxmlformats.org/officeDocument/2006/relationships/image" Target="../media/image61.emf"/><Relationship Id="rId4" Type="http://schemas.openxmlformats.org/officeDocument/2006/relationships/oleObject" Target="../embeddings/oleObject37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63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4.bin"/><Relationship Id="rId10" Type="http://schemas.openxmlformats.org/officeDocument/2006/relationships/image" Target="../media/image6.emf"/><Relationship Id="rId4" Type="http://schemas.openxmlformats.org/officeDocument/2006/relationships/image" Target="../media/image3.emf"/><Relationship Id="rId9" Type="http://schemas.openxmlformats.org/officeDocument/2006/relationships/oleObject" Target="../embeddings/oleObject6.bin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emf"/><Relationship Id="rId13" Type="http://schemas.openxmlformats.org/officeDocument/2006/relationships/oleObject" Target="../embeddings/oleObject45.bin"/><Relationship Id="rId18" Type="http://schemas.openxmlformats.org/officeDocument/2006/relationships/image" Target="../media/image71.emf"/><Relationship Id="rId3" Type="http://schemas.openxmlformats.org/officeDocument/2006/relationships/oleObject" Target="../embeddings/oleObject40.bin"/><Relationship Id="rId21" Type="http://schemas.openxmlformats.org/officeDocument/2006/relationships/oleObject" Target="../embeddings/oleObject49.bin"/><Relationship Id="rId7" Type="http://schemas.openxmlformats.org/officeDocument/2006/relationships/oleObject" Target="../embeddings/oleObject42.bin"/><Relationship Id="rId12" Type="http://schemas.openxmlformats.org/officeDocument/2006/relationships/image" Target="../media/image68.emf"/><Relationship Id="rId17" Type="http://schemas.openxmlformats.org/officeDocument/2006/relationships/oleObject" Target="../embeddings/oleObject47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70.emf"/><Relationship Id="rId20" Type="http://schemas.openxmlformats.org/officeDocument/2006/relationships/image" Target="../media/image72.emf"/><Relationship Id="rId1" Type="http://schemas.openxmlformats.org/officeDocument/2006/relationships/vmlDrawing" Target="../drawings/vmlDrawing15.vml"/><Relationship Id="rId6" Type="http://schemas.openxmlformats.org/officeDocument/2006/relationships/image" Target="../media/image65.emf"/><Relationship Id="rId11" Type="http://schemas.openxmlformats.org/officeDocument/2006/relationships/oleObject" Target="../embeddings/oleObject44.bin"/><Relationship Id="rId5" Type="http://schemas.openxmlformats.org/officeDocument/2006/relationships/oleObject" Target="../embeddings/oleObject41.bin"/><Relationship Id="rId15" Type="http://schemas.openxmlformats.org/officeDocument/2006/relationships/oleObject" Target="../embeddings/oleObject46.bin"/><Relationship Id="rId10" Type="http://schemas.openxmlformats.org/officeDocument/2006/relationships/image" Target="../media/image67.emf"/><Relationship Id="rId19" Type="http://schemas.openxmlformats.org/officeDocument/2006/relationships/oleObject" Target="../embeddings/oleObject48.bin"/><Relationship Id="rId4" Type="http://schemas.openxmlformats.org/officeDocument/2006/relationships/image" Target="../media/image64.emf"/><Relationship Id="rId9" Type="http://schemas.openxmlformats.org/officeDocument/2006/relationships/oleObject" Target="../embeddings/oleObject43.bin"/><Relationship Id="rId14" Type="http://schemas.openxmlformats.org/officeDocument/2006/relationships/image" Target="../media/image69.emf"/><Relationship Id="rId22" Type="http://schemas.openxmlformats.org/officeDocument/2006/relationships/image" Target="../media/image73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13" Type="http://schemas.openxmlformats.org/officeDocument/2006/relationships/oleObject" Target="../embeddings/oleObject55.bin"/><Relationship Id="rId18" Type="http://schemas.openxmlformats.org/officeDocument/2006/relationships/image" Target="../media/image81.emf"/><Relationship Id="rId3" Type="http://schemas.openxmlformats.org/officeDocument/2006/relationships/oleObject" Target="../embeddings/oleObject50.bin"/><Relationship Id="rId21" Type="http://schemas.openxmlformats.org/officeDocument/2006/relationships/slide" Target="slide1.xml"/><Relationship Id="rId7" Type="http://schemas.openxmlformats.org/officeDocument/2006/relationships/oleObject" Target="../embeddings/oleObject52.bin"/><Relationship Id="rId12" Type="http://schemas.openxmlformats.org/officeDocument/2006/relationships/image" Target="../media/image78.emf"/><Relationship Id="rId17" Type="http://schemas.openxmlformats.org/officeDocument/2006/relationships/oleObject" Target="../embeddings/oleObject57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80.emf"/><Relationship Id="rId20" Type="http://schemas.openxmlformats.org/officeDocument/2006/relationships/image" Target="../media/image82.emf"/><Relationship Id="rId1" Type="http://schemas.openxmlformats.org/officeDocument/2006/relationships/vmlDrawing" Target="../drawings/vmlDrawing16.vml"/><Relationship Id="rId6" Type="http://schemas.openxmlformats.org/officeDocument/2006/relationships/image" Target="../media/image75.emf"/><Relationship Id="rId11" Type="http://schemas.openxmlformats.org/officeDocument/2006/relationships/oleObject" Target="../embeddings/oleObject54.bin"/><Relationship Id="rId5" Type="http://schemas.openxmlformats.org/officeDocument/2006/relationships/oleObject" Target="../embeddings/oleObject51.bin"/><Relationship Id="rId15" Type="http://schemas.openxmlformats.org/officeDocument/2006/relationships/oleObject" Target="../embeddings/oleObject56.bin"/><Relationship Id="rId10" Type="http://schemas.openxmlformats.org/officeDocument/2006/relationships/image" Target="../media/image77.emf"/><Relationship Id="rId19" Type="http://schemas.openxmlformats.org/officeDocument/2006/relationships/oleObject" Target="../embeddings/oleObject58.bin"/><Relationship Id="rId4" Type="http://schemas.openxmlformats.org/officeDocument/2006/relationships/image" Target="../media/image74.emf"/><Relationship Id="rId9" Type="http://schemas.openxmlformats.org/officeDocument/2006/relationships/oleObject" Target="../embeddings/oleObject53.bin"/><Relationship Id="rId14" Type="http://schemas.openxmlformats.org/officeDocument/2006/relationships/image" Target="../media/image79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84.emf"/><Relationship Id="rId5" Type="http://schemas.openxmlformats.org/officeDocument/2006/relationships/oleObject" Target="../embeddings/oleObject60.bin"/><Relationship Id="rId4" Type="http://schemas.openxmlformats.org/officeDocument/2006/relationships/image" Target="../media/image83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slide" Target="slide26.xml"/><Relationship Id="rId3" Type="http://schemas.openxmlformats.org/officeDocument/2006/relationships/oleObject" Target="../embeddings/oleObject61.bin"/><Relationship Id="rId7" Type="http://schemas.openxmlformats.org/officeDocument/2006/relationships/slide" Target="slide24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86.emf"/><Relationship Id="rId5" Type="http://schemas.openxmlformats.org/officeDocument/2006/relationships/oleObject" Target="../embeddings/oleObject62.bin"/><Relationship Id="rId10" Type="http://schemas.openxmlformats.org/officeDocument/2006/relationships/slide" Target="slide1.xml"/><Relationship Id="rId4" Type="http://schemas.openxmlformats.org/officeDocument/2006/relationships/image" Target="../media/image85.emf"/><Relationship Id="rId9" Type="http://schemas.openxmlformats.org/officeDocument/2006/relationships/slide" Target="slide27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emf"/><Relationship Id="rId3" Type="http://schemas.openxmlformats.org/officeDocument/2006/relationships/oleObject" Target="../embeddings/oleObject63.bin"/><Relationship Id="rId7" Type="http://schemas.openxmlformats.org/officeDocument/2006/relationships/oleObject" Target="../embeddings/oleObject6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88.emf"/><Relationship Id="rId11" Type="http://schemas.openxmlformats.org/officeDocument/2006/relationships/image" Target="../media/image92.jpeg"/><Relationship Id="rId5" Type="http://schemas.openxmlformats.org/officeDocument/2006/relationships/oleObject" Target="../embeddings/oleObject64.bin"/><Relationship Id="rId10" Type="http://schemas.openxmlformats.org/officeDocument/2006/relationships/image" Target="../media/image91.jpeg"/><Relationship Id="rId4" Type="http://schemas.openxmlformats.org/officeDocument/2006/relationships/image" Target="../media/image87.emf"/><Relationship Id="rId9" Type="http://schemas.openxmlformats.org/officeDocument/2006/relationships/image" Target="../media/image90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slide" Target="slide23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slide" Target="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7.emf"/><Relationship Id="rId3" Type="http://schemas.openxmlformats.org/officeDocument/2006/relationships/oleObject" Target="../embeddings/oleObject66.bin"/><Relationship Id="rId7" Type="http://schemas.openxmlformats.org/officeDocument/2006/relationships/oleObject" Target="../embeddings/oleObject6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96.emf"/><Relationship Id="rId5" Type="http://schemas.openxmlformats.org/officeDocument/2006/relationships/oleObject" Target="../embeddings/oleObject67.bin"/><Relationship Id="rId4" Type="http://schemas.openxmlformats.org/officeDocument/2006/relationships/image" Target="../media/image95.emf"/><Relationship Id="rId9" Type="http://schemas.openxmlformats.org/officeDocument/2006/relationships/image" Target="../media/image98.jpe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13" Type="http://schemas.openxmlformats.org/officeDocument/2006/relationships/oleObject" Target="../embeddings/oleObject74.bin"/><Relationship Id="rId18" Type="http://schemas.openxmlformats.org/officeDocument/2006/relationships/image" Target="../media/image106.emf"/><Relationship Id="rId26" Type="http://schemas.openxmlformats.org/officeDocument/2006/relationships/image" Target="../media/image110.emf"/><Relationship Id="rId3" Type="http://schemas.openxmlformats.org/officeDocument/2006/relationships/oleObject" Target="../embeddings/oleObject69.bin"/><Relationship Id="rId21" Type="http://schemas.openxmlformats.org/officeDocument/2006/relationships/oleObject" Target="../embeddings/oleObject78.bin"/><Relationship Id="rId7" Type="http://schemas.openxmlformats.org/officeDocument/2006/relationships/oleObject" Target="../embeddings/oleObject71.bin"/><Relationship Id="rId12" Type="http://schemas.openxmlformats.org/officeDocument/2006/relationships/image" Target="../media/image103.emf"/><Relationship Id="rId17" Type="http://schemas.openxmlformats.org/officeDocument/2006/relationships/oleObject" Target="../embeddings/oleObject76.bin"/><Relationship Id="rId25" Type="http://schemas.openxmlformats.org/officeDocument/2006/relationships/oleObject" Target="../embeddings/oleObject80.bin"/><Relationship Id="rId2" Type="http://schemas.openxmlformats.org/officeDocument/2006/relationships/slideLayout" Target="../slideLayouts/slideLayout12.xml"/><Relationship Id="rId16" Type="http://schemas.openxmlformats.org/officeDocument/2006/relationships/image" Target="../media/image105.emf"/><Relationship Id="rId20" Type="http://schemas.openxmlformats.org/officeDocument/2006/relationships/image" Target="../media/image107.emf"/><Relationship Id="rId1" Type="http://schemas.openxmlformats.org/officeDocument/2006/relationships/vmlDrawing" Target="../drawings/vmlDrawing21.vml"/><Relationship Id="rId6" Type="http://schemas.openxmlformats.org/officeDocument/2006/relationships/image" Target="../media/image100.emf"/><Relationship Id="rId11" Type="http://schemas.openxmlformats.org/officeDocument/2006/relationships/oleObject" Target="../embeddings/oleObject73.bin"/><Relationship Id="rId24" Type="http://schemas.openxmlformats.org/officeDocument/2006/relationships/image" Target="../media/image109.emf"/><Relationship Id="rId5" Type="http://schemas.openxmlformats.org/officeDocument/2006/relationships/oleObject" Target="../embeddings/oleObject70.bin"/><Relationship Id="rId15" Type="http://schemas.openxmlformats.org/officeDocument/2006/relationships/oleObject" Target="../embeddings/oleObject75.bin"/><Relationship Id="rId23" Type="http://schemas.openxmlformats.org/officeDocument/2006/relationships/oleObject" Target="../embeddings/oleObject79.bin"/><Relationship Id="rId10" Type="http://schemas.openxmlformats.org/officeDocument/2006/relationships/image" Target="../media/image102.emf"/><Relationship Id="rId19" Type="http://schemas.openxmlformats.org/officeDocument/2006/relationships/oleObject" Target="../embeddings/oleObject77.bin"/><Relationship Id="rId4" Type="http://schemas.openxmlformats.org/officeDocument/2006/relationships/image" Target="../media/image99.emf"/><Relationship Id="rId9" Type="http://schemas.openxmlformats.org/officeDocument/2006/relationships/oleObject" Target="../embeddings/oleObject72.bin"/><Relationship Id="rId14" Type="http://schemas.openxmlformats.org/officeDocument/2006/relationships/image" Target="../media/image104.emf"/><Relationship Id="rId22" Type="http://schemas.openxmlformats.org/officeDocument/2006/relationships/image" Target="../media/image108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13" Type="http://schemas.openxmlformats.org/officeDocument/2006/relationships/oleObject" Target="../embeddings/oleObject12.bin"/><Relationship Id="rId3" Type="http://schemas.openxmlformats.org/officeDocument/2006/relationships/oleObject" Target="../embeddings/oleObject7.bin"/><Relationship Id="rId7" Type="http://schemas.openxmlformats.org/officeDocument/2006/relationships/oleObject" Target="../embeddings/oleObject9.bin"/><Relationship Id="rId12" Type="http://schemas.openxmlformats.org/officeDocument/2006/relationships/image" Target="../media/image11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3.emf"/><Relationship Id="rId1" Type="http://schemas.openxmlformats.org/officeDocument/2006/relationships/vmlDrawing" Target="../drawings/vmlDrawing3.vml"/><Relationship Id="rId6" Type="http://schemas.openxmlformats.org/officeDocument/2006/relationships/image" Target="../media/image8.emf"/><Relationship Id="rId11" Type="http://schemas.openxmlformats.org/officeDocument/2006/relationships/oleObject" Target="../embeddings/oleObject11.bin"/><Relationship Id="rId5" Type="http://schemas.openxmlformats.org/officeDocument/2006/relationships/oleObject" Target="../embeddings/oleObject8.bin"/><Relationship Id="rId15" Type="http://schemas.openxmlformats.org/officeDocument/2006/relationships/oleObject" Target="../embeddings/oleObject13.bin"/><Relationship Id="rId10" Type="http://schemas.openxmlformats.org/officeDocument/2006/relationships/image" Target="../media/image10.emf"/><Relationship Id="rId4" Type="http://schemas.openxmlformats.org/officeDocument/2006/relationships/image" Target="../media/image7.emf"/><Relationship Id="rId9" Type="http://schemas.openxmlformats.org/officeDocument/2006/relationships/oleObject" Target="../embeddings/oleObject10.bin"/><Relationship Id="rId14" Type="http://schemas.openxmlformats.org/officeDocument/2006/relationships/image" Target="../media/image12.em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3.emf"/><Relationship Id="rId13" Type="http://schemas.openxmlformats.org/officeDocument/2006/relationships/oleObject" Target="../embeddings/oleObject86.bin"/><Relationship Id="rId18" Type="http://schemas.openxmlformats.org/officeDocument/2006/relationships/image" Target="../media/image118.emf"/><Relationship Id="rId3" Type="http://schemas.openxmlformats.org/officeDocument/2006/relationships/oleObject" Target="../embeddings/oleObject81.bin"/><Relationship Id="rId7" Type="http://schemas.openxmlformats.org/officeDocument/2006/relationships/oleObject" Target="../embeddings/oleObject83.bin"/><Relationship Id="rId12" Type="http://schemas.openxmlformats.org/officeDocument/2006/relationships/image" Target="../media/image115.emf"/><Relationship Id="rId17" Type="http://schemas.openxmlformats.org/officeDocument/2006/relationships/oleObject" Target="../embeddings/oleObject88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117.emf"/><Relationship Id="rId1" Type="http://schemas.openxmlformats.org/officeDocument/2006/relationships/vmlDrawing" Target="../drawings/vmlDrawing22.vml"/><Relationship Id="rId6" Type="http://schemas.openxmlformats.org/officeDocument/2006/relationships/image" Target="../media/image112.emf"/><Relationship Id="rId11" Type="http://schemas.openxmlformats.org/officeDocument/2006/relationships/oleObject" Target="../embeddings/oleObject85.bin"/><Relationship Id="rId5" Type="http://schemas.openxmlformats.org/officeDocument/2006/relationships/oleObject" Target="../embeddings/oleObject82.bin"/><Relationship Id="rId15" Type="http://schemas.openxmlformats.org/officeDocument/2006/relationships/oleObject" Target="../embeddings/oleObject87.bin"/><Relationship Id="rId10" Type="http://schemas.openxmlformats.org/officeDocument/2006/relationships/image" Target="../media/image114.emf"/><Relationship Id="rId4" Type="http://schemas.openxmlformats.org/officeDocument/2006/relationships/image" Target="../media/image111.emf"/><Relationship Id="rId9" Type="http://schemas.openxmlformats.org/officeDocument/2006/relationships/oleObject" Target="../embeddings/oleObject84.bin"/><Relationship Id="rId14" Type="http://schemas.openxmlformats.org/officeDocument/2006/relationships/image" Target="../media/image116.e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1.bin"/><Relationship Id="rId13" Type="http://schemas.openxmlformats.org/officeDocument/2006/relationships/image" Target="../media/image123.emf"/><Relationship Id="rId3" Type="http://schemas.openxmlformats.org/officeDocument/2006/relationships/slide" Target="slide32.xml"/><Relationship Id="rId7" Type="http://schemas.openxmlformats.org/officeDocument/2006/relationships/image" Target="../media/image120.emf"/><Relationship Id="rId12" Type="http://schemas.openxmlformats.org/officeDocument/2006/relationships/oleObject" Target="../embeddings/oleObject93.bin"/><Relationship Id="rId2" Type="http://schemas.openxmlformats.org/officeDocument/2006/relationships/slideLayout" Target="../slideLayouts/slideLayout7.xml"/><Relationship Id="rId16" Type="http://schemas.openxmlformats.org/officeDocument/2006/relationships/slide" Target="slide34.xml"/><Relationship Id="rId1" Type="http://schemas.openxmlformats.org/officeDocument/2006/relationships/vmlDrawing" Target="../drawings/vmlDrawing23.vml"/><Relationship Id="rId6" Type="http://schemas.openxmlformats.org/officeDocument/2006/relationships/oleObject" Target="../embeddings/oleObject90.bin"/><Relationship Id="rId11" Type="http://schemas.openxmlformats.org/officeDocument/2006/relationships/image" Target="../media/image122.emf"/><Relationship Id="rId5" Type="http://schemas.openxmlformats.org/officeDocument/2006/relationships/image" Target="../media/image119.emf"/><Relationship Id="rId15" Type="http://schemas.openxmlformats.org/officeDocument/2006/relationships/image" Target="../media/image124.emf"/><Relationship Id="rId10" Type="http://schemas.openxmlformats.org/officeDocument/2006/relationships/oleObject" Target="../embeddings/oleObject92.bin"/><Relationship Id="rId4" Type="http://schemas.openxmlformats.org/officeDocument/2006/relationships/oleObject" Target="../embeddings/oleObject89.bin"/><Relationship Id="rId9" Type="http://schemas.openxmlformats.org/officeDocument/2006/relationships/image" Target="../media/image121.emf"/><Relationship Id="rId14" Type="http://schemas.openxmlformats.org/officeDocument/2006/relationships/oleObject" Target="../embeddings/oleObject94.bin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7.emf"/><Relationship Id="rId13" Type="http://schemas.openxmlformats.org/officeDocument/2006/relationships/oleObject" Target="../embeddings/oleObject100.bin"/><Relationship Id="rId18" Type="http://schemas.openxmlformats.org/officeDocument/2006/relationships/image" Target="../media/image132.emf"/><Relationship Id="rId26" Type="http://schemas.openxmlformats.org/officeDocument/2006/relationships/image" Target="../media/image136.emf"/><Relationship Id="rId39" Type="http://schemas.openxmlformats.org/officeDocument/2006/relationships/oleObject" Target="../embeddings/oleObject113.bin"/><Relationship Id="rId3" Type="http://schemas.openxmlformats.org/officeDocument/2006/relationships/oleObject" Target="../embeddings/oleObject95.bin"/><Relationship Id="rId21" Type="http://schemas.openxmlformats.org/officeDocument/2006/relationships/oleObject" Target="../embeddings/oleObject104.bin"/><Relationship Id="rId34" Type="http://schemas.openxmlformats.org/officeDocument/2006/relationships/image" Target="../media/image140.emf"/><Relationship Id="rId42" Type="http://schemas.openxmlformats.org/officeDocument/2006/relationships/image" Target="../media/image144.emf"/><Relationship Id="rId47" Type="http://schemas.openxmlformats.org/officeDocument/2006/relationships/slide" Target="slide31.xml"/><Relationship Id="rId7" Type="http://schemas.openxmlformats.org/officeDocument/2006/relationships/oleObject" Target="../embeddings/oleObject97.bin"/><Relationship Id="rId12" Type="http://schemas.openxmlformats.org/officeDocument/2006/relationships/image" Target="../media/image129.emf"/><Relationship Id="rId17" Type="http://schemas.openxmlformats.org/officeDocument/2006/relationships/oleObject" Target="../embeddings/oleObject102.bin"/><Relationship Id="rId25" Type="http://schemas.openxmlformats.org/officeDocument/2006/relationships/oleObject" Target="../embeddings/oleObject106.bin"/><Relationship Id="rId33" Type="http://schemas.openxmlformats.org/officeDocument/2006/relationships/oleObject" Target="../embeddings/oleObject110.bin"/><Relationship Id="rId38" Type="http://schemas.openxmlformats.org/officeDocument/2006/relationships/image" Target="../media/image142.emf"/><Relationship Id="rId46" Type="http://schemas.openxmlformats.org/officeDocument/2006/relationships/image" Target="../media/image146.emf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131.emf"/><Relationship Id="rId20" Type="http://schemas.openxmlformats.org/officeDocument/2006/relationships/image" Target="../media/image133.emf"/><Relationship Id="rId29" Type="http://schemas.openxmlformats.org/officeDocument/2006/relationships/oleObject" Target="../embeddings/oleObject108.bin"/><Relationship Id="rId41" Type="http://schemas.openxmlformats.org/officeDocument/2006/relationships/oleObject" Target="../embeddings/oleObject114.bin"/><Relationship Id="rId1" Type="http://schemas.openxmlformats.org/officeDocument/2006/relationships/vmlDrawing" Target="../drawings/vmlDrawing24.vml"/><Relationship Id="rId6" Type="http://schemas.openxmlformats.org/officeDocument/2006/relationships/image" Target="../media/image126.emf"/><Relationship Id="rId11" Type="http://schemas.openxmlformats.org/officeDocument/2006/relationships/oleObject" Target="../embeddings/oleObject99.bin"/><Relationship Id="rId24" Type="http://schemas.openxmlformats.org/officeDocument/2006/relationships/image" Target="../media/image135.emf"/><Relationship Id="rId32" Type="http://schemas.openxmlformats.org/officeDocument/2006/relationships/image" Target="../media/image139.emf"/><Relationship Id="rId37" Type="http://schemas.openxmlformats.org/officeDocument/2006/relationships/oleObject" Target="../embeddings/oleObject112.bin"/><Relationship Id="rId40" Type="http://schemas.openxmlformats.org/officeDocument/2006/relationships/image" Target="../media/image143.emf"/><Relationship Id="rId45" Type="http://schemas.openxmlformats.org/officeDocument/2006/relationships/oleObject" Target="../embeddings/oleObject116.bin"/><Relationship Id="rId5" Type="http://schemas.openxmlformats.org/officeDocument/2006/relationships/oleObject" Target="../embeddings/oleObject96.bin"/><Relationship Id="rId15" Type="http://schemas.openxmlformats.org/officeDocument/2006/relationships/oleObject" Target="../embeddings/oleObject101.bin"/><Relationship Id="rId23" Type="http://schemas.openxmlformats.org/officeDocument/2006/relationships/oleObject" Target="../embeddings/oleObject105.bin"/><Relationship Id="rId28" Type="http://schemas.openxmlformats.org/officeDocument/2006/relationships/image" Target="../media/image137.emf"/><Relationship Id="rId36" Type="http://schemas.openxmlformats.org/officeDocument/2006/relationships/image" Target="../media/image141.emf"/><Relationship Id="rId10" Type="http://schemas.openxmlformats.org/officeDocument/2006/relationships/image" Target="../media/image128.emf"/><Relationship Id="rId19" Type="http://schemas.openxmlformats.org/officeDocument/2006/relationships/oleObject" Target="../embeddings/oleObject103.bin"/><Relationship Id="rId31" Type="http://schemas.openxmlformats.org/officeDocument/2006/relationships/oleObject" Target="../embeddings/oleObject109.bin"/><Relationship Id="rId44" Type="http://schemas.openxmlformats.org/officeDocument/2006/relationships/image" Target="../media/image145.emf"/><Relationship Id="rId4" Type="http://schemas.openxmlformats.org/officeDocument/2006/relationships/image" Target="../media/image125.emf"/><Relationship Id="rId9" Type="http://schemas.openxmlformats.org/officeDocument/2006/relationships/oleObject" Target="../embeddings/oleObject98.bin"/><Relationship Id="rId14" Type="http://schemas.openxmlformats.org/officeDocument/2006/relationships/image" Target="../media/image130.emf"/><Relationship Id="rId22" Type="http://schemas.openxmlformats.org/officeDocument/2006/relationships/image" Target="../media/image134.emf"/><Relationship Id="rId27" Type="http://schemas.openxmlformats.org/officeDocument/2006/relationships/oleObject" Target="../embeddings/oleObject107.bin"/><Relationship Id="rId30" Type="http://schemas.openxmlformats.org/officeDocument/2006/relationships/image" Target="../media/image138.emf"/><Relationship Id="rId35" Type="http://schemas.openxmlformats.org/officeDocument/2006/relationships/oleObject" Target="../embeddings/oleObject111.bin"/><Relationship Id="rId43" Type="http://schemas.openxmlformats.org/officeDocument/2006/relationships/oleObject" Target="../embeddings/oleObject115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2" Type="http://schemas.openxmlformats.org/officeDocument/2006/relationships/image" Target="../media/image14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4" Type="http://schemas.openxmlformats.org/officeDocument/2006/relationships/image" Target="../media/image150.e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3.emf"/><Relationship Id="rId13" Type="http://schemas.openxmlformats.org/officeDocument/2006/relationships/image" Target="../media/image155.emf"/><Relationship Id="rId18" Type="http://schemas.openxmlformats.org/officeDocument/2006/relationships/oleObject" Target="../embeddings/oleObject125.bin"/><Relationship Id="rId3" Type="http://schemas.openxmlformats.org/officeDocument/2006/relationships/oleObject" Target="../embeddings/oleObject118.bin"/><Relationship Id="rId7" Type="http://schemas.openxmlformats.org/officeDocument/2006/relationships/oleObject" Target="../embeddings/oleObject120.bin"/><Relationship Id="rId12" Type="http://schemas.openxmlformats.org/officeDocument/2006/relationships/oleObject" Target="../embeddings/oleObject122.bin"/><Relationship Id="rId17" Type="http://schemas.openxmlformats.org/officeDocument/2006/relationships/image" Target="../media/image157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24.bin"/><Relationship Id="rId1" Type="http://schemas.openxmlformats.org/officeDocument/2006/relationships/vmlDrawing" Target="../drawings/vmlDrawing26.vml"/><Relationship Id="rId6" Type="http://schemas.openxmlformats.org/officeDocument/2006/relationships/image" Target="../media/image152.emf"/><Relationship Id="rId11" Type="http://schemas.openxmlformats.org/officeDocument/2006/relationships/slide" Target="slide1.xml"/><Relationship Id="rId5" Type="http://schemas.openxmlformats.org/officeDocument/2006/relationships/oleObject" Target="../embeddings/oleObject119.bin"/><Relationship Id="rId15" Type="http://schemas.openxmlformats.org/officeDocument/2006/relationships/image" Target="../media/image156.emf"/><Relationship Id="rId10" Type="http://schemas.openxmlformats.org/officeDocument/2006/relationships/image" Target="../media/image154.emf"/><Relationship Id="rId19" Type="http://schemas.openxmlformats.org/officeDocument/2006/relationships/image" Target="../media/image158.emf"/><Relationship Id="rId4" Type="http://schemas.openxmlformats.org/officeDocument/2006/relationships/image" Target="../media/image151.emf"/><Relationship Id="rId9" Type="http://schemas.openxmlformats.org/officeDocument/2006/relationships/oleObject" Target="../embeddings/oleObject121.bin"/><Relationship Id="rId14" Type="http://schemas.openxmlformats.org/officeDocument/2006/relationships/oleObject" Target="../embeddings/oleObject123.bin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8.bin"/><Relationship Id="rId3" Type="http://schemas.openxmlformats.org/officeDocument/2006/relationships/oleObject" Target="../embeddings/oleObject126.bin"/><Relationship Id="rId7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160.emf"/><Relationship Id="rId11" Type="http://schemas.openxmlformats.org/officeDocument/2006/relationships/image" Target="../media/image162.emf"/><Relationship Id="rId5" Type="http://schemas.openxmlformats.org/officeDocument/2006/relationships/oleObject" Target="../embeddings/oleObject127.bin"/><Relationship Id="rId10" Type="http://schemas.openxmlformats.org/officeDocument/2006/relationships/oleObject" Target="../embeddings/oleObject129.bin"/><Relationship Id="rId4" Type="http://schemas.openxmlformats.org/officeDocument/2006/relationships/image" Target="../media/image159.emf"/><Relationship Id="rId9" Type="http://schemas.openxmlformats.org/officeDocument/2006/relationships/image" Target="../media/image161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0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164.emf"/><Relationship Id="rId5" Type="http://schemas.openxmlformats.org/officeDocument/2006/relationships/oleObject" Target="../embeddings/oleObject131.bin"/><Relationship Id="rId4" Type="http://schemas.openxmlformats.org/officeDocument/2006/relationships/image" Target="../media/image163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9.vml"/><Relationship Id="rId4" Type="http://schemas.openxmlformats.org/officeDocument/2006/relationships/image" Target="../media/image165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13" Type="http://schemas.openxmlformats.org/officeDocument/2006/relationships/oleObject" Target="../embeddings/oleObject19.bin"/><Relationship Id="rId3" Type="http://schemas.openxmlformats.org/officeDocument/2006/relationships/oleObject" Target="../embeddings/oleObject14.bin"/><Relationship Id="rId7" Type="http://schemas.openxmlformats.org/officeDocument/2006/relationships/oleObject" Target="../embeddings/oleObject16.bin"/><Relationship Id="rId12" Type="http://schemas.openxmlformats.org/officeDocument/2006/relationships/image" Target="../media/image1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5.emf"/><Relationship Id="rId11" Type="http://schemas.openxmlformats.org/officeDocument/2006/relationships/oleObject" Target="../embeddings/oleObject18.bin"/><Relationship Id="rId5" Type="http://schemas.openxmlformats.org/officeDocument/2006/relationships/oleObject" Target="../embeddings/oleObject15.bin"/><Relationship Id="rId15" Type="http://schemas.openxmlformats.org/officeDocument/2006/relationships/slide" Target="slide1.xml"/><Relationship Id="rId10" Type="http://schemas.openxmlformats.org/officeDocument/2006/relationships/image" Target="../media/image17.emf"/><Relationship Id="rId4" Type="http://schemas.openxmlformats.org/officeDocument/2006/relationships/image" Target="../media/image14.emf"/><Relationship Id="rId9" Type="http://schemas.openxmlformats.org/officeDocument/2006/relationships/oleObject" Target="../embeddings/oleObject17.bin"/><Relationship Id="rId14" Type="http://schemas.openxmlformats.org/officeDocument/2006/relationships/image" Target="../media/image19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6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9.emf"/><Relationship Id="rId13" Type="http://schemas.openxmlformats.org/officeDocument/2006/relationships/oleObject" Target="../embeddings/oleObject138.bin"/><Relationship Id="rId18" Type="http://schemas.openxmlformats.org/officeDocument/2006/relationships/image" Target="../media/image174.emf"/><Relationship Id="rId3" Type="http://schemas.openxmlformats.org/officeDocument/2006/relationships/oleObject" Target="../embeddings/oleObject133.bin"/><Relationship Id="rId21" Type="http://schemas.openxmlformats.org/officeDocument/2006/relationships/oleObject" Target="../embeddings/oleObject142.bin"/><Relationship Id="rId7" Type="http://schemas.openxmlformats.org/officeDocument/2006/relationships/oleObject" Target="../embeddings/oleObject135.bin"/><Relationship Id="rId12" Type="http://schemas.openxmlformats.org/officeDocument/2006/relationships/image" Target="../media/image171.emf"/><Relationship Id="rId17" Type="http://schemas.openxmlformats.org/officeDocument/2006/relationships/oleObject" Target="../embeddings/oleObject140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173.emf"/><Relationship Id="rId20" Type="http://schemas.openxmlformats.org/officeDocument/2006/relationships/image" Target="../media/image175.emf"/><Relationship Id="rId1" Type="http://schemas.openxmlformats.org/officeDocument/2006/relationships/vmlDrawing" Target="../drawings/vmlDrawing30.vml"/><Relationship Id="rId6" Type="http://schemas.openxmlformats.org/officeDocument/2006/relationships/image" Target="../media/image168.emf"/><Relationship Id="rId11" Type="http://schemas.openxmlformats.org/officeDocument/2006/relationships/oleObject" Target="../embeddings/oleObject137.bin"/><Relationship Id="rId24" Type="http://schemas.openxmlformats.org/officeDocument/2006/relationships/image" Target="../media/image177.emf"/><Relationship Id="rId5" Type="http://schemas.openxmlformats.org/officeDocument/2006/relationships/oleObject" Target="../embeddings/oleObject134.bin"/><Relationship Id="rId15" Type="http://schemas.openxmlformats.org/officeDocument/2006/relationships/oleObject" Target="../embeddings/oleObject139.bin"/><Relationship Id="rId23" Type="http://schemas.openxmlformats.org/officeDocument/2006/relationships/oleObject" Target="../embeddings/oleObject143.bin"/><Relationship Id="rId10" Type="http://schemas.openxmlformats.org/officeDocument/2006/relationships/image" Target="../media/image170.emf"/><Relationship Id="rId19" Type="http://schemas.openxmlformats.org/officeDocument/2006/relationships/oleObject" Target="../embeddings/oleObject141.bin"/><Relationship Id="rId4" Type="http://schemas.openxmlformats.org/officeDocument/2006/relationships/image" Target="../media/image167.emf"/><Relationship Id="rId9" Type="http://schemas.openxmlformats.org/officeDocument/2006/relationships/oleObject" Target="../embeddings/oleObject136.bin"/><Relationship Id="rId14" Type="http://schemas.openxmlformats.org/officeDocument/2006/relationships/image" Target="../media/image172.emf"/><Relationship Id="rId22" Type="http://schemas.openxmlformats.org/officeDocument/2006/relationships/image" Target="../media/image176.e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0.emf"/><Relationship Id="rId13" Type="http://schemas.openxmlformats.org/officeDocument/2006/relationships/oleObject" Target="../embeddings/oleObject149.bin"/><Relationship Id="rId3" Type="http://schemas.openxmlformats.org/officeDocument/2006/relationships/oleObject" Target="../embeddings/oleObject144.bin"/><Relationship Id="rId7" Type="http://schemas.openxmlformats.org/officeDocument/2006/relationships/oleObject" Target="../embeddings/oleObject146.bin"/><Relationship Id="rId12" Type="http://schemas.openxmlformats.org/officeDocument/2006/relationships/image" Target="../media/image182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179.emf"/><Relationship Id="rId11" Type="http://schemas.openxmlformats.org/officeDocument/2006/relationships/oleObject" Target="../embeddings/oleObject148.bin"/><Relationship Id="rId5" Type="http://schemas.openxmlformats.org/officeDocument/2006/relationships/oleObject" Target="../embeddings/oleObject145.bin"/><Relationship Id="rId15" Type="http://schemas.openxmlformats.org/officeDocument/2006/relationships/image" Target="../media/image184.png"/><Relationship Id="rId10" Type="http://schemas.openxmlformats.org/officeDocument/2006/relationships/image" Target="../media/image181.emf"/><Relationship Id="rId4" Type="http://schemas.openxmlformats.org/officeDocument/2006/relationships/image" Target="../media/image178.emf"/><Relationship Id="rId9" Type="http://schemas.openxmlformats.org/officeDocument/2006/relationships/oleObject" Target="../embeddings/oleObject147.bin"/><Relationship Id="rId14" Type="http://schemas.openxmlformats.org/officeDocument/2006/relationships/image" Target="../media/image183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7.emf"/><Relationship Id="rId13" Type="http://schemas.openxmlformats.org/officeDocument/2006/relationships/oleObject" Target="../embeddings/oleObject155.bin"/><Relationship Id="rId18" Type="http://schemas.openxmlformats.org/officeDocument/2006/relationships/image" Target="../media/image192.emf"/><Relationship Id="rId3" Type="http://schemas.openxmlformats.org/officeDocument/2006/relationships/oleObject" Target="../embeddings/oleObject150.bin"/><Relationship Id="rId21" Type="http://schemas.openxmlformats.org/officeDocument/2006/relationships/image" Target="../media/image194.png"/><Relationship Id="rId7" Type="http://schemas.openxmlformats.org/officeDocument/2006/relationships/oleObject" Target="../embeddings/oleObject152.bin"/><Relationship Id="rId12" Type="http://schemas.openxmlformats.org/officeDocument/2006/relationships/image" Target="../media/image189.emf"/><Relationship Id="rId17" Type="http://schemas.openxmlformats.org/officeDocument/2006/relationships/oleObject" Target="../embeddings/oleObject157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191.emf"/><Relationship Id="rId20" Type="http://schemas.openxmlformats.org/officeDocument/2006/relationships/image" Target="../media/image193.emf"/><Relationship Id="rId1" Type="http://schemas.openxmlformats.org/officeDocument/2006/relationships/vmlDrawing" Target="../drawings/vmlDrawing32.vml"/><Relationship Id="rId6" Type="http://schemas.openxmlformats.org/officeDocument/2006/relationships/image" Target="../media/image186.emf"/><Relationship Id="rId11" Type="http://schemas.openxmlformats.org/officeDocument/2006/relationships/oleObject" Target="../embeddings/oleObject154.bin"/><Relationship Id="rId5" Type="http://schemas.openxmlformats.org/officeDocument/2006/relationships/oleObject" Target="../embeddings/oleObject151.bin"/><Relationship Id="rId15" Type="http://schemas.openxmlformats.org/officeDocument/2006/relationships/oleObject" Target="../embeddings/oleObject156.bin"/><Relationship Id="rId10" Type="http://schemas.openxmlformats.org/officeDocument/2006/relationships/image" Target="../media/image188.emf"/><Relationship Id="rId19" Type="http://schemas.openxmlformats.org/officeDocument/2006/relationships/oleObject" Target="../embeddings/oleObject158.bin"/><Relationship Id="rId4" Type="http://schemas.openxmlformats.org/officeDocument/2006/relationships/image" Target="../media/image185.emf"/><Relationship Id="rId9" Type="http://schemas.openxmlformats.org/officeDocument/2006/relationships/oleObject" Target="../embeddings/oleObject153.bin"/><Relationship Id="rId14" Type="http://schemas.openxmlformats.org/officeDocument/2006/relationships/image" Target="../media/image190.emf"/><Relationship Id="rId22" Type="http://schemas.openxmlformats.org/officeDocument/2006/relationships/image" Target="../media/image195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61.bin"/><Relationship Id="rId13" Type="http://schemas.openxmlformats.org/officeDocument/2006/relationships/image" Target="../media/image200.emf"/><Relationship Id="rId3" Type="http://schemas.openxmlformats.org/officeDocument/2006/relationships/slide" Target="slide130.xml"/><Relationship Id="rId7" Type="http://schemas.openxmlformats.org/officeDocument/2006/relationships/image" Target="../media/image197.emf"/><Relationship Id="rId12" Type="http://schemas.openxmlformats.org/officeDocument/2006/relationships/oleObject" Target="../embeddings/oleObject16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.vml"/><Relationship Id="rId6" Type="http://schemas.openxmlformats.org/officeDocument/2006/relationships/oleObject" Target="../embeddings/oleObject160.bin"/><Relationship Id="rId11" Type="http://schemas.openxmlformats.org/officeDocument/2006/relationships/image" Target="../media/image199.emf"/><Relationship Id="rId5" Type="http://schemas.openxmlformats.org/officeDocument/2006/relationships/image" Target="../media/image196.emf"/><Relationship Id="rId15" Type="http://schemas.openxmlformats.org/officeDocument/2006/relationships/image" Target="../media/image201.emf"/><Relationship Id="rId10" Type="http://schemas.openxmlformats.org/officeDocument/2006/relationships/oleObject" Target="../embeddings/oleObject162.bin"/><Relationship Id="rId4" Type="http://schemas.openxmlformats.org/officeDocument/2006/relationships/oleObject" Target="../embeddings/oleObject159.bin"/><Relationship Id="rId9" Type="http://schemas.openxmlformats.org/officeDocument/2006/relationships/image" Target="../media/image198.emf"/><Relationship Id="rId14" Type="http://schemas.openxmlformats.org/officeDocument/2006/relationships/oleObject" Target="../embeddings/oleObject164.bin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67.bin"/><Relationship Id="rId3" Type="http://schemas.openxmlformats.org/officeDocument/2006/relationships/slide" Target="slide132.xml"/><Relationship Id="rId7" Type="http://schemas.openxmlformats.org/officeDocument/2006/relationships/image" Target="../media/image203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.vml"/><Relationship Id="rId6" Type="http://schemas.openxmlformats.org/officeDocument/2006/relationships/oleObject" Target="../embeddings/oleObject166.bin"/><Relationship Id="rId5" Type="http://schemas.openxmlformats.org/officeDocument/2006/relationships/image" Target="../media/image202.emf"/><Relationship Id="rId4" Type="http://schemas.openxmlformats.org/officeDocument/2006/relationships/oleObject" Target="../embeddings/oleObject165.bin"/><Relationship Id="rId9" Type="http://schemas.openxmlformats.org/officeDocument/2006/relationships/image" Target="../media/image204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7.emf"/><Relationship Id="rId3" Type="http://schemas.openxmlformats.org/officeDocument/2006/relationships/oleObject" Target="../embeddings/oleObject168.bin"/><Relationship Id="rId7" Type="http://schemas.openxmlformats.org/officeDocument/2006/relationships/oleObject" Target="../embeddings/oleObject17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206.emf"/><Relationship Id="rId5" Type="http://schemas.openxmlformats.org/officeDocument/2006/relationships/oleObject" Target="../embeddings/oleObject169.bin"/><Relationship Id="rId4" Type="http://schemas.openxmlformats.org/officeDocument/2006/relationships/image" Target="../media/image205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.vml"/><Relationship Id="rId4" Type="http://schemas.openxmlformats.org/officeDocument/2006/relationships/image" Target="../media/image208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1.emf"/><Relationship Id="rId3" Type="http://schemas.openxmlformats.org/officeDocument/2006/relationships/oleObject" Target="../embeddings/oleObject172.bin"/><Relationship Id="rId7" Type="http://schemas.openxmlformats.org/officeDocument/2006/relationships/oleObject" Target="../embeddings/oleObject17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.vml"/><Relationship Id="rId6" Type="http://schemas.openxmlformats.org/officeDocument/2006/relationships/image" Target="../media/image210.emf"/><Relationship Id="rId11" Type="http://schemas.openxmlformats.org/officeDocument/2006/relationships/image" Target="../media/image194.png"/><Relationship Id="rId5" Type="http://schemas.openxmlformats.org/officeDocument/2006/relationships/oleObject" Target="../embeddings/oleObject173.bin"/><Relationship Id="rId10" Type="http://schemas.openxmlformats.org/officeDocument/2006/relationships/image" Target="../media/image212.emf"/><Relationship Id="rId4" Type="http://schemas.openxmlformats.org/officeDocument/2006/relationships/image" Target="../media/image209.emf"/><Relationship Id="rId9" Type="http://schemas.openxmlformats.org/officeDocument/2006/relationships/oleObject" Target="../embeddings/oleObject175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oleObject" Target="../embeddings/oleObject20.bin"/><Relationship Id="rId7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21.emf"/><Relationship Id="rId5" Type="http://schemas.openxmlformats.org/officeDocument/2006/relationships/oleObject" Target="../embeddings/oleObject21.bin"/><Relationship Id="rId10" Type="http://schemas.openxmlformats.org/officeDocument/2006/relationships/image" Target="../media/image23.emf"/><Relationship Id="rId4" Type="http://schemas.openxmlformats.org/officeDocument/2006/relationships/image" Target="../media/image20.emf"/><Relationship Id="rId9" Type="http://schemas.openxmlformats.org/officeDocument/2006/relationships/oleObject" Target="../embeddings/oleObject23.bin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5.emf"/><Relationship Id="rId13" Type="http://schemas.openxmlformats.org/officeDocument/2006/relationships/oleObject" Target="../embeddings/oleObject181.bin"/><Relationship Id="rId3" Type="http://schemas.openxmlformats.org/officeDocument/2006/relationships/oleObject" Target="../embeddings/oleObject176.bin"/><Relationship Id="rId7" Type="http://schemas.openxmlformats.org/officeDocument/2006/relationships/oleObject" Target="../embeddings/oleObject178.bin"/><Relationship Id="rId12" Type="http://schemas.openxmlformats.org/officeDocument/2006/relationships/image" Target="../media/image217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.vml"/><Relationship Id="rId6" Type="http://schemas.openxmlformats.org/officeDocument/2006/relationships/image" Target="../media/image214.emf"/><Relationship Id="rId11" Type="http://schemas.openxmlformats.org/officeDocument/2006/relationships/oleObject" Target="../embeddings/oleObject180.bin"/><Relationship Id="rId5" Type="http://schemas.openxmlformats.org/officeDocument/2006/relationships/oleObject" Target="../embeddings/oleObject177.bin"/><Relationship Id="rId10" Type="http://schemas.openxmlformats.org/officeDocument/2006/relationships/image" Target="../media/image216.emf"/><Relationship Id="rId4" Type="http://schemas.openxmlformats.org/officeDocument/2006/relationships/image" Target="../media/image213.emf"/><Relationship Id="rId9" Type="http://schemas.openxmlformats.org/officeDocument/2006/relationships/oleObject" Target="../embeddings/oleObject179.bin"/><Relationship Id="rId14" Type="http://schemas.openxmlformats.org/officeDocument/2006/relationships/image" Target="../media/image218.emf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1.emf"/><Relationship Id="rId13" Type="http://schemas.openxmlformats.org/officeDocument/2006/relationships/oleObject" Target="../embeddings/oleObject187.bin"/><Relationship Id="rId18" Type="http://schemas.openxmlformats.org/officeDocument/2006/relationships/image" Target="../media/image226.emf"/><Relationship Id="rId3" Type="http://schemas.openxmlformats.org/officeDocument/2006/relationships/oleObject" Target="../embeddings/oleObject182.bin"/><Relationship Id="rId21" Type="http://schemas.openxmlformats.org/officeDocument/2006/relationships/oleObject" Target="../embeddings/oleObject191.bin"/><Relationship Id="rId7" Type="http://schemas.openxmlformats.org/officeDocument/2006/relationships/oleObject" Target="../embeddings/oleObject184.bin"/><Relationship Id="rId12" Type="http://schemas.openxmlformats.org/officeDocument/2006/relationships/image" Target="../media/image223.emf"/><Relationship Id="rId17" Type="http://schemas.openxmlformats.org/officeDocument/2006/relationships/oleObject" Target="../embeddings/oleObject189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225.emf"/><Relationship Id="rId20" Type="http://schemas.openxmlformats.org/officeDocument/2006/relationships/image" Target="../media/image227.emf"/><Relationship Id="rId1" Type="http://schemas.openxmlformats.org/officeDocument/2006/relationships/vmlDrawing" Target="../drawings/vmlDrawing39.vml"/><Relationship Id="rId6" Type="http://schemas.openxmlformats.org/officeDocument/2006/relationships/image" Target="../media/image220.emf"/><Relationship Id="rId11" Type="http://schemas.openxmlformats.org/officeDocument/2006/relationships/oleObject" Target="../embeddings/oleObject186.bin"/><Relationship Id="rId5" Type="http://schemas.openxmlformats.org/officeDocument/2006/relationships/oleObject" Target="../embeddings/oleObject183.bin"/><Relationship Id="rId15" Type="http://schemas.openxmlformats.org/officeDocument/2006/relationships/oleObject" Target="../embeddings/oleObject188.bin"/><Relationship Id="rId10" Type="http://schemas.openxmlformats.org/officeDocument/2006/relationships/image" Target="../media/image222.emf"/><Relationship Id="rId19" Type="http://schemas.openxmlformats.org/officeDocument/2006/relationships/oleObject" Target="../embeddings/oleObject190.bin"/><Relationship Id="rId4" Type="http://schemas.openxmlformats.org/officeDocument/2006/relationships/image" Target="../media/image219.emf"/><Relationship Id="rId9" Type="http://schemas.openxmlformats.org/officeDocument/2006/relationships/oleObject" Target="../embeddings/oleObject185.bin"/><Relationship Id="rId14" Type="http://schemas.openxmlformats.org/officeDocument/2006/relationships/image" Target="../media/image224.emf"/><Relationship Id="rId22" Type="http://schemas.openxmlformats.org/officeDocument/2006/relationships/image" Target="../media/image228.emf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94.bin"/><Relationship Id="rId13" Type="http://schemas.openxmlformats.org/officeDocument/2006/relationships/image" Target="../media/image233.emf"/><Relationship Id="rId18" Type="http://schemas.openxmlformats.org/officeDocument/2006/relationships/oleObject" Target="../embeddings/oleObject199.bin"/><Relationship Id="rId3" Type="http://schemas.openxmlformats.org/officeDocument/2006/relationships/oleObject" Target="../embeddings/oleObject192.bin"/><Relationship Id="rId7" Type="http://schemas.openxmlformats.org/officeDocument/2006/relationships/image" Target="../media/image230.emf"/><Relationship Id="rId12" Type="http://schemas.openxmlformats.org/officeDocument/2006/relationships/oleObject" Target="../embeddings/oleObject196.bin"/><Relationship Id="rId17" Type="http://schemas.openxmlformats.org/officeDocument/2006/relationships/image" Target="../media/image235.emf"/><Relationship Id="rId2" Type="http://schemas.openxmlformats.org/officeDocument/2006/relationships/slideLayout" Target="../slideLayouts/slideLayout12.xml"/><Relationship Id="rId16" Type="http://schemas.openxmlformats.org/officeDocument/2006/relationships/oleObject" Target="../embeddings/oleObject198.bin"/><Relationship Id="rId1" Type="http://schemas.openxmlformats.org/officeDocument/2006/relationships/vmlDrawing" Target="../drawings/vmlDrawing40.vml"/><Relationship Id="rId6" Type="http://schemas.openxmlformats.org/officeDocument/2006/relationships/oleObject" Target="../embeddings/oleObject193.bin"/><Relationship Id="rId11" Type="http://schemas.openxmlformats.org/officeDocument/2006/relationships/image" Target="../media/image232.emf"/><Relationship Id="rId5" Type="http://schemas.openxmlformats.org/officeDocument/2006/relationships/slide" Target="slide132.xml"/><Relationship Id="rId15" Type="http://schemas.openxmlformats.org/officeDocument/2006/relationships/image" Target="../media/image234.emf"/><Relationship Id="rId10" Type="http://schemas.openxmlformats.org/officeDocument/2006/relationships/oleObject" Target="../embeddings/oleObject195.bin"/><Relationship Id="rId19" Type="http://schemas.openxmlformats.org/officeDocument/2006/relationships/image" Target="../media/image236.emf"/><Relationship Id="rId4" Type="http://schemas.openxmlformats.org/officeDocument/2006/relationships/image" Target="../media/image229.emf"/><Relationship Id="rId9" Type="http://schemas.openxmlformats.org/officeDocument/2006/relationships/image" Target="../media/image231.emf"/><Relationship Id="rId14" Type="http://schemas.openxmlformats.org/officeDocument/2006/relationships/oleObject" Target="../embeddings/oleObject197.bin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9.emf"/><Relationship Id="rId3" Type="http://schemas.openxmlformats.org/officeDocument/2006/relationships/oleObject" Target="../embeddings/oleObject200.bin"/><Relationship Id="rId7" Type="http://schemas.openxmlformats.org/officeDocument/2006/relationships/oleObject" Target="../embeddings/oleObject20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1.vml"/><Relationship Id="rId6" Type="http://schemas.openxmlformats.org/officeDocument/2006/relationships/image" Target="../media/image238.emf"/><Relationship Id="rId5" Type="http://schemas.openxmlformats.org/officeDocument/2006/relationships/oleObject" Target="../embeddings/oleObject201.bin"/><Relationship Id="rId4" Type="http://schemas.openxmlformats.org/officeDocument/2006/relationships/image" Target="../media/image237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slide" Target="slide64.xml"/><Relationship Id="rId13" Type="http://schemas.openxmlformats.org/officeDocument/2006/relationships/image" Target="../media/image243.emf"/><Relationship Id="rId3" Type="http://schemas.openxmlformats.org/officeDocument/2006/relationships/oleObject" Target="../embeddings/oleObject203.bin"/><Relationship Id="rId7" Type="http://schemas.openxmlformats.org/officeDocument/2006/relationships/slide" Target="slide58.xml"/><Relationship Id="rId12" Type="http://schemas.openxmlformats.org/officeDocument/2006/relationships/oleObject" Target="../embeddings/oleObject20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2.vml"/><Relationship Id="rId6" Type="http://schemas.openxmlformats.org/officeDocument/2006/relationships/image" Target="../media/image241.emf"/><Relationship Id="rId11" Type="http://schemas.openxmlformats.org/officeDocument/2006/relationships/image" Target="../media/image242.emf"/><Relationship Id="rId5" Type="http://schemas.openxmlformats.org/officeDocument/2006/relationships/oleObject" Target="../embeddings/oleObject204.bin"/><Relationship Id="rId10" Type="http://schemas.openxmlformats.org/officeDocument/2006/relationships/oleObject" Target="../embeddings/oleObject205.bin"/><Relationship Id="rId4" Type="http://schemas.openxmlformats.org/officeDocument/2006/relationships/image" Target="../media/image240.emf"/><Relationship Id="rId9" Type="http://schemas.openxmlformats.org/officeDocument/2006/relationships/slide" Target="slide59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4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3.vml"/><Relationship Id="rId4" Type="http://schemas.openxmlformats.org/officeDocument/2006/relationships/image" Target="../media/image245.emf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10.bin"/><Relationship Id="rId13" Type="http://schemas.openxmlformats.org/officeDocument/2006/relationships/image" Target="../media/image250.emf"/><Relationship Id="rId3" Type="http://schemas.openxmlformats.org/officeDocument/2006/relationships/oleObject" Target="../embeddings/oleObject208.bin"/><Relationship Id="rId7" Type="http://schemas.openxmlformats.org/officeDocument/2006/relationships/slide" Target="slide55.xml"/><Relationship Id="rId12" Type="http://schemas.openxmlformats.org/officeDocument/2006/relationships/oleObject" Target="../embeddings/oleObject212.bin"/><Relationship Id="rId17" Type="http://schemas.openxmlformats.org/officeDocument/2006/relationships/image" Target="../media/image252.emf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oleObject214.bin"/><Relationship Id="rId1" Type="http://schemas.openxmlformats.org/officeDocument/2006/relationships/vmlDrawing" Target="../drawings/vmlDrawing44.vml"/><Relationship Id="rId6" Type="http://schemas.openxmlformats.org/officeDocument/2006/relationships/image" Target="../media/image247.emf"/><Relationship Id="rId11" Type="http://schemas.openxmlformats.org/officeDocument/2006/relationships/image" Target="../media/image249.emf"/><Relationship Id="rId5" Type="http://schemas.openxmlformats.org/officeDocument/2006/relationships/oleObject" Target="../embeddings/oleObject209.bin"/><Relationship Id="rId15" Type="http://schemas.openxmlformats.org/officeDocument/2006/relationships/image" Target="../media/image251.emf"/><Relationship Id="rId10" Type="http://schemas.openxmlformats.org/officeDocument/2006/relationships/oleObject" Target="../embeddings/oleObject211.bin"/><Relationship Id="rId4" Type="http://schemas.openxmlformats.org/officeDocument/2006/relationships/image" Target="../media/image246.emf"/><Relationship Id="rId9" Type="http://schemas.openxmlformats.org/officeDocument/2006/relationships/image" Target="../media/image248.emf"/><Relationship Id="rId14" Type="http://schemas.openxmlformats.org/officeDocument/2006/relationships/oleObject" Target="../embeddings/oleObject213.bin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5.emf"/><Relationship Id="rId13" Type="http://schemas.openxmlformats.org/officeDocument/2006/relationships/image" Target="../media/image257.emf"/><Relationship Id="rId18" Type="http://schemas.openxmlformats.org/officeDocument/2006/relationships/oleObject" Target="../embeddings/oleObject222.bin"/><Relationship Id="rId3" Type="http://schemas.openxmlformats.org/officeDocument/2006/relationships/oleObject" Target="../embeddings/oleObject215.bin"/><Relationship Id="rId7" Type="http://schemas.openxmlformats.org/officeDocument/2006/relationships/oleObject" Target="../embeddings/oleObject217.bin"/><Relationship Id="rId12" Type="http://schemas.openxmlformats.org/officeDocument/2006/relationships/oleObject" Target="../embeddings/oleObject219.bin"/><Relationship Id="rId17" Type="http://schemas.openxmlformats.org/officeDocument/2006/relationships/image" Target="../media/image259.emf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oleObject221.bin"/><Relationship Id="rId1" Type="http://schemas.openxmlformats.org/officeDocument/2006/relationships/vmlDrawing" Target="../drawings/vmlDrawing45.vml"/><Relationship Id="rId6" Type="http://schemas.openxmlformats.org/officeDocument/2006/relationships/image" Target="../media/image254.emf"/><Relationship Id="rId11" Type="http://schemas.openxmlformats.org/officeDocument/2006/relationships/slide" Target="slide55.xml"/><Relationship Id="rId5" Type="http://schemas.openxmlformats.org/officeDocument/2006/relationships/oleObject" Target="../embeddings/oleObject216.bin"/><Relationship Id="rId15" Type="http://schemas.openxmlformats.org/officeDocument/2006/relationships/image" Target="../media/image258.emf"/><Relationship Id="rId10" Type="http://schemas.openxmlformats.org/officeDocument/2006/relationships/image" Target="../media/image256.emf"/><Relationship Id="rId19" Type="http://schemas.openxmlformats.org/officeDocument/2006/relationships/image" Target="../media/image260.emf"/><Relationship Id="rId4" Type="http://schemas.openxmlformats.org/officeDocument/2006/relationships/image" Target="../media/image253.emf"/><Relationship Id="rId9" Type="http://schemas.openxmlformats.org/officeDocument/2006/relationships/oleObject" Target="../embeddings/oleObject218.bin"/><Relationship Id="rId14" Type="http://schemas.openxmlformats.org/officeDocument/2006/relationships/oleObject" Target="../embeddings/oleObject220.bin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4.bin"/><Relationship Id="rId3" Type="http://schemas.openxmlformats.org/officeDocument/2006/relationships/image" Target="../media/image24.png"/><Relationship Id="rId7" Type="http://schemas.openxmlformats.org/officeDocument/2006/relationships/image" Target="../media/image28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9" Type="http://schemas.openxmlformats.org/officeDocument/2006/relationships/image" Target="../media/image20.emf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3.emf"/><Relationship Id="rId13" Type="http://schemas.openxmlformats.org/officeDocument/2006/relationships/oleObject" Target="../embeddings/oleObject228.bin"/><Relationship Id="rId18" Type="http://schemas.openxmlformats.org/officeDocument/2006/relationships/image" Target="../media/image268.emf"/><Relationship Id="rId3" Type="http://schemas.openxmlformats.org/officeDocument/2006/relationships/oleObject" Target="../embeddings/oleObject223.bin"/><Relationship Id="rId7" Type="http://schemas.openxmlformats.org/officeDocument/2006/relationships/oleObject" Target="../embeddings/oleObject225.bin"/><Relationship Id="rId12" Type="http://schemas.openxmlformats.org/officeDocument/2006/relationships/image" Target="../media/image265.emf"/><Relationship Id="rId17" Type="http://schemas.openxmlformats.org/officeDocument/2006/relationships/oleObject" Target="../embeddings/oleObject230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67.emf"/><Relationship Id="rId20" Type="http://schemas.openxmlformats.org/officeDocument/2006/relationships/image" Target="../media/image269.emf"/><Relationship Id="rId1" Type="http://schemas.openxmlformats.org/officeDocument/2006/relationships/vmlDrawing" Target="../drawings/vmlDrawing46.vml"/><Relationship Id="rId6" Type="http://schemas.openxmlformats.org/officeDocument/2006/relationships/image" Target="../media/image262.emf"/><Relationship Id="rId11" Type="http://schemas.openxmlformats.org/officeDocument/2006/relationships/oleObject" Target="../embeddings/oleObject227.bin"/><Relationship Id="rId5" Type="http://schemas.openxmlformats.org/officeDocument/2006/relationships/oleObject" Target="../embeddings/oleObject224.bin"/><Relationship Id="rId15" Type="http://schemas.openxmlformats.org/officeDocument/2006/relationships/oleObject" Target="../embeddings/oleObject229.bin"/><Relationship Id="rId10" Type="http://schemas.openxmlformats.org/officeDocument/2006/relationships/image" Target="../media/image264.emf"/><Relationship Id="rId19" Type="http://schemas.openxmlformats.org/officeDocument/2006/relationships/oleObject" Target="../embeddings/oleObject231.bin"/><Relationship Id="rId4" Type="http://schemas.openxmlformats.org/officeDocument/2006/relationships/image" Target="../media/image261.emf"/><Relationship Id="rId9" Type="http://schemas.openxmlformats.org/officeDocument/2006/relationships/oleObject" Target="../embeddings/oleObject226.bin"/><Relationship Id="rId14" Type="http://schemas.openxmlformats.org/officeDocument/2006/relationships/image" Target="../media/image266.emf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2.emf"/><Relationship Id="rId13" Type="http://schemas.openxmlformats.org/officeDocument/2006/relationships/oleObject" Target="../embeddings/oleObject237.bin"/><Relationship Id="rId18" Type="http://schemas.openxmlformats.org/officeDocument/2006/relationships/image" Target="../media/image277.emf"/><Relationship Id="rId3" Type="http://schemas.openxmlformats.org/officeDocument/2006/relationships/oleObject" Target="../embeddings/oleObject232.bin"/><Relationship Id="rId21" Type="http://schemas.openxmlformats.org/officeDocument/2006/relationships/oleObject" Target="../embeddings/oleObject241.bin"/><Relationship Id="rId7" Type="http://schemas.openxmlformats.org/officeDocument/2006/relationships/oleObject" Target="../embeddings/oleObject234.bin"/><Relationship Id="rId12" Type="http://schemas.openxmlformats.org/officeDocument/2006/relationships/image" Target="../media/image274.emf"/><Relationship Id="rId17" Type="http://schemas.openxmlformats.org/officeDocument/2006/relationships/oleObject" Target="../embeddings/oleObject239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276.emf"/><Relationship Id="rId20" Type="http://schemas.openxmlformats.org/officeDocument/2006/relationships/image" Target="../media/image278.emf"/><Relationship Id="rId1" Type="http://schemas.openxmlformats.org/officeDocument/2006/relationships/vmlDrawing" Target="../drawings/vmlDrawing47.vml"/><Relationship Id="rId6" Type="http://schemas.openxmlformats.org/officeDocument/2006/relationships/image" Target="../media/image271.emf"/><Relationship Id="rId11" Type="http://schemas.openxmlformats.org/officeDocument/2006/relationships/oleObject" Target="../embeddings/oleObject236.bin"/><Relationship Id="rId5" Type="http://schemas.openxmlformats.org/officeDocument/2006/relationships/oleObject" Target="../embeddings/oleObject233.bin"/><Relationship Id="rId15" Type="http://schemas.openxmlformats.org/officeDocument/2006/relationships/oleObject" Target="../embeddings/oleObject238.bin"/><Relationship Id="rId10" Type="http://schemas.openxmlformats.org/officeDocument/2006/relationships/image" Target="../media/image273.emf"/><Relationship Id="rId19" Type="http://schemas.openxmlformats.org/officeDocument/2006/relationships/oleObject" Target="../embeddings/oleObject240.bin"/><Relationship Id="rId4" Type="http://schemas.openxmlformats.org/officeDocument/2006/relationships/image" Target="../media/image270.emf"/><Relationship Id="rId9" Type="http://schemas.openxmlformats.org/officeDocument/2006/relationships/oleObject" Target="../embeddings/oleObject235.bin"/><Relationship Id="rId14" Type="http://schemas.openxmlformats.org/officeDocument/2006/relationships/image" Target="../media/image275.emf"/><Relationship Id="rId22" Type="http://schemas.openxmlformats.org/officeDocument/2006/relationships/image" Target="../media/image279.emf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2.emf"/><Relationship Id="rId13" Type="http://schemas.openxmlformats.org/officeDocument/2006/relationships/oleObject" Target="../embeddings/oleObject247.bin"/><Relationship Id="rId3" Type="http://schemas.openxmlformats.org/officeDocument/2006/relationships/oleObject" Target="../embeddings/oleObject242.bin"/><Relationship Id="rId7" Type="http://schemas.openxmlformats.org/officeDocument/2006/relationships/oleObject" Target="../embeddings/oleObject244.bin"/><Relationship Id="rId12" Type="http://schemas.openxmlformats.org/officeDocument/2006/relationships/image" Target="../media/image284.emf"/><Relationship Id="rId2" Type="http://schemas.openxmlformats.org/officeDocument/2006/relationships/slideLayout" Target="../slideLayouts/slideLayout12.xml"/><Relationship Id="rId16" Type="http://schemas.openxmlformats.org/officeDocument/2006/relationships/image" Target="../media/image286.emf"/><Relationship Id="rId1" Type="http://schemas.openxmlformats.org/officeDocument/2006/relationships/vmlDrawing" Target="../drawings/vmlDrawing48.vml"/><Relationship Id="rId6" Type="http://schemas.openxmlformats.org/officeDocument/2006/relationships/image" Target="../media/image281.emf"/><Relationship Id="rId11" Type="http://schemas.openxmlformats.org/officeDocument/2006/relationships/oleObject" Target="../embeddings/oleObject246.bin"/><Relationship Id="rId5" Type="http://schemas.openxmlformats.org/officeDocument/2006/relationships/oleObject" Target="../embeddings/oleObject243.bin"/><Relationship Id="rId15" Type="http://schemas.openxmlformats.org/officeDocument/2006/relationships/oleObject" Target="../embeddings/oleObject248.bin"/><Relationship Id="rId10" Type="http://schemas.openxmlformats.org/officeDocument/2006/relationships/image" Target="../media/image283.emf"/><Relationship Id="rId4" Type="http://schemas.openxmlformats.org/officeDocument/2006/relationships/image" Target="../media/image280.emf"/><Relationship Id="rId9" Type="http://schemas.openxmlformats.org/officeDocument/2006/relationships/oleObject" Target="../embeddings/oleObject245.bin"/><Relationship Id="rId14" Type="http://schemas.openxmlformats.org/officeDocument/2006/relationships/image" Target="../media/image285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9.emf"/><Relationship Id="rId3" Type="http://schemas.openxmlformats.org/officeDocument/2006/relationships/oleObject" Target="../embeddings/oleObject249.bin"/><Relationship Id="rId7" Type="http://schemas.openxmlformats.org/officeDocument/2006/relationships/oleObject" Target="../embeddings/oleObject25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6" Type="http://schemas.openxmlformats.org/officeDocument/2006/relationships/image" Target="../media/image288.emf"/><Relationship Id="rId11" Type="http://schemas.openxmlformats.org/officeDocument/2006/relationships/slide" Target="slide1.xml"/><Relationship Id="rId5" Type="http://schemas.openxmlformats.org/officeDocument/2006/relationships/oleObject" Target="../embeddings/oleObject250.bin"/><Relationship Id="rId10" Type="http://schemas.openxmlformats.org/officeDocument/2006/relationships/image" Target="../media/image290.emf"/><Relationship Id="rId4" Type="http://schemas.openxmlformats.org/officeDocument/2006/relationships/image" Target="../media/image287.emf"/><Relationship Id="rId9" Type="http://schemas.openxmlformats.org/officeDocument/2006/relationships/oleObject" Target="../embeddings/oleObject252.bin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55.bin"/><Relationship Id="rId13" Type="http://schemas.openxmlformats.org/officeDocument/2006/relationships/image" Target="../media/image295.emf"/><Relationship Id="rId3" Type="http://schemas.openxmlformats.org/officeDocument/2006/relationships/oleObject" Target="../embeddings/oleObject253.bin"/><Relationship Id="rId7" Type="http://schemas.openxmlformats.org/officeDocument/2006/relationships/image" Target="../media/image292.emf"/><Relationship Id="rId12" Type="http://schemas.openxmlformats.org/officeDocument/2006/relationships/oleObject" Target="../embeddings/oleObject25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6" Type="http://schemas.openxmlformats.org/officeDocument/2006/relationships/oleObject" Target="../embeddings/oleObject254.bin"/><Relationship Id="rId11" Type="http://schemas.openxmlformats.org/officeDocument/2006/relationships/image" Target="../media/image294.emf"/><Relationship Id="rId5" Type="http://schemas.openxmlformats.org/officeDocument/2006/relationships/slide" Target="slide55.xml"/><Relationship Id="rId10" Type="http://schemas.openxmlformats.org/officeDocument/2006/relationships/oleObject" Target="../embeddings/oleObject256.bin"/><Relationship Id="rId4" Type="http://schemas.openxmlformats.org/officeDocument/2006/relationships/image" Target="../media/image291.emf"/><Relationship Id="rId9" Type="http://schemas.openxmlformats.org/officeDocument/2006/relationships/image" Target="../media/image293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slide" Target="slide73.xml"/><Relationship Id="rId7" Type="http://schemas.openxmlformats.org/officeDocument/2006/relationships/slide" Target="slide7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1.vml"/><Relationship Id="rId6" Type="http://schemas.openxmlformats.org/officeDocument/2006/relationships/image" Target="../media/image296.emf"/><Relationship Id="rId5" Type="http://schemas.openxmlformats.org/officeDocument/2006/relationships/oleObject" Target="../embeddings/oleObject258.bin"/><Relationship Id="rId4" Type="http://schemas.openxmlformats.org/officeDocument/2006/relationships/slide" Target="slide66.xml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9.emf"/><Relationship Id="rId13" Type="http://schemas.openxmlformats.org/officeDocument/2006/relationships/oleObject" Target="../embeddings/oleObject264.bin"/><Relationship Id="rId3" Type="http://schemas.openxmlformats.org/officeDocument/2006/relationships/oleObject" Target="../embeddings/oleObject259.bin"/><Relationship Id="rId7" Type="http://schemas.openxmlformats.org/officeDocument/2006/relationships/oleObject" Target="../embeddings/oleObject261.bin"/><Relationship Id="rId12" Type="http://schemas.openxmlformats.org/officeDocument/2006/relationships/image" Target="../media/image301.emf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303.emf"/><Relationship Id="rId1" Type="http://schemas.openxmlformats.org/officeDocument/2006/relationships/vmlDrawing" Target="../drawings/vmlDrawing52.vml"/><Relationship Id="rId6" Type="http://schemas.openxmlformats.org/officeDocument/2006/relationships/image" Target="../media/image298.emf"/><Relationship Id="rId11" Type="http://schemas.openxmlformats.org/officeDocument/2006/relationships/oleObject" Target="../embeddings/oleObject263.bin"/><Relationship Id="rId5" Type="http://schemas.openxmlformats.org/officeDocument/2006/relationships/oleObject" Target="../embeddings/oleObject260.bin"/><Relationship Id="rId15" Type="http://schemas.openxmlformats.org/officeDocument/2006/relationships/oleObject" Target="../embeddings/oleObject265.bin"/><Relationship Id="rId10" Type="http://schemas.openxmlformats.org/officeDocument/2006/relationships/image" Target="../media/image300.emf"/><Relationship Id="rId4" Type="http://schemas.openxmlformats.org/officeDocument/2006/relationships/image" Target="../media/image297.emf"/><Relationship Id="rId9" Type="http://schemas.openxmlformats.org/officeDocument/2006/relationships/oleObject" Target="../embeddings/oleObject262.bin"/><Relationship Id="rId14" Type="http://schemas.openxmlformats.org/officeDocument/2006/relationships/image" Target="../media/image302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6.emf"/><Relationship Id="rId13" Type="http://schemas.openxmlformats.org/officeDocument/2006/relationships/oleObject" Target="../embeddings/oleObject271.bin"/><Relationship Id="rId18" Type="http://schemas.openxmlformats.org/officeDocument/2006/relationships/image" Target="../media/image311.emf"/><Relationship Id="rId3" Type="http://schemas.openxmlformats.org/officeDocument/2006/relationships/oleObject" Target="../embeddings/oleObject266.bin"/><Relationship Id="rId7" Type="http://schemas.openxmlformats.org/officeDocument/2006/relationships/oleObject" Target="../embeddings/oleObject268.bin"/><Relationship Id="rId12" Type="http://schemas.openxmlformats.org/officeDocument/2006/relationships/image" Target="../media/image308.emf"/><Relationship Id="rId17" Type="http://schemas.openxmlformats.org/officeDocument/2006/relationships/oleObject" Target="../embeddings/oleObject273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310.emf"/><Relationship Id="rId20" Type="http://schemas.openxmlformats.org/officeDocument/2006/relationships/image" Target="../media/image312.emf"/><Relationship Id="rId1" Type="http://schemas.openxmlformats.org/officeDocument/2006/relationships/vmlDrawing" Target="../drawings/vmlDrawing53.vml"/><Relationship Id="rId6" Type="http://schemas.openxmlformats.org/officeDocument/2006/relationships/image" Target="../media/image305.emf"/><Relationship Id="rId11" Type="http://schemas.openxmlformats.org/officeDocument/2006/relationships/oleObject" Target="../embeddings/oleObject270.bin"/><Relationship Id="rId5" Type="http://schemas.openxmlformats.org/officeDocument/2006/relationships/oleObject" Target="../embeddings/oleObject267.bin"/><Relationship Id="rId15" Type="http://schemas.openxmlformats.org/officeDocument/2006/relationships/oleObject" Target="../embeddings/oleObject272.bin"/><Relationship Id="rId10" Type="http://schemas.openxmlformats.org/officeDocument/2006/relationships/image" Target="../media/image307.emf"/><Relationship Id="rId19" Type="http://schemas.openxmlformats.org/officeDocument/2006/relationships/oleObject" Target="../embeddings/oleObject274.bin"/><Relationship Id="rId4" Type="http://schemas.openxmlformats.org/officeDocument/2006/relationships/image" Target="../media/image304.emf"/><Relationship Id="rId9" Type="http://schemas.openxmlformats.org/officeDocument/2006/relationships/oleObject" Target="../embeddings/oleObject269.bin"/><Relationship Id="rId14" Type="http://schemas.openxmlformats.org/officeDocument/2006/relationships/image" Target="../media/image309.emf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5.emf"/><Relationship Id="rId13" Type="http://schemas.openxmlformats.org/officeDocument/2006/relationships/oleObject" Target="../embeddings/oleObject280.bin"/><Relationship Id="rId18" Type="http://schemas.openxmlformats.org/officeDocument/2006/relationships/image" Target="../media/image320.emf"/><Relationship Id="rId3" Type="http://schemas.openxmlformats.org/officeDocument/2006/relationships/oleObject" Target="../embeddings/oleObject275.bin"/><Relationship Id="rId7" Type="http://schemas.openxmlformats.org/officeDocument/2006/relationships/oleObject" Target="../embeddings/oleObject277.bin"/><Relationship Id="rId12" Type="http://schemas.openxmlformats.org/officeDocument/2006/relationships/image" Target="../media/image317.emf"/><Relationship Id="rId17" Type="http://schemas.openxmlformats.org/officeDocument/2006/relationships/oleObject" Target="../embeddings/oleObject282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319.emf"/><Relationship Id="rId1" Type="http://schemas.openxmlformats.org/officeDocument/2006/relationships/vmlDrawing" Target="../drawings/vmlDrawing54.vml"/><Relationship Id="rId6" Type="http://schemas.openxmlformats.org/officeDocument/2006/relationships/image" Target="../media/image314.emf"/><Relationship Id="rId11" Type="http://schemas.openxmlformats.org/officeDocument/2006/relationships/oleObject" Target="../embeddings/oleObject279.bin"/><Relationship Id="rId5" Type="http://schemas.openxmlformats.org/officeDocument/2006/relationships/oleObject" Target="../embeddings/oleObject276.bin"/><Relationship Id="rId15" Type="http://schemas.openxmlformats.org/officeDocument/2006/relationships/oleObject" Target="../embeddings/oleObject281.bin"/><Relationship Id="rId10" Type="http://schemas.openxmlformats.org/officeDocument/2006/relationships/image" Target="../media/image316.emf"/><Relationship Id="rId4" Type="http://schemas.openxmlformats.org/officeDocument/2006/relationships/image" Target="../media/image313.emf"/><Relationship Id="rId9" Type="http://schemas.openxmlformats.org/officeDocument/2006/relationships/oleObject" Target="../embeddings/oleObject278.bin"/><Relationship Id="rId14" Type="http://schemas.openxmlformats.org/officeDocument/2006/relationships/image" Target="../media/image318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5.bin"/><Relationship Id="rId3" Type="http://schemas.openxmlformats.org/officeDocument/2006/relationships/image" Target="../media/image24.png"/><Relationship Id="rId7" Type="http://schemas.openxmlformats.org/officeDocument/2006/relationships/image" Target="../media/image31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30.png"/><Relationship Id="rId5" Type="http://schemas.openxmlformats.org/officeDocument/2006/relationships/image" Target="../media/image26.png"/><Relationship Id="rId4" Type="http://schemas.openxmlformats.org/officeDocument/2006/relationships/image" Target="../media/image29.png"/><Relationship Id="rId9" Type="http://schemas.openxmlformats.org/officeDocument/2006/relationships/image" Target="../media/image20.emf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3.emf"/><Relationship Id="rId13" Type="http://schemas.openxmlformats.org/officeDocument/2006/relationships/oleObject" Target="../embeddings/oleObject288.bin"/><Relationship Id="rId3" Type="http://schemas.openxmlformats.org/officeDocument/2006/relationships/oleObject" Target="../embeddings/oleObject283.bin"/><Relationship Id="rId7" Type="http://schemas.openxmlformats.org/officeDocument/2006/relationships/oleObject" Target="../embeddings/oleObject285.bin"/><Relationship Id="rId12" Type="http://schemas.openxmlformats.org/officeDocument/2006/relationships/image" Target="../media/image325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5.vml"/><Relationship Id="rId6" Type="http://schemas.openxmlformats.org/officeDocument/2006/relationships/image" Target="../media/image322.emf"/><Relationship Id="rId11" Type="http://schemas.openxmlformats.org/officeDocument/2006/relationships/oleObject" Target="../embeddings/oleObject287.bin"/><Relationship Id="rId5" Type="http://schemas.openxmlformats.org/officeDocument/2006/relationships/oleObject" Target="../embeddings/oleObject284.bin"/><Relationship Id="rId10" Type="http://schemas.openxmlformats.org/officeDocument/2006/relationships/image" Target="../media/image324.emf"/><Relationship Id="rId4" Type="http://schemas.openxmlformats.org/officeDocument/2006/relationships/image" Target="../media/image321.emf"/><Relationship Id="rId9" Type="http://schemas.openxmlformats.org/officeDocument/2006/relationships/oleObject" Target="../embeddings/oleObject286.bin"/><Relationship Id="rId14" Type="http://schemas.openxmlformats.org/officeDocument/2006/relationships/image" Target="../media/image326.emf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9.emf"/><Relationship Id="rId13" Type="http://schemas.openxmlformats.org/officeDocument/2006/relationships/oleObject" Target="../embeddings/oleObject294.bin"/><Relationship Id="rId18" Type="http://schemas.openxmlformats.org/officeDocument/2006/relationships/image" Target="../media/image334.emf"/><Relationship Id="rId3" Type="http://schemas.openxmlformats.org/officeDocument/2006/relationships/oleObject" Target="../embeddings/oleObject289.bin"/><Relationship Id="rId21" Type="http://schemas.openxmlformats.org/officeDocument/2006/relationships/oleObject" Target="../embeddings/oleObject298.bin"/><Relationship Id="rId7" Type="http://schemas.openxmlformats.org/officeDocument/2006/relationships/oleObject" Target="../embeddings/oleObject291.bin"/><Relationship Id="rId12" Type="http://schemas.openxmlformats.org/officeDocument/2006/relationships/image" Target="../media/image331.emf"/><Relationship Id="rId17" Type="http://schemas.openxmlformats.org/officeDocument/2006/relationships/oleObject" Target="../embeddings/oleObject296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333.emf"/><Relationship Id="rId20" Type="http://schemas.openxmlformats.org/officeDocument/2006/relationships/image" Target="../media/image335.emf"/><Relationship Id="rId1" Type="http://schemas.openxmlformats.org/officeDocument/2006/relationships/vmlDrawing" Target="../drawings/vmlDrawing56.vml"/><Relationship Id="rId6" Type="http://schemas.openxmlformats.org/officeDocument/2006/relationships/image" Target="../media/image328.emf"/><Relationship Id="rId11" Type="http://schemas.openxmlformats.org/officeDocument/2006/relationships/oleObject" Target="../embeddings/oleObject293.bin"/><Relationship Id="rId24" Type="http://schemas.openxmlformats.org/officeDocument/2006/relationships/image" Target="../media/image337.emf"/><Relationship Id="rId5" Type="http://schemas.openxmlformats.org/officeDocument/2006/relationships/oleObject" Target="../embeddings/oleObject290.bin"/><Relationship Id="rId15" Type="http://schemas.openxmlformats.org/officeDocument/2006/relationships/oleObject" Target="../embeddings/oleObject295.bin"/><Relationship Id="rId23" Type="http://schemas.openxmlformats.org/officeDocument/2006/relationships/oleObject" Target="../embeddings/oleObject299.bin"/><Relationship Id="rId10" Type="http://schemas.openxmlformats.org/officeDocument/2006/relationships/image" Target="../media/image330.emf"/><Relationship Id="rId19" Type="http://schemas.openxmlformats.org/officeDocument/2006/relationships/oleObject" Target="../embeddings/oleObject297.bin"/><Relationship Id="rId4" Type="http://schemas.openxmlformats.org/officeDocument/2006/relationships/image" Target="../media/image327.emf"/><Relationship Id="rId9" Type="http://schemas.openxmlformats.org/officeDocument/2006/relationships/oleObject" Target="../embeddings/oleObject292.bin"/><Relationship Id="rId14" Type="http://schemas.openxmlformats.org/officeDocument/2006/relationships/image" Target="../media/image332.emf"/><Relationship Id="rId22" Type="http://schemas.openxmlformats.org/officeDocument/2006/relationships/image" Target="../media/image336.emf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slide" Target="slide65.xml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7.vml"/><Relationship Id="rId4" Type="http://schemas.openxmlformats.org/officeDocument/2006/relationships/image" Target="../media/image338.emf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1.emf"/><Relationship Id="rId3" Type="http://schemas.openxmlformats.org/officeDocument/2006/relationships/oleObject" Target="../embeddings/oleObject301.bin"/><Relationship Id="rId7" Type="http://schemas.openxmlformats.org/officeDocument/2006/relationships/oleObject" Target="../embeddings/oleObject30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8.vml"/><Relationship Id="rId6" Type="http://schemas.openxmlformats.org/officeDocument/2006/relationships/image" Target="../media/image340.emf"/><Relationship Id="rId5" Type="http://schemas.openxmlformats.org/officeDocument/2006/relationships/oleObject" Target="../embeddings/oleObject302.bin"/><Relationship Id="rId10" Type="http://schemas.openxmlformats.org/officeDocument/2006/relationships/image" Target="../media/image342.emf"/><Relationship Id="rId4" Type="http://schemas.openxmlformats.org/officeDocument/2006/relationships/image" Target="../media/image339.emf"/><Relationship Id="rId9" Type="http://schemas.openxmlformats.org/officeDocument/2006/relationships/oleObject" Target="../embeddings/oleObject304.bin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5.emf"/><Relationship Id="rId13" Type="http://schemas.openxmlformats.org/officeDocument/2006/relationships/oleObject" Target="../embeddings/oleObject310.bin"/><Relationship Id="rId18" Type="http://schemas.openxmlformats.org/officeDocument/2006/relationships/image" Target="../media/image350.emf"/><Relationship Id="rId3" Type="http://schemas.openxmlformats.org/officeDocument/2006/relationships/oleObject" Target="../embeddings/oleObject305.bin"/><Relationship Id="rId21" Type="http://schemas.openxmlformats.org/officeDocument/2006/relationships/oleObject" Target="../embeddings/oleObject314.bin"/><Relationship Id="rId7" Type="http://schemas.openxmlformats.org/officeDocument/2006/relationships/oleObject" Target="../embeddings/oleObject307.bin"/><Relationship Id="rId12" Type="http://schemas.openxmlformats.org/officeDocument/2006/relationships/image" Target="../media/image347.emf"/><Relationship Id="rId17" Type="http://schemas.openxmlformats.org/officeDocument/2006/relationships/oleObject" Target="../embeddings/oleObject312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349.emf"/><Relationship Id="rId20" Type="http://schemas.openxmlformats.org/officeDocument/2006/relationships/image" Target="../media/image351.emf"/><Relationship Id="rId1" Type="http://schemas.openxmlformats.org/officeDocument/2006/relationships/vmlDrawing" Target="../drawings/vmlDrawing59.vml"/><Relationship Id="rId6" Type="http://schemas.openxmlformats.org/officeDocument/2006/relationships/image" Target="../media/image344.emf"/><Relationship Id="rId11" Type="http://schemas.openxmlformats.org/officeDocument/2006/relationships/oleObject" Target="../embeddings/oleObject309.bin"/><Relationship Id="rId24" Type="http://schemas.openxmlformats.org/officeDocument/2006/relationships/image" Target="../media/image353.emf"/><Relationship Id="rId5" Type="http://schemas.openxmlformats.org/officeDocument/2006/relationships/oleObject" Target="../embeddings/oleObject306.bin"/><Relationship Id="rId15" Type="http://schemas.openxmlformats.org/officeDocument/2006/relationships/oleObject" Target="../embeddings/oleObject311.bin"/><Relationship Id="rId23" Type="http://schemas.openxmlformats.org/officeDocument/2006/relationships/oleObject" Target="../embeddings/oleObject315.bin"/><Relationship Id="rId10" Type="http://schemas.openxmlformats.org/officeDocument/2006/relationships/image" Target="../media/image346.emf"/><Relationship Id="rId19" Type="http://schemas.openxmlformats.org/officeDocument/2006/relationships/oleObject" Target="../embeddings/oleObject313.bin"/><Relationship Id="rId4" Type="http://schemas.openxmlformats.org/officeDocument/2006/relationships/image" Target="../media/image343.emf"/><Relationship Id="rId9" Type="http://schemas.openxmlformats.org/officeDocument/2006/relationships/oleObject" Target="../embeddings/oleObject308.bin"/><Relationship Id="rId14" Type="http://schemas.openxmlformats.org/officeDocument/2006/relationships/image" Target="../media/image348.emf"/><Relationship Id="rId22" Type="http://schemas.openxmlformats.org/officeDocument/2006/relationships/image" Target="../media/image352.emf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6.emf"/><Relationship Id="rId13" Type="http://schemas.openxmlformats.org/officeDocument/2006/relationships/oleObject" Target="../embeddings/oleObject321.bin"/><Relationship Id="rId18" Type="http://schemas.openxmlformats.org/officeDocument/2006/relationships/image" Target="../media/image361.emf"/><Relationship Id="rId3" Type="http://schemas.openxmlformats.org/officeDocument/2006/relationships/oleObject" Target="../embeddings/oleObject316.bin"/><Relationship Id="rId21" Type="http://schemas.openxmlformats.org/officeDocument/2006/relationships/oleObject" Target="../embeddings/oleObject325.bin"/><Relationship Id="rId7" Type="http://schemas.openxmlformats.org/officeDocument/2006/relationships/oleObject" Target="../embeddings/oleObject318.bin"/><Relationship Id="rId12" Type="http://schemas.openxmlformats.org/officeDocument/2006/relationships/image" Target="../media/image358.emf"/><Relationship Id="rId17" Type="http://schemas.openxmlformats.org/officeDocument/2006/relationships/oleObject" Target="../embeddings/oleObject323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360.emf"/><Relationship Id="rId20" Type="http://schemas.openxmlformats.org/officeDocument/2006/relationships/image" Target="../media/image362.emf"/><Relationship Id="rId1" Type="http://schemas.openxmlformats.org/officeDocument/2006/relationships/vmlDrawing" Target="../drawings/vmlDrawing60.vml"/><Relationship Id="rId6" Type="http://schemas.openxmlformats.org/officeDocument/2006/relationships/image" Target="../media/image355.emf"/><Relationship Id="rId11" Type="http://schemas.openxmlformats.org/officeDocument/2006/relationships/oleObject" Target="../embeddings/oleObject320.bin"/><Relationship Id="rId24" Type="http://schemas.openxmlformats.org/officeDocument/2006/relationships/image" Target="../media/image364.emf"/><Relationship Id="rId5" Type="http://schemas.openxmlformats.org/officeDocument/2006/relationships/oleObject" Target="../embeddings/oleObject317.bin"/><Relationship Id="rId15" Type="http://schemas.openxmlformats.org/officeDocument/2006/relationships/oleObject" Target="../embeddings/oleObject322.bin"/><Relationship Id="rId23" Type="http://schemas.openxmlformats.org/officeDocument/2006/relationships/oleObject" Target="../embeddings/oleObject326.bin"/><Relationship Id="rId10" Type="http://schemas.openxmlformats.org/officeDocument/2006/relationships/image" Target="../media/image357.emf"/><Relationship Id="rId19" Type="http://schemas.openxmlformats.org/officeDocument/2006/relationships/oleObject" Target="../embeddings/oleObject324.bin"/><Relationship Id="rId4" Type="http://schemas.openxmlformats.org/officeDocument/2006/relationships/image" Target="../media/image354.emf"/><Relationship Id="rId9" Type="http://schemas.openxmlformats.org/officeDocument/2006/relationships/oleObject" Target="../embeddings/oleObject319.bin"/><Relationship Id="rId14" Type="http://schemas.openxmlformats.org/officeDocument/2006/relationships/image" Target="../media/image359.emf"/><Relationship Id="rId22" Type="http://schemas.openxmlformats.org/officeDocument/2006/relationships/image" Target="../media/image363.emf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2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1.vml"/><Relationship Id="rId6" Type="http://schemas.openxmlformats.org/officeDocument/2006/relationships/image" Target="../media/image366.emf"/><Relationship Id="rId5" Type="http://schemas.openxmlformats.org/officeDocument/2006/relationships/oleObject" Target="../embeddings/oleObject328.bin"/><Relationship Id="rId4" Type="http://schemas.openxmlformats.org/officeDocument/2006/relationships/image" Target="../media/image365.emf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9.emf"/><Relationship Id="rId13" Type="http://schemas.openxmlformats.org/officeDocument/2006/relationships/oleObject" Target="../embeddings/oleObject334.bin"/><Relationship Id="rId18" Type="http://schemas.openxmlformats.org/officeDocument/2006/relationships/image" Target="../media/image374.emf"/><Relationship Id="rId26" Type="http://schemas.openxmlformats.org/officeDocument/2006/relationships/image" Target="../media/image378.emf"/><Relationship Id="rId39" Type="http://schemas.openxmlformats.org/officeDocument/2006/relationships/oleObject" Target="../embeddings/oleObject347.bin"/><Relationship Id="rId3" Type="http://schemas.openxmlformats.org/officeDocument/2006/relationships/oleObject" Target="../embeddings/oleObject329.bin"/><Relationship Id="rId21" Type="http://schemas.openxmlformats.org/officeDocument/2006/relationships/oleObject" Target="../embeddings/oleObject338.bin"/><Relationship Id="rId34" Type="http://schemas.openxmlformats.org/officeDocument/2006/relationships/image" Target="../media/image382.emf"/><Relationship Id="rId42" Type="http://schemas.openxmlformats.org/officeDocument/2006/relationships/image" Target="../media/image386.emf"/><Relationship Id="rId7" Type="http://schemas.openxmlformats.org/officeDocument/2006/relationships/oleObject" Target="../embeddings/oleObject331.bin"/><Relationship Id="rId12" Type="http://schemas.openxmlformats.org/officeDocument/2006/relationships/image" Target="../media/image371.emf"/><Relationship Id="rId17" Type="http://schemas.openxmlformats.org/officeDocument/2006/relationships/oleObject" Target="../embeddings/oleObject336.bin"/><Relationship Id="rId25" Type="http://schemas.openxmlformats.org/officeDocument/2006/relationships/oleObject" Target="../embeddings/oleObject340.bin"/><Relationship Id="rId33" Type="http://schemas.openxmlformats.org/officeDocument/2006/relationships/oleObject" Target="../embeddings/oleObject344.bin"/><Relationship Id="rId38" Type="http://schemas.openxmlformats.org/officeDocument/2006/relationships/image" Target="../media/image384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73.emf"/><Relationship Id="rId20" Type="http://schemas.openxmlformats.org/officeDocument/2006/relationships/image" Target="../media/image375.emf"/><Relationship Id="rId29" Type="http://schemas.openxmlformats.org/officeDocument/2006/relationships/oleObject" Target="../embeddings/oleObject342.bin"/><Relationship Id="rId41" Type="http://schemas.openxmlformats.org/officeDocument/2006/relationships/oleObject" Target="../embeddings/oleObject348.bin"/><Relationship Id="rId1" Type="http://schemas.openxmlformats.org/officeDocument/2006/relationships/vmlDrawing" Target="../drawings/vmlDrawing62.vml"/><Relationship Id="rId6" Type="http://schemas.openxmlformats.org/officeDocument/2006/relationships/image" Target="../media/image368.emf"/><Relationship Id="rId11" Type="http://schemas.openxmlformats.org/officeDocument/2006/relationships/oleObject" Target="../embeddings/oleObject333.bin"/><Relationship Id="rId24" Type="http://schemas.openxmlformats.org/officeDocument/2006/relationships/image" Target="../media/image377.emf"/><Relationship Id="rId32" Type="http://schemas.openxmlformats.org/officeDocument/2006/relationships/image" Target="../media/image381.emf"/><Relationship Id="rId37" Type="http://schemas.openxmlformats.org/officeDocument/2006/relationships/oleObject" Target="../embeddings/oleObject346.bin"/><Relationship Id="rId40" Type="http://schemas.openxmlformats.org/officeDocument/2006/relationships/image" Target="../media/image385.emf"/><Relationship Id="rId45" Type="http://schemas.openxmlformats.org/officeDocument/2006/relationships/slide" Target="slide65.xml"/><Relationship Id="rId5" Type="http://schemas.openxmlformats.org/officeDocument/2006/relationships/oleObject" Target="../embeddings/oleObject330.bin"/><Relationship Id="rId15" Type="http://schemas.openxmlformats.org/officeDocument/2006/relationships/oleObject" Target="../embeddings/oleObject335.bin"/><Relationship Id="rId23" Type="http://schemas.openxmlformats.org/officeDocument/2006/relationships/oleObject" Target="../embeddings/oleObject339.bin"/><Relationship Id="rId28" Type="http://schemas.openxmlformats.org/officeDocument/2006/relationships/image" Target="../media/image379.emf"/><Relationship Id="rId36" Type="http://schemas.openxmlformats.org/officeDocument/2006/relationships/image" Target="../media/image383.emf"/><Relationship Id="rId10" Type="http://schemas.openxmlformats.org/officeDocument/2006/relationships/image" Target="../media/image370.emf"/><Relationship Id="rId19" Type="http://schemas.openxmlformats.org/officeDocument/2006/relationships/oleObject" Target="../embeddings/oleObject337.bin"/><Relationship Id="rId31" Type="http://schemas.openxmlformats.org/officeDocument/2006/relationships/oleObject" Target="../embeddings/oleObject343.bin"/><Relationship Id="rId44" Type="http://schemas.openxmlformats.org/officeDocument/2006/relationships/image" Target="../media/image387.emf"/><Relationship Id="rId4" Type="http://schemas.openxmlformats.org/officeDocument/2006/relationships/image" Target="../media/image367.emf"/><Relationship Id="rId9" Type="http://schemas.openxmlformats.org/officeDocument/2006/relationships/oleObject" Target="../embeddings/oleObject332.bin"/><Relationship Id="rId14" Type="http://schemas.openxmlformats.org/officeDocument/2006/relationships/image" Target="../media/image372.emf"/><Relationship Id="rId22" Type="http://schemas.openxmlformats.org/officeDocument/2006/relationships/image" Target="../media/image376.emf"/><Relationship Id="rId27" Type="http://schemas.openxmlformats.org/officeDocument/2006/relationships/oleObject" Target="../embeddings/oleObject341.bin"/><Relationship Id="rId30" Type="http://schemas.openxmlformats.org/officeDocument/2006/relationships/image" Target="../media/image380.emf"/><Relationship Id="rId35" Type="http://schemas.openxmlformats.org/officeDocument/2006/relationships/oleObject" Target="../embeddings/oleObject345.bin"/><Relationship Id="rId43" Type="http://schemas.openxmlformats.org/officeDocument/2006/relationships/oleObject" Target="../embeddings/oleObject349.bin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0.emf"/><Relationship Id="rId13" Type="http://schemas.openxmlformats.org/officeDocument/2006/relationships/oleObject" Target="../embeddings/oleObject355.bin"/><Relationship Id="rId18" Type="http://schemas.openxmlformats.org/officeDocument/2006/relationships/image" Target="../media/image395.emf"/><Relationship Id="rId3" Type="http://schemas.openxmlformats.org/officeDocument/2006/relationships/oleObject" Target="../embeddings/oleObject350.bin"/><Relationship Id="rId21" Type="http://schemas.openxmlformats.org/officeDocument/2006/relationships/oleObject" Target="../embeddings/oleObject359.bin"/><Relationship Id="rId7" Type="http://schemas.openxmlformats.org/officeDocument/2006/relationships/oleObject" Target="../embeddings/oleObject352.bin"/><Relationship Id="rId12" Type="http://schemas.openxmlformats.org/officeDocument/2006/relationships/image" Target="../media/image392.emf"/><Relationship Id="rId17" Type="http://schemas.openxmlformats.org/officeDocument/2006/relationships/oleObject" Target="../embeddings/oleObject357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394.emf"/><Relationship Id="rId20" Type="http://schemas.openxmlformats.org/officeDocument/2006/relationships/image" Target="../media/image396.emf"/><Relationship Id="rId1" Type="http://schemas.openxmlformats.org/officeDocument/2006/relationships/vmlDrawing" Target="../drawings/vmlDrawing63.vml"/><Relationship Id="rId6" Type="http://schemas.openxmlformats.org/officeDocument/2006/relationships/image" Target="../media/image389.emf"/><Relationship Id="rId11" Type="http://schemas.openxmlformats.org/officeDocument/2006/relationships/oleObject" Target="../embeddings/oleObject354.bin"/><Relationship Id="rId24" Type="http://schemas.openxmlformats.org/officeDocument/2006/relationships/image" Target="../media/image398.emf"/><Relationship Id="rId5" Type="http://schemas.openxmlformats.org/officeDocument/2006/relationships/oleObject" Target="../embeddings/oleObject351.bin"/><Relationship Id="rId15" Type="http://schemas.openxmlformats.org/officeDocument/2006/relationships/oleObject" Target="../embeddings/oleObject356.bin"/><Relationship Id="rId23" Type="http://schemas.openxmlformats.org/officeDocument/2006/relationships/oleObject" Target="../embeddings/oleObject360.bin"/><Relationship Id="rId10" Type="http://schemas.openxmlformats.org/officeDocument/2006/relationships/image" Target="../media/image391.emf"/><Relationship Id="rId19" Type="http://schemas.openxmlformats.org/officeDocument/2006/relationships/oleObject" Target="../embeddings/oleObject358.bin"/><Relationship Id="rId4" Type="http://schemas.openxmlformats.org/officeDocument/2006/relationships/image" Target="../media/image388.emf"/><Relationship Id="rId9" Type="http://schemas.openxmlformats.org/officeDocument/2006/relationships/oleObject" Target="../embeddings/oleObject353.bin"/><Relationship Id="rId14" Type="http://schemas.openxmlformats.org/officeDocument/2006/relationships/image" Target="../media/image393.emf"/><Relationship Id="rId22" Type="http://schemas.openxmlformats.org/officeDocument/2006/relationships/image" Target="../media/image397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6.bin"/><Relationship Id="rId3" Type="http://schemas.openxmlformats.org/officeDocument/2006/relationships/image" Target="../media/image25.png"/><Relationship Id="rId7" Type="http://schemas.openxmlformats.org/officeDocument/2006/relationships/image" Target="../media/image35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27.png"/><Relationship Id="rId11" Type="http://schemas.openxmlformats.org/officeDocument/2006/relationships/image" Target="../media/image32.emf"/><Relationship Id="rId5" Type="http://schemas.openxmlformats.org/officeDocument/2006/relationships/image" Target="../media/image34.png"/><Relationship Id="rId10" Type="http://schemas.openxmlformats.org/officeDocument/2006/relationships/oleObject" Target="../embeddings/oleObject27.bin"/><Relationship Id="rId4" Type="http://schemas.openxmlformats.org/officeDocument/2006/relationships/image" Target="../media/image33.png"/><Relationship Id="rId9" Type="http://schemas.openxmlformats.org/officeDocument/2006/relationships/image" Target="../media/image20.emf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1.emf"/><Relationship Id="rId13" Type="http://schemas.openxmlformats.org/officeDocument/2006/relationships/oleObject" Target="../embeddings/oleObject366.bin"/><Relationship Id="rId3" Type="http://schemas.openxmlformats.org/officeDocument/2006/relationships/oleObject" Target="../embeddings/oleObject361.bin"/><Relationship Id="rId7" Type="http://schemas.openxmlformats.org/officeDocument/2006/relationships/oleObject" Target="../embeddings/oleObject363.bin"/><Relationship Id="rId12" Type="http://schemas.openxmlformats.org/officeDocument/2006/relationships/image" Target="../media/image403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4.vml"/><Relationship Id="rId6" Type="http://schemas.openxmlformats.org/officeDocument/2006/relationships/image" Target="../media/image400.emf"/><Relationship Id="rId11" Type="http://schemas.openxmlformats.org/officeDocument/2006/relationships/oleObject" Target="../embeddings/oleObject365.bin"/><Relationship Id="rId5" Type="http://schemas.openxmlformats.org/officeDocument/2006/relationships/oleObject" Target="../embeddings/oleObject362.bin"/><Relationship Id="rId10" Type="http://schemas.openxmlformats.org/officeDocument/2006/relationships/image" Target="../media/image402.emf"/><Relationship Id="rId4" Type="http://schemas.openxmlformats.org/officeDocument/2006/relationships/image" Target="../media/image399.emf"/><Relationship Id="rId9" Type="http://schemas.openxmlformats.org/officeDocument/2006/relationships/oleObject" Target="../embeddings/oleObject364.bin"/><Relationship Id="rId14" Type="http://schemas.openxmlformats.org/officeDocument/2006/relationships/image" Target="../media/image404.emf"/></Relationships>
</file>

<file path=ppt/slides/_rels/slide8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7.emf"/><Relationship Id="rId13" Type="http://schemas.openxmlformats.org/officeDocument/2006/relationships/oleObject" Target="../embeddings/oleObject372.bin"/><Relationship Id="rId3" Type="http://schemas.openxmlformats.org/officeDocument/2006/relationships/oleObject" Target="../embeddings/oleObject367.bin"/><Relationship Id="rId7" Type="http://schemas.openxmlformats.org/officeDocument/2006/relationships/oleObject" Target="../embeddings/oleObject369.bin"/><Relationship Id="rId12" Type="http://schemas.openxmlformats.org/officeDocument/2006/relationships/image" Target="../media/image409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5.vml"/><Relationship Id="rId6" Type="http://schemas.openxmlformats.org/officeDocument/2006/relationships/image" Target="../media/image406.emf"/><Relationship Id="rId11" Type="http://schemas.openxmlformats.org/officeDocument/2006/relationships/oleObject" Target="../embeddings/oleObject371.bin"/><Relationship Id="rId5" Type="http://schemas.openxmlformats.org/officeDocument/2006/relationships/oleObject" Target="../embeddings/oleObject368.bin"/><Relationship Id="rId10" Type="http://schemas.openxmlformats.org/officeDocument/2006/relationships/image" Target="../media/image408.emf"/><Relationship Id="rId4" Type="http://schemas.openxmlformats.org/officeDocument/2006/relationships/image" Target="../media/image405.emf"/><Relationship Id="rId9" Type="http://schemas.openxmlformats.org/officeDocument/2006/relationships/oleObject" Target="../embeddings/oleObject370.bin"/><Relationship Id="rId14" Type="http://schemas.openxmlformats.org/officeDocument/2006/relationships/image" Target="../media/image410.emf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7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6.vml"/><Relationship Id="rId6" Type="http://schemas.openxmlformats.org/officeDocument/2006/relationships/image" Target="../media/image412.emf"/><Relationship Id="rId5" Type="http://schemas.openxmlformats.org/officeDocument/2006/relationships/oleObject" Target="../embeddings/oleObject374.bin"/><Relationship Id="rId4" Type="http://schemas.openxmlformats.org/officeDocument/2006/relationships/image" Target="../media/image411.emf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5.emf"/><Relationship Id="rId3" Type="http://schemas.openxmlformats.org/officeDocument/2006/relationships/oleObject" Target="../embeddings/oleObject375.bin"/><Relationship Id="rId7" Type="http://schemas.openxmlformats.org/officeDocument/2006/relationships/oleObject" Target="../embeddings/oleObject377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67.vml"/><Relationship Id="rId6" Type="http://schemas.openxmlformats.org/officeDocument/2006/relationships/image" Target="../media/image414.emf"/><Relationship Id="rId5" Type="http://schemas.openxmlformats.org/officeDocument/2006/relationships/oleObject" Target="../embeddings/oleObject376.bin"/><Relationship Id="rId10" Type="http://schemas.openxmlformats.org/officeDocument/2006/relationships/image" Target="../media/image416.emf"/><Relationship Id="rId4" Type="http://schemas.openxmlformats.org/officeDocument/2006/relationships/image" Target="../media/image413.emf"/><Relationship Id="rId9" Type="http://schemas.openxmlformats.org/officeDocument/2006/relationships/oleObject" Target="../embeddings/oleObject378.bin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9.emf"/><Relationship Id="rId13" Type="http://schemas.openxmlformats.org/officeDocument/2006/relationships/oleObject" Target="../embeddings/oleObject384.bin"/><Relationship Id="rId18" Type="http://schemas.openxmlformats.org/officeDocument/2006/relationships/image" Target="../media/image424.emf"/><Relationship Id="rId3" Type="http://schemas.openxmlformats.org/officeDocument/2006/relationships/oleObject" Target="../embeddings/oleObject379.bin"/><Relationship Id="rId7" Type="http://schemas.openxmlformats.org/officeDocument/2006/relationships/oleObject" Target="../embeddings/oleObject381.bin"/><Relationship Id="rId12" Type="http://schemas.openxmlformats.org/officeDocument/2006/relationships/image" Target="../media/image421.emf"/><Relationship Id="rId17" Type="http://schemas.openxmlformats.org/officeDocument/2006/relationships/oleObject" Target="../embeddings/oleObject386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423.emf"/><Relationship Id="rId20" Type="http://schemas.openxmlformats.org/officeDocument/2006/relationships/image" Target="../media/image425.emf"/><Relationship Id="rId1" Type="http://schemas.openxmlformats.org/officeDocument/2006/relationships/vmlDrawing" Target="../drawings/vmlDrawing68.vml"/><Relationship Id="rId6" Type="http://schemas.openxmlformats.org/officeDocument/2006/relationships/image" Target="../media/image418.emf"/><Relationship Id="rId11" Type="http://schemas.openxmlformats.org/officeDocument/2006/relationships/oleObject" Target="../embeddings/oleObject383.bin"/><Relationship Id="rId5" Type="http://schemas.openxmlformats.org/officeDocument/2006/relationships/oleObject" Target="../embeddings/oleObject380.bin"/><Relationship Id="rId15" Type="http://schemas.openxmlformats.org/officeDocument/2006/relationships/oleObject" Target="../embeddings/oleObject385.bin"/><Relationship Id="rId10" Type="http://schemas.openxmlformats.org/officeDocument/2006/relationships/image" Target="../media/image420.emf"/><Relationship Id="rId19" Type="http://schemas.openxmlformats.org/officeDocument/2006/relationships/oleObject" Target="../embeddings/oleObject387.bin"/><Relationship Id="rId4" Type="http://schemas.openxmlformats.org/officeDocument/2006/relationships/image" Target="../media/image417.emf"/><Relationship Id="rId9" Type="http://schemas.openxmlformats.org/officeDocument/2006/relationships/oleObject" Target="../embeddings/oleObject382.bin"/><Relationship Id="rId14" Type="http://schemas.openxmlformats.org/officeDocument/2006/relationships/image" Target="../media/image422.emf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8.emf"/><Relationship Id="rId3" Type="http://schemas.openxmlformats.org/officeDocument/2006/relationships/oleObject" Target="../embeddings/oleObject388.bin"/><Relationship Id="rId7" Type="http://schemas.openxmlformats.org/officeDocument/2006/relationships/oleObject" Target="../embeddings/oleObject39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9.vml"/><Relationship Id="rId6" Type="http://schemas.openxmlformats.org/officeDocument/2006/relationships/image" Target="../media/image427.emf"/><Relationship Id="rId5" Type="http://schemas.openxmlformats.org/officeDocument/2006/relationships/oleObject" Target="../embeddings/oleObject389.bin"/><Relationship Id="rId10" Type="http://schemas.openxmlformats.org/officeDocument/2006/relationships/image" Target="../media/image429.emf"/><Relationship Id="rId4" Type="http://schemas.openxmlformats.org/officeDocument/2006/relationships/image" Target="../media/image426.emf"/><Relationship Id="rId9" Type="http://schemas.openxmlformats.org/officeDocument/2006/relationships/oleObject" Target="../embeddings/oleObject391.bin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2.emf"/><Relationship Id="rId3" Type="http://schemas.openxmlformats.org/officeDocument/2006/relationships/oleObject" Target="../embeddings/oleObject392.bin"/><Relationship Id="rId7" Type="http://schemas.openxmlformats.org/officeDocument/2006/relationships/oleObject" Target="../embeddings/oleObject39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0.vml"/><Relationship Id="rId6" Type="http://schemas.openxmlformats.org/officeDocument/2006/relationships/image" Target="../media/image431.emf"/><Relationship Id="rId5" Type="http://schemas.openxmlformats.org/officeDocument/2006/relationships/oleObject" Target="../embeddings/oleObject393.bin"/><Relationship Id="rId10" Type="http://schemas.openxmlformats.org/officeDocument/2006/relationships/image" Target="../media/image433.emf"/><Relationship Id="rId4" Type="http://schemas.openxmlformats.org/officeDocument/2006/relationships/image" Target="../media/image430.emf"/><Relationship Id="rId9" Type="http://schemas.openxmlformats.org/officeDocument/2006/relationships/oleObject" Target="../embeddings/oleObject395.bin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6.emf"/><Relationship Id="rId13" Type="http://schemas.openxmlformats.org/officeDocument/2006/relationships/oleObject" Target="../embeddings/oleObject401.bin"/><Relationship Id="rId18" Type="http://schemas.openxmlformats.org/officeDocument/2006/relationships/image" Target="../media/image441.emf"/><Relationship Id="rId26" Type="http://schemas.openxmlformats.org/officeDocument/2006/relationships/image" Target="../media/image445.emf"/><Relationship Id="rId3" Type="http://schemas.openxmlformats.org/officeDocument/2006/relationships/oleObject" Target="../embeddings/oleObject396.bin"/><Relationship Id="rId21" Type="http://schemas.openxmlformats.org/officeDocument/2006/relationships/oleObject" Target="../embeddings/oleObject405.bin"/><Relationship Id="rId7" Type="http://schemas.openxmlformats.org/officeDocument/2006/relationships/oleObject" Target="../embeddings/oleObject398.bin"/><Relationship Id="rId12" Type="http://schemas.openxmlformats.org/officeDocument/2006/relationships/image" Target="../media/image438.emf"/><Relationship Id="rId17" Type="http://schemas.openxmlformats.org/officeDocument/2006/relationships/oleObject" Target="../embeddings/oleObject403.bin"/><Relationship Id="rId25" Type="http://schemas.openxmlformats.org/officeDocument/2006/relationships/oleObject" Target="../embeddings/oleObject407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40.emf"/><Relationship Id="rId20" Type="http://schemas.openxmlformats.org/officeDocument/2006/relationships/image" Target="../media/image442.emf"/><Relationship Id="rId29" Type="http://schemas.openxmlformats.org/officeDocument/2006/relationships/oleObject" Target="../embeddings/oleObject409.bin"/><Relationship Id="rId1" Type="http://schemas.openxmlformats.org/officeDocument/2006/relationships/vmlDrawing" Target="../drawings/vmlDrawing71.vml"/><Relationship Id="rId6" Type="http://schemas.openxmlformats.org/officeDocument/2006/relationships/image" Target="../media/image435.emf"/><Relationship Id="rId11" Type="http://schemas.openxmlformats.org/officeDocument/2006/relationships/oleObject" Target="../embeddings/oleObject400.bin"/><Relationship Id="rId24" Type="http://schemas.openxmlformats.org/officeDocument/2006/relationships/image" Target="../media/image444.emf"/><Relationship Id="rId32" Type="http://schemas.openxmlformats.org/officeDocument/2006/relationships/image" Target="../media/image448.emf"/><Relationship Id="rId5" Type="http://schemas.openxmlformats.org/officeDocument/2006/relationships/oleObject" Target="../embeddings/oleObject397.bin"/><Relationship Id="rId15" Type="http://schemas.openxmlformats.org/officeDocument/2006/relationships/oleObject" Target="../embeddings/oleObject402.bin"/><Relationship Id="rId23" Type="http://schemas.openxmlformats.org/officeDocument/2006/relationships/oleObject" Target="../embeddings/oleObject406.bin"/><Relationship Id="rId28" Type="http://schemas.openxmlformats.org/officeDocument/2006/relationships/image" Target="../media/image446.emf"/><Relationship Id="rId10" Type="http://schemas.openxmlformats.org/officeDocument/2006/relationships/image" Target="../media/image437.emf"/><Relationship Id="rId19" Type="http://schemas.openxmlformats.org/officeDocument/2006/relationships/oleObject" Target="../embeddings/oleObject404.bin"/><Relationship Id="rId31" Type="http://schemas.openxmlformats.org/officeDocument/2006/relationships/oleObject" Target="../embeddings/oleObject410.bin"/><Relationship Id="rId4" Type="http://schemas.openxmlformats.org/officeDocument/2006/relationships/image" Target="../media/image434.emf"/><Relationship Id="rId9" Type="http://schemas.openxmlformats.org/officeDocument/2006/relationships/oleObject" Target="../embeddings/oleObject399.bin"/><Relationship Id="rId14" Type="http://schemas.openxmlformats.org/officeDocument/2006/relationships/image" Target="../media/image439.emf"/><Relationship Id="rId22" Type="http://schemas.openxmlformats.org/officeDocument/2006/relationships/image" Target="../media/image443.emf"/><Relationship Id="rId27" Type="http://schemas.openxmlformats.org/officeDocument/2006/relationships/oleObject" Target="../embeddings/oleObject408.bin"/><Relationship Id="rId30" Type="http://schemas.openxmlformats.org/officeDocument/2006/relationships/image" Target="../media/image447.emf"/></Relationships>
</file>

<file path=ppt/slides/_rels/slide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1.emf"/><Relationship Id="rId13" Type="http://schemas.openxmlformats.org/officeDocument/2006/relationships/oleObject" Target="../embeddings/oleObject416.bin"/><Relationship Id="rId3" Type="http://schemas.openxmlformats.org/officeDocument/2006/relationships/oleObject" Target="../embeddings/oleObject411.bin"/><Relationship Id="rId7" Type="http://schemas.openxmlformats.org/officeDocument/2006/relationships/oleObject" Target="../embeddings/oleObject413.bin"/><Relationship Id="rId12" Type="http://schemas.openxmlformats.org/officeDocument/2006/relationships/image" Target="../media/image453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55.emf"/><Relationship Id="rId1" Type="http://schemas.openxmlformats.org/officeDocument/2006/relationships/vmlDrawing" Target="../drawings/vmlDrawing72.vml"/><Relationship Id="rId6" Type="http://schemas.openxmlformats.org/officeDocument/2006/relationships/image" Target="../media/image450.emf"/><Relationship Id="rId11" Type="http://schemas.openxmlformats.org/officeDocument/2006/relationships/oleObject" Target="../embeddings/oleObject415.bin"/><Relationship Id="rId5" Type="http://schemas.openxmlformats.org/officeDocument/2006/relationships/oleObject" Target="../embeddings/oleObject412.bin"/><Relationship Id="rId15" Type="http://schemas.openxmlformats.org/officeDocument/2006/relationships/oleObject" Target="../embeddings/oleObject417.bin"/><Relationship Id="rId10" Type="http://schemas.openxmlformats.org/officeDocument/2006/relationships/image" Target="../media/image452.emf"/><Relationship Id="rId4" Type="http://schemas.openxmlformats.org/officeDocument/2006/relationships/image" Target="../media/image449.emf"/><Relationship Id="rId9" Type="http://schemas.openxmlformats.org/officeDocument/2006/relationships/oleObject" Target="../embeddings/oleObject414.bin"/><Relationship Id="rId14" Type="http://schemas.openxmlformats.org/officeDocument/2006/relationships/image" Target="../media/image454.emf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8.emf"/><Relationship Id="rId13" Type="http://schemas.openxmlformats.org/officeDocument/2006/relationships/oleObject" Target="../embeddings/oleObject423.bin"/><Relationship Id="rId18" Type="http://schemas.openxmlformats.org/officeDocument/2006/relationships/image" Target="../media/image463.emf"/><Relationship Id="rId3" Type="http://schemas.openxmlformats.org/officeDocument/2006/relationships/oleObject" Target="../embeddings/oleObject418.bin"/><Relationship Id="rId7" Type="http://schemas.openxmlformats.org/officeDocument/2006/relationships/oleObject" Target="../embeddings/oleObject420.bin"/><Relationship Id="rId12" Type="http://schemas.openxmlformats.org/officeDocument/2006/relationships/image" Target="../media/image460.emf"/><Relationship Id="rId17" Type="http://schemas.openxmlformats.org/officeDocument/2006/relationships/oleObject" Target="../embeddings/oleObject425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62.emf"/><Relationship Id="rId20" Type="http://schemas.openxmlformats.org/officeDocument/2006/relationships/image" Target="../media/image464.emf"/><Relationship Id="rId1" Type="http://schemas.openxmlformats.org/officeDocument/2006/relationships/vmlDrawing" Target="../drawings/vmlDrawing73.vml"/><Relationship Id="rId6" Type="http://schemas.openxmlformats.org/officeDocument/2006/relationships/image" Target="../media/image457.emf"/><Relationship Id="rId11" Type="http://schemas.openxmlformats.org/officeDocument/2006/relationships/oleObject" Target="../embeddings/oleObject422.bin"/><Relationship Id="rId5" Type="http://schemas.openxmlformats.org/officeDocument/2006/relationships/oleObject" Target="../embeddings/oleObject419.bin"/><Relationship Id="rId15" Type="http://schemas.openxmlformats.org/officeDocument/2006/relationships/oleObject" Target="../embeddings/oleObject424.bin"/><Relationship Id="rId10" Type="http://schemas.openxmlformats.org/officeDocument/2006/relationships/image" Target="../media/image459.emf"/><Relationship Id="rId19" Type="http://schemas.openxmlformats.org/officeDocument/2006/relationships/oleObject" Target="../embeddings/oleObject426.bin"/><Relationship Id="rId4" Type="http://schemas.openxmlformats.org/officeDocument/2006/relationships/image" Target="../media/image456.emf"/><Relationship Id="rId9" Type="http://schemas.openxmlformats.org/officeDocument/2006/relationships/oleObject" Target="../embeddings/oleObject421.bin"/><Relationship Id="rId14" Type="http://schemas.openxmlformats.org/officeDocument/2006/relationships/image" Target="../media/image461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8.bin"/><Relationship Id="rId3" Type="http://schemas.openxmlformats.org/officeDocument/2006/relationships/image" Target="../media/image37.png"/><Relationship Id="rId7" Type="http://schemas.openxmlformats.org/officeDocument/2006/relationships/image" Target="../media/image30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39.png"/><Relationship Id="rId11" Type="http://schemas.openxmlformats.org/officeDocument/2006/relationships/image" Target="../media/image36.emf"/><Relationship Id="rId5" Type="http://schemas.openxmlformats.org/officeDocument/2006/relationships/image" Target="../media/image38.png"/><Relationship Id="rId10" Type="http://schemas.openxmlformats.org/officeDocument/2006/relationships/oleObject" Target="../embeddings/oleObject29.bin"/><Relationship Id="rId4" Type="http://schemas.openxmlformats.org/officeDocument/2006/relationships/image" Target="../media/image29.png"/><Relationship Id="rId9" Type="http://schemas.openxmlformats.org/officeDocument/2006/relationships/image" Target="../media/image20.emf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7.emf"/><Relationship Id="rId13" Type="http://schemas.openxmlformats.org/officeDocument/2006/relationships/oleObject" Target="../embeddings/oleObject432.bin"/><Relationship Id="rId18" Type="http://schemas.openxmlformats.org/officeDocument/2006/relationships/image" Target="../media/image472.emf"/><Relationship Id="rId26" Type="http://schemas.openxmlformats.org/officeDocument/2006/relationships/image" Target="../media/image476.emf"/><Relationship Id="rId3" Type="http://schemas.openxmlformats.org/officeDocument/2006/relationships/oleObject" Target="../embeddings/oleObject427.bin"/><Relationship Id="rId21" Type="http://schemas.openxmlformats.org/officeDocument/2006/relationships/oleObject" Target="../embeddings/oleObject436.bin"/><Relationship Id="rId7" Type="http://schemas.openxmlformats.org/officeDocument/2006/relationships/oleObject" Target="../embeddings/oleObject429.bin"/><Relationship Id="rId12" Type="http://schemas.openxmlformats.org/officeDocument/2006/relationships/image" Target="../media/image469.emf"/><Relationship Id="rId17" Type="http://schemas.openxmlformats.org/officeDocument/2006/relationships/oleObject" Target="../embeddings/oleObject434.bin"/><Relationship Id="rId25" Type="http://schemas.openxmlformats.org/officeDocument/2006/relationships/oleObject" Target="../embeddings/oleObject438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71.emf"/><Relationship Id="rId20" Type="http://schemas.openxmlformats.org/officeDocument/2006/relationships/image" Target="../media/image473.emf"/><Relationship Id="rId29" Type="http://schemas.openxmlformats.org/officeDocument/2006/relationships/oleObject" Target="../embeddings/oleObject440.bin"/><Relationship Id="rId1" Type="http://schemas.openxmlformats.org/officeDocument/2006/relationships/vmlDrawing" Target="../drawings/vmlDrawing74.vml"/><Relationship Id="rId6" Type="http://schemas.openxmlformats.org/officeDocument/2006/relationships/image" Target="../media/image466.emf"/><Relationship Id="rId11" Type="http://schemas.openxmlformats.org/officeDocument/2006/relationships/oleObject" Target="../embeddings/oleObject431.bin"/><Relationship Id="rId24" Type="http://schemas.openxmlformats.org/officeDocument/2006/relationships/image" Target="../media/image475.emf"/><Relationship Id="rId5" Type="http://schemas.openxmlformats.org/officeDocument/2006/relationships/oleObject" Target="../embeddings/oleObject428.bin"/><Relationship Id="rId15" Type="http://schemas.openxmlformats.org/officeDocument/2006/relationships/oleObject" Target="../embeddings/oleObject433.bin"/><Relationship Id="rId23" Type="http://schemas.openxmlformats.org/officeDocument/2006/relationships/oleObject" Target="../embeddings/oleObject437.bin"/><Relationship Id="rId28" Type="http://schemas.openxmlformats.org/officeDocument/2006/relationships/image" Target="../media/image477.emf"/><Relationship Id="rId10" Type="http://schemas.openxmlformats.org/officeDocument/2006/relationships/image" Target="../media/image468.emf"/><Relationship Id="rId19" Type="http://schemas.openxmlformats.org/officeDocument/2006/relationships/oleObject" Target="../embeddings/oleObject435.bin"/><Relationship Id="rId4" Type="http://schemas.openxmlformats.org/officeDocument/2006/relationships/image" Target="../media/image465.emf"/><Relationship Id="rId9" Type="http://schemas.openxmlformats.org/officeDocument/2006/relationships/oleObject" Target="../embeddings/oleObject430.bin"/><Relationship Id="rId14" Type="http://schemas.openxmlformats.org/officeDocument/2006/relationships/image" Target="../media/image470.emf"/><Relationship Id="rId22" Type="http://schemas.openxmlformats.org/officeDocument/2006/relationships/image" Target="../media/image474.emf"/><Relationship Id="rId27" Type="http://schemas.openxmlformats.org/officeDocument/2006/relationships/oleObject" Target="../embeddings/oleObject439.bin"/><Relationship Id="rId30" Type="http://schemas.openxmlformats.org/officeDocument/2006/relationships/image" Target="../media/image478.emf"/></Relationships>
</file>

<file path=ppt/slides/_rels/slide9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1.emf"/><Relationship Id="rId13" Type="http://schemas.openxmlformats.org/officeDocument/2006/relationships/oleObject" Target="../embeddings/oleObject446.bin"/><Relationship Id="rId18" Type="http://schemas.openxmlformats.org/officeDocument/2006/relationships/image" Target="../media/image486.emf"/><Relationship Id="rId26" Type="http://schemas.openxmlformats.org/officeDocument/2006/relationships/image" Target="../media/image490.emf"/><Relationship Id="rId3" Type="http://schemas.openxmlformats.org/officeDocument/2006/relationships/oleObject" Target="../embeddings/oleObject441.bin"/><Relationship Id="rId21" Type="http://schemas.openxmlformats.org/officeDocument/2006/relationships/oleObject" Target="../embeddings/oleObject450.bin"/><Relationship Id="rId7" Type="http://schemas.openxmlformats.org/officeDocument/2006/relationships/oleObject" Target="../embeddings/oleObject443.bin"/><Relationship Id="rId12" Type="http://schemas.openxmlformats.org/officeDocument/2006/relationships/image" Target="../media/image483.emf"/><Relationship Id="rId17" Type="http://schemas.openxmlformats.org/officeDocument/2006/relationships/oleObject" Target="../embeddings/oleObject448.bin"/><Relationship Id="rId25" Type="http://schemas.openxmlformats.org/officeDocument/2006/relationships/oleObject" Target="../embeddings/oleObject452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85.emf"/><Relationship Id="rId20" Type="http://schemas.openxmlformats.org/officeDocument/2006/relationships/image" Target="../media/image487.emf"/><Relationship Id="rId1" Type="http://schemas.openxmlformats.org/officeDocument/2006/relationships/vmlDrawing" Target="../drawings/vmlDrawing75.vml"/><Relationship Id="rId6" Type="http://schemas.openxmlformats.org/officeDocument/2006/relationships/image" Target="../media/image480.emf"/><Relationship Id="rId11" Type="http://schemas.openxmlformats.org/officeDocument/2006/relationships/oleObject" Target="../embeddings/oleObject445.bin"/><Relationship Id="rId24" Type="http://schemas.openxmlformats.org/officeDocument/2006/relationships/image" Target="../media/image489.emf"/><Relationship Id="rId5" Type="http://schemas.openxmlformats.org/officeDocument/2006/relationships/oleObject" Target="../embeddings/oleObject442.bin"/><Relationship Id="rId15" Type="http://schemas.openxmlformats.org/officeDocument/2006/relationships/oleObject" Target="../embeddings/oleObject447.bin"/><Relationship Id="rId23" Type="http://schemas.openxmlformats.org/officeDocument/2006/relationships/oleObject" Target="../embeddings/oleObject451.bin"/><Relationship Id="rId10" Type="http://schemas.openxmlformats.org/officeDocument/2006/relationships/image" Target="../media/image482.emf"/><Relationship Id="rId19" Type="http://schemas.openxmlformats.org/officeDocument/2006/relationships/oleObject" Target="../embeddings/oleObject449.bin"/><Relationship Id="rId4" Type="http://schemas.openxmlformats.org/officeDocument/2006/relationships/image" Target="../media/image479.emf"/><Relationship Id="rId9" Type="http://schemas.openxmlformats.org/officeDocument/2006/relationships/oleObject" Target="../embeddings/oleObject444.bin"/><Relationship Id="rId14" Type="http://schemas.openxmlformats.org/officeDocument/2006/relationships/image" Target="../media/image484.emf"/><Relationship Id="rId22" Type="http://schemas.openxmlformats.org/officeDocument/2006/relationships/image" Target="../media/image488.emf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3.emf"/><Relationship Id="rId13" Type="http://schemas.openxmlformats.org/officeDocument/2006/relationships/oleObject" Target="../embeddings/oleObject458.bin"/><Relationship Id="rId18" Type="http://schemas.openxmlformats.org/officeDocument/2006/relationships/oleObject" Target="../embeddings/oleObject460.bin"/><Relationship Id="rId3" Type="http://schemas.openxmlformats.org/officeDocument/2006/relationships/oleObject" Target="../embeddings/oleObject453.bin"/><Relationship Id="rId7" Type="http://schemas.openxmlformats.org/officeDocument/2006/relationships/oleObject" Target="../embeddings/oleObject455.bin"/><Relationship Id="rId12" Type="http://schemas.openxmlformats.org/officeDocument/2006/relationships/image" Target="../media/image495.emf"/><Relationship Id="rId17" Type="http://schemas.openxmlformats.org/officeDocument/2006/relationships/image" Target="../media/image497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459.bin"/><Relationship Id="rId1" Type="http://schemas.openxmlformats.org/officeDocument/2006/relationships/vmlDrawing" Target="../drawings/vmlDrawing76.vml"/><Relationship Id="rId6" Type="http://schemas.openxmlformats.org/officeDocument/2006/relationships/image" Target="../media/image492.emf"/><Relationship Id="rId11" Type="http://schemas.openxmlformats.org/officeDocument/2006/relationships/oleObject" Target="../embeddings/oleObject457.bin"/><Relationship Id="rId5" Type="http://schemas.openxmlformats.org/officeDocument/2006/relationships/oleObject" Target="../embeddings/oleObject454.bin"/><Relationship Id="rId15" Type="http://schemas.openxmlformats.org/officeDocument/2006/relationships/slide" Target="slide126.xml"/><Relationship Id="rId10" Type="http://schemas.openxmlformats.org/officeDocument/2006/relationships/image" Target="../media/image494.emf"/><Relationship Id="rId19" Type="http://schemas.openxmlformats.org/officeDocument/2006/relationships/image" Target="../media/image498.emf"/><Relationship Id="rId4" Type="http://schemas.openxmlformats.org/officeDocument/2006/relationships/image" Target="../media/image491.emf"/><Relationship Id="rId9" Type="http://schemas.openxmlformats.org/officeDocument/2006/relationships/oleObject" Target="../embeddings/oleObject456.bin"/><Relationship Id="rId14" Type="http://schemas.openxmlformats.org/officeDocument/2006/relationships/image" Target="../media/image496.emf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1.emf"/><Relationship Id="rId13" Type="http://schemas.openxmlformats.org/officeDocument/2006/relationships/oleObject" Target="../embeddings/oleObject466.bin"/><Relationship Id="rId18" Type="http://schemas.openxmlformats.org/officeDocument/2006/relationships/image" Target="../media/image506.emf"/><Relationship Id="rId3" Type="http://schemas.openxmlformats.org/officeDocument/2006/relationships/oleObject" Target="../embeddings/oleObject461.bin"/><Relationship Id="rId21" Type="http://schemas.openxmlformats.org/officeDocument/2006/relationships/oleObject" Target="../embeddings/oleObject470.bin"/><Relationship Id="rId7" Type="http://schemas.openxmlformats.org/officeDocument/2006/relationships/oleObject" Target="../embeddings/oleObject463.bin"/><Relationship Id="rId12" Type="http://schemas.openxmlformats.org/officeDocument/2006/relationships/image" Target="../media/image503.emf"/><Relationship Id="rId17" Type="http://schemas.openxmlformats.org/officeDocument/2006/relationships/oleObject" Target="../embeddings/oleObject468.bin"/><Relationship Id="rId2" Type="http://schemas.openxmlformats.org/officeDocument/2006/relationships/slideLayout" Target="../slideLayouts/slideLayout12.xml"/><Relationship Id="rId16" Type="http://schemas.openxmlformats.org/officeDocument/2006/relationships/image" Target="../media/image505.emf"/><Relationship Id="rId20" Type="http://schemas.openxmlformats.org/officeDocument/2006/relationships/image" Target="../media/image507.emf"/><Relationship Id="rId1" Type="http://schemas.openxmlformats.org/officeDocument/2006/relationships/vmlDrawing" Target="../drawings/vmlDrawing77.vml"/><Relationship Id="rId6" Type="http://schemas.openxmlformats.org/officeDocument/2006/relationships/image" Target="../media/image500.emf"/><Relationship Id="rId11" Type="http://schemas.openxmlformats.org/officeDocument/2006/relationships/oleObject" Target="../embeddings/oleObject465.bin"/><Relationship Id="rId5" Type="http://schemas.openxmlformats.org/officeDocument/2006/relationships/oleObject" Target="../embeddings/oleObject462.bin"/><Relationship Id="rId15" Type="http://schemas.openxmlformats.org/officeDocument/2006/relationships/oleObject" Target="../embeddings/oleObject467.bin"/><Relationship Id="rId10" Type="http://schemas.openxmlformats.org/officeDocument/2006/relationships/image" Target="../media/image502.emf"/><Relationship Id="rId19" Type="http://schemas.openxmlformats.org/officeDocument/2006/relationships/oleObject" Target="../embeddings/oleObject469.bin"/><Relationship Id="rId4" Type="http://schemas.openxmlformats.org/officeDocument/2006/relationships/image" Target="../media/image499.emf"/><Relationship Id="rId9" Type="http://schemas.openxmlformats.org/officeDocument/2006/relationships/oleObject" Target="../embeddings/oleObject464.bin"/><Relationship Id="rId14" Type="http://schemas.openxmlformats.org/officeDocument/2006/relationships/image" Target="../media/image504.emf"/><Relationship Id="rId22" Type="http://schemas.openxmlformats.org/officeDocument/2006/relationships/image" Target="../media/image508.emf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1.emf"/><Relationship Id="rId13" Type="http://schemas.openxmlformats.org/officeDocument/2006/relationships/oleObject" Target="../embeddings/oleObject476.bin"/><Relationship Id="rId18" Type="http://schemas.openxmlformats.org/officeDocument/2006/relationships/image" Target="../media/image516.emf"/><Relationship Id="rId26" Type="http://schemas.openxmlformats.org/officeDocument/2006/relationships/image" Target="../media/image520.emf"/><Relationship Id="rId3" Type="http://schemas.openxmlformats.org/officeDocument/2006/relationships/oleObject" Target="../embeddings/oleObject471.bin"/><Relationship Id="rId21" Type="http://schemas.openxmlformats.org/officeDocument/2006/relationships/oleObject" Target="../embeddings/oleObject480.bin"/><Relationship Id="rId7" Type="http://schemas.openxmlformats.org/officeDocument/2006/relationships/oleObject" Target="../embeddings/oleObject473.bin"/><Relationship Id="rId12" Type="http://schemas.openxmlformats.org/officeDocument/2006/relationships/image" Target="../media/image513.emf"/><Relationship Id="rId17" Type="http://schemas.openxmlformats.org/officeDocument/2006/relationships/oleObject" Target="../embeddings/oleObject478.bin"/><Relationship Id="rId25" Type="http://schemas.openxmlformats.org/officeDocument/2006/relationships/oleObject" Target="../embeddings/oleObject482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515.emf"/><Relationship Id="rId20" Type="http://schemas.openxmlformats.org/officeDocument/2006/relationships/image" Target="../media/image517.emf"/><Relationship Id="rId29" Type="http://schemas.openxmlformats.org/officeDocument/2006/relationships/oleObject" Target="../embeddings/oleObject484.bin"/><Relationship Id="rId1" Type="http://schemas.openxmlformats.org/officeDocument/2006/relationships/vmlDrawing" Target="../drawings/vmlDrawing78.vml"/><Relationship Id="rId6" Type="http://schemas.openxmlformats.org/officeDocument/2006/relationships/image" Target="../media/image510.emf"/><Relationship Id="rId11" Type="http://schemas.openxmlformats.org/officeDocument/2006/relationships/oleObject" Target="../embeddings/oleObject475.bin"/><Relationship Id="rId24" Type="http://schemas.openxmlformats.org/officeDocument/2006/relationships/image" Target="../media/image519.emf"/><Relationship Id="rId5" Type="http://schemas.openxmlformats.org/officeDocument/2006/relationships/oleObject" Target="../embeddings/oleObject472.bin"/><Relationship Id="rId15" Type="http://schemas.openxmlformats.org/officeDocument/2006/relationships/oleObject" Target="../embeddings/oleObject477.bin"/><Relationship Id="rId23" Type="http://schemas.openxmlformats.org/officeDocument/2006/relationships/oleObject" Target="../embeddings/oleObject481.bin"/><Relationship Id="rId28" Type="http://schemas.openxmlformats.org/officeDocument/2006/relationships/image" Target="../media/image521.emf"/><Relationship Id="rId10" Type="http://schemas.openxmlformats.org/officeDocument/2006/relationships/image" Target="../media/image512.emf"/><Relationship Id="rId19" Type="http://schemas.openxmlformats.org/officeDocument/2006/relationships/oleObject" Target="../embeddings/oleObject479.bin"/><Relationship Id="rId4" Type="http://schemas.openxmlformats.org/officeDocument/2006/relationships/image" Target="../media/image509.emf"/><Relationship Id="rId9" Type="http://schemas.openxmlformats.org/officeDocument/2006/relationships/oleObject" Target="../embeddings/oleObject474.bin"/><Relationship Id="rId14" Type="http://schemas.openxmlformats.org/officeDocument/2006/relationships/image" Target="../media/image514.emf"/><Relationship Id="rId22" Type="http://schemas.openxmlformats.org/officeDocument/2006/relationships/image" Target="../media/image518.emf"/><Relationship Id="rId27" Type="http://schemas.openxmlformats.org/officeDocument/2006/relationships/oleObject" Target="../embeddings/oleObject483.bin"/><Relationship Id="rId30" Type="http://schemas.openxmlformats.org/officeDocument/2006/relationships/image" Target="../media/image522.emf"/></Relationships>
</file>

<file path=ppt/slides/_rels/slide9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5.emf"/><Relationship Id="rId13" Type="http://schemas.openxmlformats.org/officeDocument/2006/relationships/oleObject" Target="../embeddings/oleObject490.bin"/><Relationship Id="rId3" Type="http://schemas.openxmlformats.org/officeDocument/2006/relationships/oleObject" Target="../embeddings/oleObject485.bin"/><Relationship Id="rId7" Type="http://schemas.openxmlformats.org/officeDocument/2006/relationships/oleObject" Target="../embeddings/oleObject487.bin"/><Relationship Id="rId12" Type="http://schemas.openxmlformats.org/officeDocument/2006/relationships/image" Target="../media/image52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9.vml"/><Relationship Id="rId6" Type="http://schemas.openxmlformats.org/officeDocument/2006/relationships/image" Target="../media/image524.emf"/><Relationship Id="rId11" Type="http://schemas.openxmlformats.org/officeDocument/2006/relationships/oleObject" Target="../embeddings/oleObject489.bin"/><Relationship Id="rId5" Type="http://schemas.openxmlformats.org/officeDocument/2006/relationships/oleObject" Target="../embeddings/oleObject486.bin"/><Relationship Id="rId15" Type="http://schemas.openxmlformats.org/officeDocument/2006/relationships/slide" Target="slide1.xml"/><Relationship Id="rId10" Type="http://schemas.openxmlformats.org/officeDocument/2006/relationships/image" Target="../media/image526.emf"/><Relationship Id="rId4" Type="http://schemas.openxmlformats.org/officeDocument/2006/relationships/image" Target="../media/image523.emf"/><Relationship Id="rId9" Type="http://schemas.openxmlformats.org/officeDocument/2006/relationships/oleObject" Target="../embeddings/oleObject488.bin"/><Relationship Id="rId14" Type="http://schemas.openxmlformats.org/officeDocument/2006/relationships/image" Target="../media/image528.emf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1.emf"/><Relationship Id="rId13" Type="http://schemas.openxmlformats.org/officeDocument/2006/relationships/oleObject" Target="../embeddings/oleObject496.bin"/><Relationship Id="rId18" Type="http://schemas.openxmlformats.org/officeDocument/2006/relationships/image" Target="../media/image536.emf"/><Relationship Id="rId26" Type="http://schemas.openxmlformats.org/officeDocument/2006/relationships/image" Target="../media/image540.emf"/><Relationship Id="rId3" Type="http://schemas.openxmlformats.org/officeDocument/2006/relationships/oleObject" Target="../embeddings/oleObject491.bin"/><Relationship Id="rId21" Type="http://schemas.openxmlformats.org/officeDocument/2006/relationships/oleObject" Target="../embeddings/oleObject500.bin"/><Relationship Id="rId7" Type="http://schemas.openxmlformats.org/officeDocument/2006/relationships/oleObject" Target="../embeddings/oleObject493.bin"/><Relationship Id="rId12" Type="http://schemas.openxmlformats.org/officeDocument/2006/relationships/image" Target="../media/image533.emf"/><Relationship Id="rId17" Type="http://schemas.openxmlformats.org/officeDocument/2006/relationships/oleObject" Target="../embeddings/oleObject498.bin"/><Relationship Id="rId25" Type="http://schemas.openxmlformats.org/officeDocument/2006/relationships/oleObject" Target="../embeddings/oleObject502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535.emf"/><Relationship Id="rId20" Type="http://schemas.openxmlformats.org/officeDocument/2006/relationships/image" Target="../media/image537.emf"/><Relationship Id="rId29" Type="http://schemas.openxmlformats.org/officeDocument/2006/relationships/oleObject" Target="../embeddings/oleObject504.bin"/><Relationship Id="rId1" Type="http://schemas.openxmlformats.org/officeDocument/2006/relationships/vmlDrawing" Target="../drawings/vmlDrawing80.vml"/><Relationship Id="rId6" Type="http://schemas.openxmlformats.org/officeDocument/2006/relationships/image" Target="../media/image530.emf"/><Relationship Id="rId11" Type="http://schemas.openxmlformats.org/officeDocument/2006/relationships/oleObject" Target="../embeddings/oleObject495.bin"/><Relationship Id="rId24" Type="http://schemas.openxmlformats.org/officeDocument/2006/relationships/image" Target="../media/image539.emf"/><Relationship Id="rId32" Type="http://schemas.openxmlformats.org/officeDocument/2006/relationships/image" Target="../media/image543.emf"/><Relationship Id="rId5" Type="http://schemas.openxmlformats.org/officeDocument/2006/relationships/oleObject" Target="../embeddings/oleObject492.bin"/><Relationship Id="rId15" Type="http://schemas.openxmlformats.org/officeDocument/2006/relationships/oleObject" Target="../embeddings/oleObject497.bin"/><Relationship Id="rId23" Type="http://schemas.openxmlformats.org/officeDocument/2006/relationships/oleObject" Target="../embeddings/oleObject501.bin"/><Relationship Id="rId28" Type="http://schemas.openxmlformats.org/officeDocument/2006/relationships/image" Target="../media/image541.emf"/><Relationship Id="rId10" Type="http://schemas.openxmlformats.org/officeDocument/2006/relationships/image" Target="../media/image532.emf"/><Relationship Id="rId19" Type="http://schemas.openxmlformats.org/officeDocument/2006/relationships/oleObject" Target="../embeddings/oleObject499.bin"/><Relationship Id="rId31" Type="http://schemas.openxmlformats.org/officeDocument/2006/relationships/oleObject" Target="../embeddings/oleObject505.bin"/><Relationship Id="rId4" Type="http://schemas.openxmlformats.org/officeDocument/2006/relationships/image" Target="../media/image529.emf"/><Relationship Id="rId9" Type="http://schemas.openxmlformats.org/officeDocument/2006/relationships/oleObject" Target="../embeddings/oleObject494.bin"/><Relationship Id="rId14" Type="http://schemas.openxmlformats.org/officeDocument/2006/relationships/image" Target="../media/image534.emf"/><Relationship Id="rId22" Type="http://schemas.openxmlformats.org/officeDocument/2006/relationships/image" Target="../media/image538.emf"/><Relationship Id="rId27" Type="http://schemas.openxmlformats.org/officeDocument/2006/relationships/oleObject" Target="../embeddings/oleObject503.bin"/><Relationship Id="rId30" Type="http://schemas.openxmlformats.org/officeDocument/2006/relationships/image" Target="../media/image542.emf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0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1.vml"/><Relationship Id="rId4" Type="http://schemas.openxmlformats.org/officeDocument/2006/relationships/image" Target="../media/image544.emf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7.emf"/><Relationship Id="rId13" Type="http://schemas.openxmlformats.org/officeDocument/2006/relationships/slide" Target="slide124.xml"/><Relationship Id="rId3" Type="http://schemas.openxmlformats.org/officeDocument/2006/relationships/oleObject" Target="../embeddings/oleObject507.bin"/><Relationship Id="rId7" Type="http://schemas.openxmlformats.org/officeDocument/2006/relationships/oleObject" Target="../embeddings/oleObject509.bin"/><Relationship Id="rId12" Type="http://schemas.openxmlformats.org/officeDocument/2006/relationships/slide" Target="slide12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2.vml"/><Relationship Id="rId6" Type="http://schemas.openxmlformats.org/officeDocument/2006/relationships/image" Target="../media/image546.emf"/><Relationship Id="rId11" Type="http://schemas.openxmlformats.org/officeDocument/2006/relationships/slide" Target="slide122.xml"/><Relationship Id="rId5" Type="http://schemas.openxmlformats.org/officeDocument/2006/relationships/oleObject" Target="../embeddings/oleObject508.bin"/><Relationship Id="rId10" Type="http://schemas.openxmlformats.org/officeDocument/2006/relationships/image" Target="../media/image548.emf"/><Relationship Id="rId4" Type="http://schemas.openxmlformats.org/officeDocument/2006/relationships/image" Target="../media/image545.emf"/><Relationship Id="rId9" Type="http://schemas.openxmlformats.org/officeDocument/2006/relationships/oleObject" Target="../embeddings/oleObject510.bin"/><Relationship Id="rId14" Type="http://schemas.openxmlformats.org/officeDocument/2006/relationships/slide" Target="slide1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5" name="Text Box 11"/>
          <p:cNvSpPr txBox="1">
            <a:spLocks noChangeArrowheads="1"/>
          </p:cNvSpPr>
          <p:nvPr/>
        </p:nvSpPr>
        <p:spPr bwMode="auto">
          <a:xfrm>
            <a:off x="34925" y="260350"/>
            <a:ext cx="91090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第六章无限长单位冲激响应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IIR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数字滤波器的设计方法</a:t>
            </a:r>
          </a:p>
        </p:txBody>
      </p:sp>
      <p:sp>
        <p:nvSpPr>
          <p:cNvPr id="26636" name="Text Box 12"/>
          <p:cNvSpPr txBox="1">
            <a:spLocks noChangeArrowheads="1"/>
          </p:cNvSpPr>
          <p:nvPr/>
        </p:nvSpPr>
        <p:spPr bwMode="auto">
          <a:xfrm>
            <a:off x="100013" y="1125538"/>
            <a:ext cx="27432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6.1 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  <a:hlinkClick r:id="rId3" action="ppaction://hlinksldjump"/>
              </a:rPr>
              <a:t>引言</a:t>
            </a:r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6637" name="Text Box 13"/>
          <p:cNvSpPr txBox="1">
            <a:spLocks noChangeArrowheads="1"/>
          </p:cNvSpPr>
          <p:nvPr/>
        </p:nvSpPr>
        <p:spPr bwMode="auto">
          <a:xfrm>
            <a:off x="77788" y="1800225"/>
            <a:ext cx="5502324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6.2 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  <a:hlinkClick r:id="rId4" action="ppaction://hlinksldjump"/>
              </a:rPr>
              <a:t>最小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  <a:hlinkClick r:id="rId4" action="ppaction://hlinksldjump"/>
              </a:rPr>
              <a:t>与最大相位延时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  <a:hlinkClick r:id="rId4" action="ppaction://hlinksldjump"/>
              </a:rPr>
              <a:t>系统</a:t>
            </a:r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6638" name="Text Box 14"/>
          <p:cNvSpPr txBox="1">
            <a:spLocks noChangeArrowheads="1"/>
          </p:cNvSpPr>
          <p:nvPr/>
        </p:nvSpPr>
        <p:spPr bwMode="auto">
          <a:xfrm>
            <a:off x="120650" y="2493963"/>
            <a:ext cx="28670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6.3 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  <a:hlinkClick r:id="rId5" action="ppaction://hlinksldjump"/>
              </a:rPr>
              <a:t>全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  <a:hlinkClick r:id="rId5" action="ppaction://hlinksldjump"/>
              </a:rPr>
              <a:t>通系统</a:t>
            </a:r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6644" name="Rectangle 20"/>
          <p:cNvSpPr>
            <a:spLocks noChangeArrowheads="1"/>
          </p:cNvSpPr>
          <p:nvPr/>
        </p:nvSpPr>
        <p:spPr bwMode="auto">
          <a:xfrm>
            <a:off x="179388" y="4133850"/>
            <a:ext cx="31686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  <a:hlinkClick r:id="rId6" action="ppaction://hlinksldjump"/>
              </a:rPr>
              <a:t>数字滤波器的设计</a:t>
            </a:r>
            <a:endParaRPr lang="zh-CN" altLang="en-US" sz="28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aphicFrame>
        <p:nvGraphicFramePr>
          <p:cNvPr id="26645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1072140"/>
              </p:ext>
            </p:extLst>
          </p:nvPr>
        </p:nvGraphicFramePr>
        <p:xfrm>
          <a:off x="3132138" y="3475038"/>
          <a:ext cx="425450" cy="204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15" name="公式" r:id="rId7" imgW="190440" imgH="914400" progId="Equation.3">
                  <p:embed/>
                </p:oleObj>
              </mc:Choice>
              <mc:Fallback>
                <p:oleObj name="公式" r:id="rId7" imgW="190440" imgH="914400" progId="Equation.3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32138" y="3475038"/>
                        <a:ext cx="425450" cy="2041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646" name="Rectangle 22"/>
          <p:cNvSpPr>
            <a:spLocks noChangeArrowheads="1"/>
          </p:cNvSpPr>
          <p:nvPr/>
        </p:nvSpPr>
        <p:spPr bwMode="auto">
          <a:xfrm>
            <a:off x="3348038" y="3284538"/>
            <a:ext cx="30956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  <a:hlinkClick r:id="rId9" action="ppaction://hlinksldjump"/>
              </a:rPr>
              <a:t>设计模拟滤波器</a:t>
            </a:r>
            <a:endParaRPr lang="zh-CN" altLang="en-US" sz="28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6647" name="Rectangle 23"/>
          <p:cNvSpPr>
            <a:spLocks noChangeArrowheads="1"/>
          </p:cNvSpPr>
          <p:nvPr/>
        </p:nvSpPr>
        <p:spPr bwMode="auto">
          <a:xfrm>
            <a:off x="3348038" y="4205288"/>
            <a:ext cx="52578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  <a:hlinkClick r:id="rId10" action="ppaction://hlinksldjump"/>
              </a:rPr>
              <a:t>模拟滤波器转化为数字滤波器</a:t>
            </a:r>
            <a:endParaRPr lang="zh-CN" altLang="en-US" sz="28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6648" name="Rectangle 24"/>
          <p:cNvSpPr>
            <a:spLocks noChangeArrowheads="1"/>
          </p:cNvSpPr>
          <p:nvPr/>
        </p:nvSpPr>
        <p:spPr bwMode="auto">
          <a:xfrm>
            <a:off x="3348038" y="5013325"/>
            <a:ext cx="511333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  <a:hlinkClick r:id="rId11" action="ppaction://hlinksldjump"/>
              </a:rPr>
              <a:t>低通、高通、带通之间的转换</a:t>
            </a:r>
            <a:endParaRPr lang="zh-CN" altLang="en-US" sz="28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6649" name="Rectangle 25"/>
          <p:cNvSpPr>
            <a:spLocks noChangeArrowheads="1"/>
          </p:cNvSpPr>
          <p:nvPr/>
        </p:nvSpPr>
        <p:spPr bwMode="auto">
          <a:xfrm>
            <a:off x="6083300" y="3068638"/>
            <a:ext cx="2592388" cy="9787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巴特沃思滤波器</a:t>
            </a:r>
          </a:p>
          <a:p>
            <a:pPr>
              <a:lnSpc>
                <a:spcPct val="120000"/>
              </a:lnSpc>
            </a:pPr>
            <a:r>
              <a:rPr lang="zh-CN" altLang="en-US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切比雪夫滤波器</a:t>
            </a:r>
          </a:p>
        </p:txBody>
      </p:sp>
      <p:sp>
        <p:nvSpPr>
          <p:cNvPr id="26652" name="Text Box 28"/>
          <p:cNvSpPr txBox="1">
            <a:spLocks noChangeArrowheads="1"/>
          </p:cNvSpPr>
          <p:nvPr/>
        </p:nvSpPr>
        <p:spPr bwMode="auto">
          <a:xfrm>
            <a:off x="3276600" y="865188"/>
            <a:ext cx="1366838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>
                <a:latin typeface="+mn-lt"/>
                <a:ea typeface="楷体" panose="02010609060101010101" pitchFamily="49" charset="-122"/>
                <a:hlinkClick r:id="rId12" action="ppaction://hlinksldjump"/>
              </a:rPr>
              <a:t>No.2</a:t>
            </a:r>
            <a:endParaRPr lang="en-US" altLang="zh-CN" sz="2800">
              <a:latin typeface="+mn-lt"/>
              <a:ea typeface="楷体" panose="02010609060101010101" pitchFamily="49" charset="-122"/>
            </a:endParaRPr>
          </a:p>
        </p:txBody>
      </p:sp>
      <p:sp>
        <p:nvSpPr>
          <p:cNvPr id="26654" name="Text Box 30"/>
          <p:cNvSpPr txBox="1">
            <a:spLocks noChangeArrowheads="1"/>
          </p:cNvSpPr>
          <p:nvPr/>
        </p:nvSpPr>
        <p:spPr bwMode="auto">
          <a:xfrm>
            <a:off x="4356100" y="866775"/>
            <a:ext cx="136683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>
                <a:latin typeface="+mn-lt"/>
                <a:ea typeface="楷体" panose="02010609060101010101" pitchFamily="49" charset="-122"/>
                <a:hlinkClick r:id="rId13" action="ppaction://hlinksldjump"/>
              </a:rPr>
              <a:t>No.3</a:t>
            </a:r>
            <a:endParaRPr lang="en-US" altLang="zh-CN" sz="2800">
              <a:latin typeface="+mn-lt"/>
              <a:ea typeface="楷体" panose="02010609060101010101" pitchFamily="49" charset="-122"/>
            </a:endParaRPr>
          </a:p>
        </p:txBody>
      </p:sp>
      <p:sp>
        <p:nvSpPr>
          <p:cNvPr id="26655" name="Text Box 31"/>
          <p:cNvSpPr txBox="1">
            <a:spLocks noChangeArrowheads="1"/>
          </p:cNvSpPr>
          <p:nvPr/>
        </p:nvSpPr>
        <p:spPr bwMode="auto">
          <a:xfrm>
            <a:off x="5408613" y="865188"/>
            <a:ext cx="136683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>
                <a:latin typeface="+mn-lt"/>
                <a:ea typeface="楷体" panose="02010609060101010101" pitchFamily="49" charset="-122"/>
                <a:hlinkClick r:id="rId14" action="ppaction://hlinksldjump"/>
              </a:rPr>
              <a:t>No.4</a:t>
            </a:r>
            <a:endParaRPr lang="en-US" altLang="zh-CN" sz="2800">
              <a:latin typeface="+mn-lt"/>
              <a:ea typeface="楷体" panose="02010609060101010101" pitchFamily="49" charset="-122"/>
            </a:endParaRPr>
          </a:p>
        </p:txBody>
      </p:sp>
      <p:graphicFrame>
        <p:nvGraphicFramePr>
          <p:cNvPr id="26657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9265138"/>
              </p:ext>
            </p:extLst>
          </p:nvPr>
        </p:nvGraphicFramePr>
        <p:xfrm>
          <a:off x="5640685" y="1329327"/>
          <a:ext cx="371475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16" name="公式" r:id="rId15" imgW="139680" imgH="203040" progId="Equation.3">
                  <p:embed/>
                </p:oleObj>
              </mc:Choice>
              <mc:Fallback>
                <p:oleObj name="公式" r:id="rId15" imgW="139680" imgH="203040" progId="Equation.3">
                  <p:embed/>
                  <p:pic>
                    <p:nvPicPr>
                      <p:cNvPr id="0" name="Object 3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40685" y="1329327"/>
                        <a:ext cx="371475" cy="539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2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5329" y="115888"/>
            <a:ext cx="5938837" cy="158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985963"/>
            <a:ext cx="4011612" cy="317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3"/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5966" y="3414713"/>
            <a:ext cx="5940425" cy="158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片 5"/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5329" y="1758950"/>
            <a:ext cx="5938837" cy="158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1836291" y="5478463"/>
            <a:ext cx="6840538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线性相位影响不同频率分量的延迟相同</a:t>
            </a:r>
            <a:endParaRPr lang="en-US" altLang="zh-CN" sz="28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1108694"/>
              </p:ext>
            </p:extLst>
          </p:nvPr>
        </p:nvGraphicFramePr>
        <p:xfrm>
          <a:off x="612329" y="232568"/>
          <a:ext cx="1949450" cy="4889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5299" name="公式" r:id="rId7" imgW="863280" imgH="215640" progId="Equation.3">
                  <p:embed/>
                </p:oleObj>
              </mc:Choice>
              <mc:Fallback>
                <p:oleObj name="公式" r:id="rId7" imgW="863280" imgH="21564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2329" y="232568"/>
                        <a:ext cx="1949450" cy="488951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210442"/>
              </p:ext>
            </p:extLst>
          </p:nvPr>
        </p:nvGraphicFramePr>
        <p:xfrm>
          <a:off x="612329" y="741362"/>
          <a:ext cx="2063750" cy="919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5300" name="公式" r:id="rId9" imgW="914400" imgH="406080" progId="Equation.3">
                  <p:embed/>
                </p:oleObj>
              </mc:Choice>
              <mc:Fallback>
                <p:oleObj name="公式" r:id="rId9" imgW="914400" imgH="40608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2329" y="741362"/>
                        <a:ext cx="2063750" cy="919163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17065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28" name="Rectangle 16"/>
          <p:cNvSpPr>
            <a:spLocks noChangeArrowheads="1"/>
          </p:cNvSpPr>
          <p:nvPr/>
        </p:nvSpPr>
        <p:spPr bwMode="auto">
          <a:xfrm>
            <a:off x="2430463" y="101600"/>
            <a:ext cx="33655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zh-CN" altLang="en-US" sz="32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数字域频率转换</a:t>
            </a:r>
          </a:p>
        </p:txBody>
      </p:sp>
      <p:graphicFrame>
        <p:nvGraphicFramePr>
          <p:cNvPr id="38930" name="Object 19"/>
          <p:cNvGraphicFramePr>
            <a:graphicFrameLocks noChangeAspect="1"/>
          </p:cNvGraphicFramePr>
          <p:nvPr/>
        </p:nvGraphicFramePr>
        <p:xfrm>
          <a:off x="395288" y="793750"/>
          <a:ext cx="1122362" cy="550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525" name="公式" r:id="rId3" imgW="444240" imgH="215640" progId="Equation.3">
                  <p:embed/>
                </p:oleObj>
              </mc:Choice>
              <mc:Fallback>
                <p:oleObj name="公式" r:id="rId3" imgW="444240" imgH="215640" progId="Equation.3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288" y="793750"/>
                        <a:ext cx="1122362" cy="5508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935" name="Rectangle 23"/>
          <p:cNvSpPr>
            <a:spLocks noChangeArrowheads="1"/>
          </p:cNvSpPr>
          <p:nvPr/>
        </p:nvSpPr>
        <p:spPr bwMode="auto">
          <a:xfrm>
            <a:off x="1403350" y="795338"/>
            <a:ext cx="439261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给定的低通数字滤波器</a:t>
            </a:r>
          </a:p>
        </p:txBody>
      </p:sp>
      <p:graphicFrame>
        <p:nvGraphicFramePr>
          <p:cNvPr id="38933" name="Object 20"/>
          <p:cNvGraphicFramePr>
            <a:graphicFrameLocks noChangeAspect="1"/>
          </p:cNvGraphicFramePr>
          <p:nvPr/>
        </p:nvGraphicFramePr>
        <p:xfrm>
          <a:off x="250825" y="1384300"/>
          <a:ext cx="1223963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526" name="公式" r:id="rId5" imgW="482400" imgH="228600" progId="Equation.3">
                  <p:embed/>
                </p:oleObj>
              </mc:Choice>
              <mc:Fallback>
                <p:oleObj name="公式" r:id="rId5" imgW="482400" imgH="228600" progId="Equation.3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0825" y="1384300"/>
                        <a:ext cx="1223963" cy="584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937" name="Rectangle 25"/>
          <p:cNvSpPr>
            <a:spLocks noChangeArrowheads="1"/>
          </p:cNvSpPr>
          <p:nvPr/>
        </p:nvSpPr>
        <p:spPr bwMode="auto">
          <a:xfrm>
            <a:off x="1403350" y="1411288"/>
            <a:ext cx="5113338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希望得到的选频数字滤波器</a:t>
            </a:r>
          </a:p>
        </p:txBody>
      </p:sp>
      <p:graphicFrame>
        <p:nvGraphicFramePr>
          <p:cNvPr id="38949" name="Object 23"/>
          <p:cNvGraphicFramePr>
            <a:graphicFrameLocks noChangeAspect="1"/>
          </p:cNvGraphicFramePr>
          <p:nvPr/>
        </p:nvGraphicFramePr>
        <p:xfrm>
          <a:off x="3390900" y="2032000"/>
          <a:ext cx="2044700" cy="561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527" name="公式" r:id="rId7" imgW="838080" imgH="228600" progId="Equation.3">
                  <p:embed/>
                </p:oleObj>
              </mc:Choice>
              <mc:Fallback>
                <p:oleObj name="公式" r:id="rId7" imgW="838080" imgH="22860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90900" y="2032000"/>
                        <a:ext cx="2044700" cy="561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951" name="Rectangle 39"/>
          <p:cNvSpPr>
            <a:spLocks noChangeArrowheads="1"/>
          </p:cNvSpPr>
          <p:nvPr/>
        </p:nvSpPr>
        <p:spPr bwMode="auto">
          <a:xfrm>
            <a:off x="295275" y="2032000"/>
            <a:ext cx="34131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定义一个映射关系</a:t>
            </a:r>
          </a:p>
        </p:txBody>
      </p:sp>
      <p:grpSp>
        <p:nvGrpSpPr>
          <p:cNvPr id="38964" name="Group 52"/>
          <p:cNvGrpSpPr>
            <a:grpSpLocks/>
          </p:cNvGrpSpPr>
          <p:nvPr/>
        </p:nvGrpSpPr>
        <p:grpSpPr bwMode="auto">
          <a:xfrm>
            <a:off x="323850" y="2636838"/>
            <a:ext cx="4959350" cy="741362"/>
            <a:chOff x="204" y="1661"/>
            <a:chExt cx="3124" cy="467"/>
          </a:xfrm>
        </p:grpSpPr>
        <p:graphicFrame>
          <p:nvGraphicFramePr>
            <p:cNvPr id="38942" name="Object 26"/>
            <p:cNvGraphicFramePr>
              <a:graphicFrameLocks noChangeAspect="1"/>
            </p:cNvGraphicFramePr>
            <p:nvPr/>
          </p:nvGraphicFramePr>
          <p:xfrm>
            <a:off x="884" y="1679"/>
            <a:ext cx="2444" cy="44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9528" name="公式" r:id="rId9" imgW="1523880" imgH="279360" progId="Equation.3">
                    <p:embed/>
                  </p:oleObj>
                </mc:Choice>
                <mc:Fallback>
                  <p:oleObj name="公式" r:id="rId9" imgW="1523880" imgH="279360" progId="Equation.3">
                    <p:embed/>
                    <p:pic>
                      <p:nvPicPr>
                        <p:cNvPr id="0" name="Object 2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84" y="1679"/>
                          <a:ext cx="2444" cy="44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hlink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8953" name="Rectangle 41"/>
            <p:cNvSpPr>
              <a:spLocks noChangeArrowheads="1"/>
            </p:cNvSpPr>
            <p:nvPr/>
          </p:nvSpPr>
          <p:spPr bwMode="auto">
            <a:xfrm>
              <a:off x="204" y="1661"/>
              <a:ext cx="566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则有</a:t>
              </a:r>
            </a:p>
          </p:txBody>
        </p:sp>
      </p:grpSp>
      <p:grpSp>
        <p:nvGrpSpPr>
          <p:cNvPr id="38961" name="Group 49"/>
          <p:cNvGrpSpPr>
            <a:grpSpLocks/>
          </p:cNvGrpSpPr>
          <p:nvPr/>
        </p:nvGrpSpPr>
        <p:grpSpPr bwMode="auto">
          <a:xfrm>
            <a:off x="323850" y="3284540"/>
            <a:ext cx="7416800" cy="1130300"/>
            <a:chOff x="340" y="2840"/>
            <a:chExt cx="4672" cy="712"/>
          </a:xfrm>
        </p:grpSpPr>
        <p:sp>
          <p:nvSpPr>
            <p:cNvPr id="38954" name="Rectangle 42"/>
            <p:cNvSpPr>
              <a:spLocks noChangeArrowheads="1"/>
            </p:cNvSpPr>
            <p:nvPr/>
          </p:nvSpPr>
          <p:spPr bwMode="auto">
            <a:xfrm>
              <a:off x="340" y="2840"/>
              <a:ext cx="4672" cy="7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对于给定的因果稳定的数字低通滤波器</a:t>
              </a:r>
            </a:p>
            <a:p>
              <a:pPr>
                <a:lnSpc>
                  <a:spcPct val="120000"/>
                </a:lnSpc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希望变换后的       也是因果稳定的</a:t>
              </a:r>
            </a:p>
          </p:txBody>
        </p:sp>
        <p:graphicFrame>
          <p:nvGraphicFramePr>
            <p:cNvPr id="38956" name="Object 1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623379647"/>
                </p:ext>
              </p:extLst>
            </p:nvPr>
          </p:nvGraphicFramePr>
          <p:xfrm>
            <a:off x="4232" y="2856"/>
            <a:ext cx="707" cy="3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9529" name="公式" r:id="rId11" imgW="444240" imgH="215640" progId="Equation.3">
                    <p:embed/>
                  </p:oleObj>
                </mc:Choice>
                <mc:Fallback>
                  <p:oleObj name="公式" r:id="rId11" imgW="444240" imgH="215640" progId="Equation.3">
                    <p:embed/>
                    <p:pic>
                      <p:nvPicPr>
                        <p:cNvPr id="0" name="Object 1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232" y="2856"/>
                          <a:ext cx="707" cy="3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hlink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8959" name="Object 20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85446233"/>
                </p:ext>
              </p:extLst>
            </p:nvPr>
          </p:nvGraphicFramePr>
          <p:xfrm>
            <a:off x="1764" y="3198"/>
            <a:ext cx="741" cy="35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9530" name="公式" r:id="rId13" imgW="482400" imgH="228600" progId="Equation.3">
                    <p:embed/>
                  </p:oleObj>
                </mc:Choice>
                <mc:Fallback>
                  <p:oleObj name="公式" r:id="rId13" imgW="482400" imgH="228600" progId="Equation.3">
                    <p:embed/>
                    <p:pic>
                      <p:nvPicPr>
                        <p:cNvPr id="0" name="Object 2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64" y="3198"/>
                          <a:ext cx="741" cy="35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hlink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38962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6629696"/>
              </p:ext>
            </p:extLst>
          </p:nvPr>
        </p:nvGraphicFramePr>
        <p:xfrm>
          <a:off x="6486525" y="3861048"/>
          <a:ext cx="1212850" cy="471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531" name="公式" r:id="rId15" imgW="457200" imgH="177480" progId="Equation.3">
                  <p:embed/>
                </p:oleObj>
              </mc:Choice>
              <mc:Fallback>
                <p:oleObj name="公式" r:id="rId15" imgW="457200" imgH="177480" progId="Equation.3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86525" y="3861048"/>
                        <a:ext cx="1212850" cy="4714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963" name="Rectangle 51"/>
          <p:cNvSpPr>
            <a:spLocks noChangeArrowheads="1"/>
          </p:cNvSpPr>
          <p:nvPr/>
        </p:nvSpPr>
        <p:spPr bwMode="auto">
          <a:xfrm>
            <a:off x="179388" y="4437063"/>
            <a:ext cx="8713787" cy="1630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800" dirty="0">
                <a:ea typeface="楷体_GB2312" pitchFamily="49" charset="-122"/>
              </a:rPr>
              <a:t>1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)</a:t>
            </a:r>
            <a:r>
              <a:rPr lang="en-US" altLang="zh-CN" sz="2800" dirty="0">
                <a:ea typeface="楷体_GB2312" pitchFamily="49" charset="-122"/>
              </a:rPr>
              <a:t> 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平面的单位圆必须映射到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平面的单位圆上</a:t>
            </a:r>
          </a:p>
          <a:p>
            <a:pPr>
              <a:lnSpc>
                <a:spcPct val="120000"/>
              </a:lnSpc>
            </a:pPr>
            <a:r>
              <a:rPr lang="en-US" altLang="zh-CN" sz="2800" dirty="0">
                <a:ea typeface="楷体_GB2312" pitchFamily="49" charset="-122"/>
              </a:rPr>
              <a:t>2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)</a:t>
            </a:r>
            <a:r>
              <a:rPr lang="en-US" altLang="zh-CN" sz="2800" dirty="0">
                <a:ea typeface="楷体_GB2312" pitchFamily="49" charset="-122"/>
              </a:rPr>
              <a:t> 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平面的单位圆内部必须映射到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平面的单位圆内部</a:t>
            </a:r>
          </a:p>
          <a:p>
            <a:pPr>
              <a:lnSpc>
                <a:spcPct val="120000"/>
              </a:lnSpc>
            </a:pPr>
            <a:r>
              <a:rPr lang="en-US" altLang="zh-CN" sz="2800" dirty="0">
                <a:ea typeface="楷体_GB2312" pitchFamily="49" charset="-122"/>
              </a:rPr>
              <a:t>3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)</a:t>
            </a:r>
            <a:r>
              <a:rPr lang="en-US" altLang="zh-CN" sz="2800" dirty="0">
                <a:ea typeface="楷体_GB2312" pitchFamily="49" charset="-122"/>
              </a:rPr>
              <a:t>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系统函数</a:t>
            </a:r>
            <a:r>
              <a:rPr lang="en-US" altLang="zh-CN" sz="2800" i="1" dirty="0">
                <a:ea typeface="楷体_GB2312" pitchFamily="49" charset="-122"/>
              </a:rPr>
              <a:t>G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en-US" altLang="zh-CN" sz="2800" baseline="30000" dirty="0">
                <a:latin typeface="楷体_GB2312" pitchFamily="49" charset="-122"/>
                <a:ea typeface="楷体_GB2312" pitchFamily="49" charset="-122"/>
              </a:rPr>
              <a:t>-1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必须是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en-US" altLang="zh-CN" sz="2800" baseline="30000" dirty="0">
                <a:latin typeface="楷体_GB2312" pitchFamily="49" charset="-122"/>
                <a:ea typeface="楷体_GB2312" pitchFamily="49" charset="-122"/>
              </a:rPr>
              <a:t>-1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的有理函数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89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8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8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8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8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8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8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38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8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38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38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28" grpId="0"/>
      <p:bldP spid="38935" grpId="0"/>
      <p:bldP spid="38937" grpId="0"/>
      <p:bldP spid="38951" grpId="0"/>
      <p:bldP spid="38963" grpId="0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49919" name="Object 31"/>
          <p:cNvGraphicFramePr>
            <a:graphicFrameLocks/>
          </p:cNvGraphicFramePr>
          <p:nvPr/>
        </p:nvGraphicFramePr>
        <p:xfrm>
          <a:off x="2782888" y="1317625"/>
          <a:ext cx="2436812" cy="608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715" name="公式" r:id="rId3" imgW="914400" imgH="228600" progId="Equation.3">
                  <p:embed/>
                </p:oleObj>
              </mc:Choice>
              <mc:Fallback>
                <p:oleObj name="公式" r:id="rId3" imgW="914400" imgH="228600" progId="Equation.3">
                  <p:embed/>
                  <p:pic>
                    <p:nvPicPr>
                      <p:cNvPr id="0" name="Object 31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82888" y="1317625"/>
                        <a:ext cx="2436812" cy="608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8324" name="Group 20"/>
          <p:cNvGrpSpPr>
            <a:grpSpLocks/>
          </p:cNvGrpSpPr>
          <p:nvPr/>
        </p:nvGrpSpPr>
        <p:grpSpPr bwMode="auto">
          <a:xfrm>
            <a:off x="250825" y="74615"/>
            <a:ext cx="7777163" cy="1633538"/>
            <a:chOff x="204" y="3267"/>
            <a:chExt cx="4899" cy="1029"/>
          </a:xfrm>
        </p:grpSpPr>
        <p:sp>
          <p:nvSpPr>
            <p:cNvPr id="98309" name="Rectangle 5"/>
            <p:cNvSpPr>
              <a:spLocks noChangeArrowheads="1"/>
            </p:cNvSpPr>
            <p:nvPr/>
          </p:nvSpPr>
          <p:spPr bwMode="auto">
            <a:xfrm>
              <a:off x="204" y="3267"/>
              <a:ext cx="4899" cy="102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用</a:t>
              </a:r>
              <a:r>
                <a:rPr lang="zh-CN" altLang="en-US" sz="2800" i="1" dirty="0">
                  <a:latin typeface="楷体_GB2312" pitchFamily="49" charset="-122"/>
                  <a:ea typeface="楷体_GB2312" pitchFamily="49" charset="-122"/>
                </a:rPr>
                <a:t>  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和</a:t>
              </a:r>
              <a:r>
                <a:rPr lang="zh-CN" altLang="en-US" sz="2800" i="1" dirty="0">
                  <a:latin typeface="楷体_GB2312" pitchFamily="49" charset="-122"/>
                  <a:ea typeface="楷体_GB2312" pitchFamily="49" charset="-122"/>
                </a:rPr>
                <a:t>  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分别</a:t>
              </a:r>
              <a:r>
                <a:rPr lang="zh-CN" altLang="en-US" sz="28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表示 平面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和  </a:t>
              </a:r>
              <a:r>
                <a:rPr lang="zh-CN" altLang="en-US" sz="28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平面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上的数字频率，则   和   分别表示 平面和  平面的单位圆</a:t>
              </a:r>
            </a:p>
            <a:p>
              <a:pPr>
                <a:lnSpc>
                  <a:spcPct val="125000"/>
                </a:lnSpc>
              </a:pPr>
              <a:endPara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graphicFrame>
          <p:nvGraphicFramePr>
            <p:cNvPr id="98315" name="Object 25"/>
            <p:cNvGraphicFramePr>
              <a:graphicFrameLocks noChangeAspect="1"/>
            </p:cNvGraphicFramePr>
            <p:nvPr/>
          </p:nvGraphicFramePr>
          <p:xfrm>
            <a:off x="494" y="3366"/>
            <a:ext cx="177" cy="22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3716" name="公式" r:id="rId5" imgW="139680" imgH="177480" progId="Equation.3">
                    <p:embed/>
                  </p:oleObj>
                </mc:Choice>
                <mc:Fallback>
                  <p:oleObj name="公式" r:id="rId5" imgW="139680" imgH="177480" progId="Equation.3">
                    <p:embed/>
                    <p:pic>
                      <p:nvPicPr>
                        <p:cNvPr id="0" name="Object 2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94" y="3366"/>
                          <a:ext cx="177" cy="22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hlink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8316" name="Object 26"/>
            <p:cNvGraphicFramePr>
              <a:graphicFrameLocks noChangeAspect="1"/>
            </p:cNvGraphicFramePr>
            <p:nvPr/>
          </p:nvGraphicFramePr>
          <p:xfrm>
            <a:off x="948" y="3394"/>
            <a:ext cx="193" cy="17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3717" name="公式" r:id="rId7" imgW="152280" imgH="139680" progId="Equation.3">
                    <p:embed/>
                  </p:oleObj>
                </mc:Choice>
                <mc:Fallback>
                  <p:oleObj name="公式" r:id="rId7" imgW="152280" imgH="139680" progId="Equation.3">
                    <p:embed/>
                    <p:pic>
                      <p:nvPicPr>
                        <p:cNvPr id="0" name="Object 2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48" y="3394"/>
                          <a:ext cx="193" cy="17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hlink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8317" name="Object 27"/>
            <p:cNvGraphicFramePr>
              <a:graphicFrameLocks noChangeAspect="1"/>
            </p:cNvGraphicFramePr>
            <p:nvPr/>
          </p:nvGraphicFramePr>
          <p:xfrm>
            <a:off x="2055" y="3403"/>
            <a:ext cx="145" cy="17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3718" name="公式" r:id="rId9" imgW="114120" imgH="139680" progId="Equation.3">
                    <p:embed/>
                  </p:oleObj>
                </mc:Choice>
                <mc:Fallback>
                  <p:oleObj name="公式" r:id="rId9" imgW="114120" imgH="139680" progId="Equation.3">
                    <p:embed/>
                    <p:pic>
                      <p:nvPicPr>
                        <p:cNvPr id="0" name="Object 2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055" y="3403"/>
                          <a:ext cx="145" cy="17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hlink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8318" name="Object 28"/>
            <p:cNvGraphicFramePr>
              <a:graphicFrameLocks noChangeAspect="1"/>
            </p:cNvGraphicFramePr>
            <p:nvPr/>
          </p:nvGraphicFramePr>
          <p:xfrm>
            <a:off x="2853" y="3367"/>
            <a:ext cx="210" cy="21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3719" name="公式" r:id="rId11" imgW="164880" imgH="164880" progId="Equation.3">
                    <p:embed/>
                  </p:oleObj>
                </mc:Choice>
                <mc:Fallback>
                  <p:oleObj name="公式" r:id="rId11" imgW="164880" imgH="164880" progId="Equation.3">
                    <p:embed/>
                    <p:pic>
                      <p:nvPicPr>
                        <p:cNvPr id="0" name="Object 2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53" y="3367"/>
                          <a:ext cx="210" cy="21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hlink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8319" name="Object 2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254160643"/>
                </p:ext>
              </p:extLst>
            </p:nvPr>
          </p:nvGraphicFramePr>
          <p:xfrm>
            <a:off x="490" y="3626"/>
            <a:ext cx="383" cy="34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3720" name="公式" r:id="rId13" imgW="228600" imgH="203040" progId="Equation.3">
                    <p:embed/>
                  </p:oleObj>
                </mc:Choice>
                <mc:Fallback>
                  <p:oleObj name="公式" r:id="rId13" imgW="228600" imgH="203040" progId="Equation.3">
                    <p:embed/>
                    <p:pic>
                      <p:nvPicPr>
                        <p:cNvPr id="0" name="Object 2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90" y="3626"/>
                          <a:ext cx="383" cy="34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hlink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8321" name="Object 2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2361811"/>
                </p:ext>
              </p:extLst>
            </p:nvPr>
          </p:nvGraphicFramePr>
          <p:xfrm>
            <a:off x="1047" y="3627"/>
            <a:ext cx="383" cy="34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3721" name="公式" r:id="rId15" imgW="228600" imgH="203040" progId="Equation.3">
                    <p:embed/>
                  </p:oleObj>
                </mc:Choice>
                <mc:Fallback>
                  <p:oleObj name="公式" r:id="rId15" imgW="228600" imgH="203040" progId="Equation.3">
                    <p:embed/>
                    <p:pic>
                      <p:nvPicPr>
                        <p:cNvPr id="0" name="Object 2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47" y="3627"/>
                          <a:ext cx="383" cy="34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hlink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8322" name="Object 2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039909246"/>
                </p:ext>
              </p:extLst>
            </p:nvPr>
          </p:nvGraphicFramePr>
          <p:xfrm>
            <a:off x="2290" y="3747"/>
            <a:ext cx="145" cy="17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3722" name="公式" r:id="rId17" imgW="114120" imgH="139680" progId="Equation.3">
                    <p:embed/>
                  </p:oleObj>
                </mc:Choice>
                <mc:Fallback>
                  <p:oleObj name="公式" r:id="rId17" imgW="114120" imgH="139680" progId="Equation.3">
                    <p:embed/>
                    <p:pic>
                      <p:nvPicPr>
                        <p:cNvPr id="0" name="Object 2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290" y="3747"/>
                          <a:ext cx="145" cy="17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hlink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8323" name="Object 28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306633092"/>
                </p:ext>
              </p:extLst>
            </p:nvPr>
          </p:nvGraphicFramePr>
          <p:xfrm>
            <a:off x="3107" y="3702"/>
            <a:ext cx="210" cy="21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3723" name="公式" r:id="rId19" imgW="164880" imgH="164880" progId="Equation.3">
                    <p:embed/>
                  </p:oleObj>
                </mc:Choice>
                <mc:Fallback>
                  <p:oleObj name="公式" r:id="rId19" imgW="164880" imgH="164880" progId="Equation.3">
                    <p:embed/>
                    <p:pic>
                      <p:nvPicPr>
                        <p:cNvPr id="0" name="Object 2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107" y="3702"/>
                          <a:ext cx="210" cy="21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hlink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" name="Object 31"/>
          <p:cNvGraphicFramePr>
            <a:graphicFrameLocks noChangeAspect="1"/>
          </p:cNvGraphicFramePr>
          <p:nvPr/>
        </p:nvGraphicFramePr>
        <p:xfrm>
          <a:off x="5235575" y="1239838"/>
          <a:ext cx="3440113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724" name="公式" r:id="rId21" imgW="1307880" imgH="291960" progId="Equation.3">
                  <p:embed/>
                </p:oleObj>
              </mc:Choice>
              <mc:Fallback>
                <p:oleObj name="公式" r:id="rId21" imgW="1307880" imgH="291960" progId="Equation.3">
                  <p:embed/>
                  <p:pic>
                    <p:nvPicPr>
                      <p:cNvPr id="0" name="Object 3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35575" y="1239838"/>
                        <a:ext cx="3440113" cy="7778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9920" name="Object 32"/>
          <p:cNvGraphicFramePr>
            <a:graphicFrameLocks noChangeAspect="1"/>
          </p:cNvGraphicFramePr>
          <p:nvPr/>
        </p:nvGraphicFramePr>
        <p:xfrm>
          <a:off x="2265363" y="1989138"/>
          <a:ext cx="1874837" cy="696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725" name="公式" r:id="rId23" imgW="761760" imgH="279360" progId="Equation.3">
                  <p:embed/>
                </p:oleObj>
              </mc:Choice>
              <mc:Fallback>
                <p:oleObj name="公式" r:id="rId23" imgW="761760" imgH="27936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65363" y="1989138"/>
                        <a:ext cx="1874837" cy="6969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8331" name="Group 27"/>
          <p:cNvGrpSpPr>
            <a:grpSpLocks/>
          </p:cNvGrpSpPr>
          <p:nvPr/>
        </p:nvGrpSpPr>
        <p:grpSpPr bwMode="auto">
          <a:xfrm>
            <a:off x="755650" y="2808288"/>
            <a:ext cx="5400675" cy="561975"/>
            <a:chOff x="1156" y="3593"/>
            <a:chExt cx="3402" cy="354"/>
          </a:xfrm>
        </p:grpSpPr>
        <p:sp>
          <p:nvSpPr>
            <p:cNvPr id="98327" name="Rectangle 23"/>
            <p:cNvSpPr>
              <a:spLocks noChangeArrowheads="1"/>
            </p:cNvSpPr>
            <p:nvPr/>
          </p:nvSpPr>
          <p:spPr bwMode="auto">
            <a:xfrm>
              <a:off x="1156" y="3612"/>
              <a:ext cx="3402" cy="3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所以            </a:t>
              </a:r>
              <a:r>
                <a:rPr lang="zh-CN" altLang="en-US" sz="28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称为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全通函数</a:t>
              </a:r>
            </a:p>
          </p:txBody>
        </p:sp>
        <p:graphicFrame>
          <p:nvGraphicFramePr>
            <p:cNvPr id="98329" name="Object 23"/>
            <p:cNvGraphicFramePr>
              <a:graphicFrameLocks noChangeAspect="1"/>
            </p:cNvGraphicFramePr>
            <p:nvPr/>
          </p:nvGraphicFramePr>
          <p:xfrm>
            <a:off x="1646" y="3593"/>
            <a:ext cx="1288" cy="35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3726" name="公式" r:id="rId25" imgW="838080" imgH="228600" progId="Equation.3">
                    <p:embed/>
                  </p:oleObj>
                </mc:Choice>
                <mc:Fallback>
                  <p:oleObj name="公式" r:id="rId25" imgW="838080" imgH="228600" progId="Equation.3">
                    <p:embed/>
                    <p:pic>
                      <p:nvPicPr>
                        <p:cNvPr id="0" name="Object 2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46" y="3593"/>
                          <a:ext cx="1288" cy="35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hlink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98332" name="Object 28"/>
          <p:cNvGraphicFramePr>
            <a:graphicFrameLocks/>
          </p:cNvGraphicFramePr>
          <p:nvPr/>
        </p:nvGraphicFramePr>
        <p:xfrm>
          <a:off x="84138" y="3643313"/>
          <a:ext cx="6345237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727" name="公式" r:id="rId27" imgW="2476440" imgH="431640" progId="Equation.3">
                  <p:embed/>
                </p:oleObj>
              </mc:Choice>
              <mc:Fallback>
                <p:oleObj name="公式" r:id="rId27" imgW="2476440" imgH="431640" progId="Equation.3">
                  <p:embed/>
                  <p:pic>
                    <p:nvPicPr>
                      <p:cNvPr id="0" name="Object 28"/>
                      <p:cNvPicPr>
                        <a:picLocks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4138" y="3643313"/>
                        <a:ext cx="6345237" cy="1104900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8333" name="Object 29"/>
          <p:cNvGraphicFramePr>
            <a:graphicFrameLocks/>
          </p:cNvGraphicFramePr>
          <p:nvPr/>
        </p:nvGraphicFramePr>
        <p:xfrm>
          <a:off x="1835150" y="3500438"/>
          <a:ext cx="4711700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728" name="公式" r:id="rId29" imgW="1993680" imgH="241200" progId="Equation.3">
                  <p:embed/>
                </p:oleObj>
              </mc:Choice>
              <mc:Fallback>
                <p:oleObj name="公式" r:id="rId29" imgW="1993680" imgH="241200" progId="Equation.3">
                  <p:embed/>
                  <p:pic>
                    <p:nvPicPr>
                      <p:cNvPr id="0" name="Object 29"/>
                      <p:cNvPicPr>
                        <a:picLocks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3500438"/>
                        <a:ext cx="4711700" cy="593725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8334" name="Object 30"/>
          <p:cNvGraphicFramePr>
            <a:graphicFrameLocks noChangeAspect="1"/>
          </p:cNvGraphicFramePr>
          <p:nvPr/>
        </p:nvGraphicFramePr>
        <p:xfrm>
          <a:off x="1331913" y="4695825"/>
          <a:ext cx="4564062" cy="1139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729" name="公式" r:id="rId31" imgW="1828800" imgH="457200" progId="Equation.3">
                  <p:embed/>
                </p:oleObj>
              </mc:Choice>
              <mc:Fallback>
                <p:oleObj name="公式" r:id="rId31" imgW="1828800" imgH="457200" progId="Equation.3">
                  <p:embed/>
                  <p:pic>
                    <p:nvPicPr>
                      <p:cNvPr id="0" name="Object 3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31913" y="4695825"/>
                        <a:ext cx="4564062" cy="1139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8335" name="Object 31"/>
          <p:cNvGraphicFramePr>
            <a:graphicFrameLocks noChangeAspect="1"/>
          </p:cNvGraphicFramePr>
          <p:nvPr/>
        </p:nvGraphicFramePr>
        <p:xfrm>
          <a:off x="6472238" y="3600450"/>
          <a:ext cx="2503487" cy="1139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730" name="公式" r:id="rId33" imgW="1002960" imgH="457200" progId="Equation.3">
                  <p:embed/>
                </p:oleObj>
              </mc:Choice>
              <mc:Fallback>
                <p:oleObj name="公式" r:id="rId33" imgW="1002960" imgH="457200" progId="Equation.3">
                  <p:embed/>
                  <p:pic>
                    <p:nvPicPr>
                      <p:cNvPr id="0" name="Object 3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72238" y="3600450"/>
                        <a:ext cx="2503487" cy="1139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8337" name="Rectangle 33"/>
          <p:cNvSpPr>
            <a:spLocks noChangeArrowheads="1"/>
          </p:cNvSpPr>
          <p:nvPr/>
        </p:nvSpPr>
        <p:spPr bwMode="auto">
          <a:xfrm>
            <a:off x="755650" y="5805488"/>
            <a:ext cx="63373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选择合适的</a:t>
            </a:r>
            <a:r>
              <a:rPr lang="en-US" altLang="zh-CN" sz="2800" i="1" dirty="0">
                <a:solidFill>
                  <a:srgbClr val="FFFF00"/>
                </a:solidFill>
                <a:ea typeface="楷体_GB2312" pitchFamily="49" charset="-122"/>
              </a:rPr>
              <a:t>N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和</a:t>
            </a:r>
            <a:r>
              <a:rPr lang="en-US" altLang="zh-CN" sz="2800" i="1" dirty="0">
                <a:solidFill>
                  <a:srgbClr val="FFFF00"/>
                </a:solidFill>
                <a:ea typeface="楷体_GB2312" pitchFamily="49" charset="-122"/>
              </a:rPr>
              <a:t>α</a:t>
            </a:r>
            <a:r>
              <a:rPr lang="en-US" altLang="zh-CN" sz="2800" i="1" baseline="-25000" dirty="0" err="1">
                <a:solidFill>
                  <a:srgbClr val="FFFF00"/>
                </a:solidFill>
                <a:ea typeface="楷体_GB2312" pitchFamily="49" charset="-122"/>
              </a:rPr>
              <a:t>i</a:t>
            </a:r>
            <a:r>
              <a:rPr lang="zh-CN" altLang="en-US" sz="2800" dirty="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可得到各类变换</a:t>
            </a:r>
          </a:p>
        </p:txBody>
      </p:sp>
      <p:graphicFrame>
        <p:nvGraphicFramePr>
          <p:cNvPr id="98338" name="Object 23"/>
          <p:cNvGraphicFramePr>
            <a:graphicFrameLocks noChangeAspect="1"/>
          </p:cNvGraphicFramePr>
          <p:nvPr/>
        </p:nvGraphicFramePr>
        <p:xfrm>
          <a:off x="395288" y="1298575"/>
          <a:ext cx="2212975" cy="608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731" name="公式" r:id="rId35" imgW="838080" imgH="228600" progId="Equation.3">
                  <p:embed/>
                </p:oleObj>
              </mc:Choice>
              <mc:Fallback>
                <p:oleObj name="公式" r:id="rId35" imgW="838080" imgH="22860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288" y="1298575"/>
                        <a:ext cx="2212975" cy="608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8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8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49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49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8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98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98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98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98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98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337" grpId="0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84" name="Rectangle 8"/>
          <p:cNvSpPr>
            <a:spLocks noChangeArrowheads="1"/>
          </p:cNvSpPr>
          <p:nvPr/>
        </p:nvSpPr>
        <p:spPr bwMode="auto">
          <a:xfrm>
            <a:off x="142875" y="188913"/>
            <a:ext cx="52927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一、数字低通 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 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数字低通</a:t>
            </a:r>
          </a:p>
        </p:txBody>
      </p:sp>
      <p:sp>
        <p:nvSpPr>
          <p:cNvPr id="551967" name="Rectangle 31"/>
          <p:cNvSpPr>
            <a:spLocks noChangeArrowheads="1"/>
          </p:cNvSpPr>
          <p:nvPr/>
        </p:nvSpPr>
        <p:spPr bwMode="auto">
          <a:xfrm>
            <a:off x="468313" y="2060575"/>
            <a:ext cx="5040312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61950" indent="-3619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>
                <a:srgbClr val="FF0000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低通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-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低通的映射关系为</a:t>
            </a:r>
          </a:p>
        </p:txBody>
      </p:sp>
      <p:graphicFrame>
        <p:nvGraphicFramePr>
          <p:cNvPr id="551968" name="Object 32"/>
          <p:cNvGraphicFramePr>
            <a:graphicFrameLocks noChangeAspect="1"/>
          </p:cNvGraphicFramePr>
          <p:nvPr/>
        </p:nvGraphicFramePr>
        <p:xfrm>
          <a:off x="755650" y="2635250"/>
          <a:ext cx="3552825" cy="1033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720" name="公式" r:id="rId3" imgW="1460160" imgH="419040" progId="Equation.3">
                  <p:embed/>
                </p:oleObj>
              </mc:Choice>
              <mc:Fallback>
                <p:oleObj name="公式" r:id="rId3" imgW="1460160" imgH="41904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650" y="2635250"/>
                        <a:ext cx="3552825" cy="1033463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1969" name="Object 33"/>
          <p:cNvGraphicFramePr>
            <a:graphicFrameLocks noChangeAspect="1"/>
          </p:cNvGraphicFramePr>
          <p:nvPr/>
        </p:nvGraphicFramePr>
        <p:xfrm>
          <a:off x="4572000" y="2743200"/>
          <a:ext cx="2876550" cy="971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721" name="公式" r:id="rId5" imgW="1295280" imgH="431640" progId="Equation.3">
                  <p:embed/>
                </p:oleObj>
              </mc:Choice>
              <mc:Fallback>
                <p:oleObj name="公式" r:id="rId5" imgW="1295280" imgH="431640" progId="Equation.3">
                  <p:embed/>
                  <p:pic>
                    <p:nvPicPr>
                      <p:cNvPr id="0" name="Object 3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0" y="2743200"/>
                        <a:ext cx="2876550" cy="971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1397" name="Rectangle 34"/>
          <p:cNvSpPr>
            <a:spLocks noChangeArrowheads="1"/>
          </p:cNvSpPr>
          <p:nvPr/>
        </p:nvSpPr>
        <p:spPr bwMode="auto">
          <a:xfrm>
            <a:off x="760413" y="1420813"/>
            <a:ext cx="6043612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希望得到的低通滤波器的截止频率</a:t>
            </a:r>
          </a:p>
        </p:txBody>
      </p:sp>
      <p:graphicFrame>
        <p:nvGraphicFramePr>
          <p:cNvPr id="101398" name="Object 35"/>
          <p:cNvGraphicFramePr>
            <a:graphicFrameLocks noChangeAspect="1"/>
          </p:cNvGraphicFramePr>
          <p:nvPr/>
        </p:nvGraphicFramePr>
        <p:xfrm>
          <a:off x="395288" y="1412875"/>
          <a:ext cx="463550" cy="561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722" name="公式" r:id="rId7" imgW="190440" imgH="228600" progId="Equation.3">
                  <p:embed/>
                </p:oleObj>
              </mc:Choice>
              <mc:Fallback>
                <p:oleObj name="公式" r:id="rId7" imgW="190440" imgH="228600" progId="Equation.3">
                  <p:embed/>
                  <p:pic>
                    <p:nvPicPr>
                      <p:cNvPr id="0" name="Object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288" y="1412875"/>
                        <a:ext cx="463550" cy="561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1400" name="Object 37"/>
          <p:cNvGraphicFramePr>
            <a:graphicFrameLocks noChangeAspect="1"/>
          </p:cNvGraphicFramePr>
          <p:nvPr/>
        </p:nvGraphicFramePr>
        <p:xfrm>
          <a:off x="395288" y="765175"/>
          <a:ext cx="385762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723" name="公式" r:id="rId9" imgW="164880" imgH="228600" progId="Equation.3">
                  <p:embed/>
                </p:oleObj>
              </mc:Choice>
              <mc:Fallback>
                <p:oleObj name="公式" r:id="rId9" imgW="164880" imgH="228600" progId="Equation.3">
                  <p:embed/>
                  <p:pic>
                    <p:nvPicPr>
                      <p:cNvPr id="0" name="Object 3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288" y="765175"/>
                        <a:ext cx="385762" cy="539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1401" name="Rectangle 38"/>
          <p:cNvSpPr>
            <a:spLocks noChangeArrowheads="1"/>
          </p:cNvSpPr>
          <p:nvPr/>
        </p:nvSpPr>
        <p:spPr bwMode="auto">
          <a:xfrm>
            <a:off x="798513" y="765175"/>
            <a:ext cx="52863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给定的低通滤波器的截止频率</a:t>
            </a:r>
          </a:p>
        </p:txBody>
      </p:sp>
      <p:grpSp>
        <p:nvGrpSpPr>
          <p:cNvPr id="101450" name="Group 74"/>
          <p:cNvGrpSpPr>
            <a:grpSpLocks/>
          </p:cNvGrpSpPr>
          <p:nvPr/>
        </p:nvGrpSpPr>
        <p:grpSpPr bwMode="auto">
          <a:xfrm>
            <a:off x="827088" y="3933825"/>
            <a:ext cx="3384550" cy="2087563"/>
            <a:chOff x="521" y="2659"/>
            <a:chExt cx="2132" cy="1315"/>
          </a:xfrm>
        </p:grpSpPr>
        <p:sp>
          <p:nvSpPr>
            <p:cNvPr id="101409" name="Line 33"/>
            <p:cNvSpPr>
              <a:spLocks noChangeShapeType="1"/>
            </p:cNvSpPr>
            <p:nvPr/>
          </p:nvSpPr>
          <p:spPr bwMode="auto">
            <a:xfrm>
              <a:off x="521" y="3375"/>
              <a:ext cx="213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1410" name="Line 34"/>
            <p:cNvSpPr>
              <a:spLocks noChangeShapeType="1"/>
            </p:cNvSpPr>
            <p:nvPr/>
          </p:nvSpPr>
          <p:spPr bwMode="auto">
            <a:xfrm flipV="1">
              <a:off x="1556" y="2659"/>
              <a:ext cx="0" cy="72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1411" name="Line 35"/>
            <p:cNvSpPr>
              <a:spLocks noChangeShapeType="1"/>
            </p:cNvSpPr>
            <p:nvPr/>
          </p:nvSpPr>
          <p:spPr bwMode="auto">
            <a:xfrm>
              <a:off x="838" y="3339"/>
              <a:ext cx="0" cy="4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1412" name="Line 36"/>
            <p:cNvSpPr>
              <a:spLocks noChangeShapeType="1"/>
            </p:cNvSpPr>
            <p:nvPr/>
          </p:nvSpPr>
          <p:spPr bwMode="auto">
            <a:xfrm>
              <a:off x="2244" y="3339"/>
              <a:ext cx="0" cy="4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" name="Object 32"/>
            <p:cNvGraphicFramePr>
              <a:graphicFrameLocks noChangeAspect="1"/>
            </p:cNvGraphicFramePr>
            <p:nvPr/>
          </p:nvGraphicFramePr>
          <p:xfrm>
            <a:off x="2135" y="3384"/>
            <a:ext cx="214" cy="2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2724" name="公式" r:id="rId11" imgW="139680" imgH="139680" progId="Equation.3">
                    <p:embed/>
                  </p:oleObj>
                </mc:Choice>
                <mc:Fallback>
                  <p:oleObj name="公式" r:id="rId11" imgW="139680" imgH="13968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35" y="3384"/>
                          <a:ext cx="214" cy="217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" name="Object 32"/>
            <p:cNvGraphicFramePr>
              <a:graphicFrameLocks noChangeAspect="1"/>
            </p:cNvGraphicFramePr>
            <p:nvPr/>
          </p:nvGraphicFramePr>
          <p:xfrm>
            <a:off x="557" y="3384"/>
            <a:ext cx="390" cy="2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2725" name="公式" r:id="rId13" imgW="253800" imgH="139680" progId="Equation.3">
                    <p:embed/>
                  </p:oleObj>
                </mc:Choice>
                <mc:Fallback>
                  <p:oleObj name="公式" r:id="rId13" imgW="253800" imgH="13968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57" y="3384"/>
                          <a:ext cx="390" cy="217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" name="Object 32"/>
            <p:cNvGraphicFramePr>
              <a:graphicFrameLocks noChangeAspect="1"/>
            </p:cNvGraphicFramePr>
            <p:nvPr/>
          </p:nvGraphicFramePr>
          <p:xfrm>
            <a:off x="1482" y="3357"/>
            <a:ext cx="156" cy="22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2726" name="公式" r:id="rId15" imgW="126720" imgH="177480" progId="Equation.3">
                    <p:embed/>
                  </p:oleObj>
                </mc:Choice>
                <mc:Fallback>
                  <p:oleObj name="公式" r:id="rId15" imgW="126720" imgH="17748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482" y="3357"/>
                          <a:ext cx="156" cy="221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" name="Object 32"/>
            <p:cNvGraphicFramePr>
              <a:graphicFrameLocks noChangeAspect="1"/>
            </p:cNvGraphicFramePr>
            <p:nvPr/>
          </p:nvGraphicFramePr>
          <p:xfrm>
            <a:off x="1636" y="3357"/>
            <a:ext cx="219" cy="3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2727" name="公式" r:id="rId17" imgW="164880" imgH="228600" progId="Equation.3">
                    <p:embed/>
                  </p:oleObj>
                </mc:Choice>
                <mc:Fallback>
                  <p:oleObj name="公式" r:id="rId17" imgW="164880" imgH="22860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36" y="3357"/>
                          <a:ext cx="219" cy="304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" name="Object 32"/>
            <p:cNvGraphicFramePr>
              <a:graphicFrameLocks noChangeAspect="1"/>
            </p:cNvGraphicFramePr>
            <p:nvPr/>
          </p:nvGraphicFramePr>
          <p:xfrm>
            <a:off x="1129" y="3348"/>
            <a:ext cx="371" cy="3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2728" name="公式" r:id="rId19" imgW="279360" imgH="228600" progId="Equation.3">
                    <p:embed/>
                  </p:oleObj>
                </mc:Choice>
                <mc:Fallback>
                  <p:oleObj name="公式" r:id="rId19" imgW="279360" imgH="22860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29" y="3348"/>
                          <a:ext cx="371" cy="304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1427" name="Freeform 51"/>
            <p:cNvSpPr>
              <a:spLocks/>
            </p:cNvSpPr>
            <p:nvPr/>
          </p:nvSpPr>
          <p:spPr bwMode="auto">
            <a:xfrm>
              <a:off x="1101" y="2867"/>
              <a:ext cx="908" cy="423"/>
            </a:xfrm>
            <a:custGeom>
              <a:avLst/>
              <a:gdLst>
                <a:gd name="T0" fmla="*/ 0 w 1134"/>
                <a:gd name="T1" fmla="*/ 560 h 560"/>
                <a:gd name="T2" fmla="*/ 181 w 1134"/>
                <a:gd name="T3" fmla="*/ 514 h 560"/>
                <a:gd name="T4" fmla="*/ 272 w 1134"/>
                <a:gd name="T5" fmla="*/ 424 h 560"/>
                <a:gd name="T6" fmla="*/ 453 w 1134"/>
                <a:gd name="T7" fmla="*/ 106 h 560"/>
                <a:gd name="T8" fmla="*/ 635 w 1134"/>
                <a:gd name="T9" fmla="*/ 61 h 560"/>
                <a:gd name="T10" fmla="*/ 861 w 1134"/>
                <a:gd name="T11" fmla="*/ 469 h 560"/>
                <a:gd name="T12" fmla="*/ 1134 w 1134"/>
                <a:gd name="T13" fmla="*/ 56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4" h="560">
                  <a:moveTo>
                    <a:pt x="0" y="560"/>
                  </a:moveTo>
                  <a:cubicBezTo>
                    <a:pt x="68" y="548"/>
                    <a:pt x="136" y="537"/>
                    <a:pt x="181" y="514"/>
                  </a:cubicBezTo>
                  <a:cubicBezTo>
                    <a:pt x="226" y="491"/>
                    <a:pt x="227" y="492"/>
                    <a:pt x="272" y="424"/>
                  </a:cubicBezTo>
                  <a:cubicBezTo>
                    <a:pt x="317" y="356"/>
                    <a:pt x="393" y="166"/>
                    <a:pt x="453" y="106"/>
                  </a:cubicBezTo>
                  <a:cubicBezTo>
                    <a:pt x="513" y="46"/>
                    <a:pt x="567" y="0"/>
                    <a:pt x="635" y="61"/>
                  </a:cubicBezTo>
                  <a:cubicBezTo>
                    <a:pt x="703" y="122"/>
                    <a:pt x="778" y="386"/>
                    <a:pt x="861" y="469"/>
                  </a:cubicBezTo>
                  <a:cubicBezTo>
                    <a:pt x="944" y="552"/>
                    <a:pt x="1039" y="556"/>
                    <a:pt x="1134" y="560"/>
                  </a:cubicBezTo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1442" name="Line 66"/>
            <p:cNvSpPr>
              <a:spLocks noChangeShapeType="1"/>
            </p:cNvSpPr>
            <p:nvPr/>
          </p:nvSpPr>
          <p:spPr bwMode="auto">
            <a:xfrm>
              <a:off x="1709" y="3057"/>
              <a:ext cx="0" cy="3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1443" name="Line 67"/>
            <p:cNvSpPr>
              <a:spLocks noChangeShapeType="1"/>
            </p:cNvSpPr>
            <p:nvPr/>
          </p:nvSpPr>
          <p:spPr bwMode="auto">
            <a:xfrm>
              <a:off x="1401" y="3049"/>
              <a:ext cx="0" cy="3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7" name="Object 32"/>
            <p:cNvGraphicFramePr>
              <a:graphicFrameLocks noChangeAspect="1"/>
            </p:cNvGraphicFramePr>
            <p:nvPr/>
          </p:nvGraphicFramePr>
          <p:xfrm>
            <a:off x="1247" y="3639"/>
            <a:ext cx="662" cy="33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2729" name="公式" r:id="rId21" imgW="431640" imgH="215640" progId="Equation.3">
                    <p:embed/>
                  </p:oleObj>
                </mc:Choice>
                <mc:Fallback>
                  <p:oleObj name="公式" r:id="rId21" imgW="431640" imgH="21564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47" y="3639"/>
                          <a:ext cx="662" cy="335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1451" name="Group 75"/>
          <p:cNvGrpSpPr>
            <a:grpSpLocks/>
          </p:cNvGrpSpPr>
          <p:nvPr/>
        </p:nvGrpSpPr>
        <p:grpSpPr bwMode="auto">
          <a:xfrm>
            <a:off x="4570413" y="3976688"/>
            <a:ext cx="3384550" cy="2063750"/>
            <a:chOff x="2879" y="2686"/>
            <a:chExt cx="2132" cy="1300"/>
          </a:xfrm>
        </p:grpSpPr>
        <p:sp>
          <p:nvSpPr>
            <p:cNvPr id="101429" name="Line 53"/>
            <p:cNvSpPr>
              <a:spLocks noChangeShapeType="1"/>
            </p:cNvSpPr>
            <p:nvPr/>
          </p:nvSpPr>
          <p:spPr bwMode="auto">
            <a:xfrm>
              <a:off x="2879" y="3402"/>
              <a:ext cx="213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1431" name="Line 55"/>
            <p:cNvSpPr>
              <a:spLocks noChangeShapeType="1"/>
            </p:cNvSpPr>
            <p:nvPr/>
          </p:nvSpPr>
          <p:spPr bwMode="auto">
            <a:xfrm>
              <a:off x="3196" y="3366"/>
              <a:ext cx="0" cy="4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1432" name="Line 56"/>
            <p:cNvSpPr>
              <a:spLocks noChangeShapeType="1"/>
            </p:cNvSpPr>
            <p:nvPr/>
          </p:nvSpPr>
          <p:spPr bwMode="auto">
            <a:xfrm>
              <a:off x="4602" y="3366"/>
              <a:ext cx="0" cy="4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8" name="Object 32"/>
            <p:cNvGraphicFramePr>
              <a:graphicFrameLocks noChangeAspect="1"/>
            </p:cNvGraphicFramePr>
            <p:nvPr/>
          </p:nvGraphicFramePr>
          <p:xfrm>
            <a:off x="4493" y="3402"/>
            <a:ext cx="214" cy="2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2730" name="公式" r:id="rId23" imgW="139680" imgH="139680" progId="Equation.3">
                    <p:embed/>
                  </p:oleObj>
                </mc:Choice>
                <mc:Fallback>
                  <p:oleObj name="公式" r:id="rId23" imgW="139680" imgH="13968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493" y="3402"/>
                          <a:ext cx="214" cy="217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" name="Object 32"/>
            <p:cNvGraphicFramePr>
              <a:graphicFrameLocks noChangeAspect="1"/>
            </p:cNvGraphicFramePr>
            <p:nvPr/>
          </p:nvGraphicFramePr>
          <p:xfrm>
            <a:off x="2906" y="3402"/>
            <a:ext cx="390" cy="2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2731" name="公式" r:id="rId25" imgW="253800" imgH="139680" progId="Equation.3">
                    <p:embed/>
                  </p:oleObj>
                </mc:Choice>
                <mc:Fallback>
                  <p:oleObj name="公式" r:id="rId25" imgW="253800" imgH="13968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906" y="3402"/>
                          <a:ext cx="390" cy="217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" name="Object 32"/>
            <p:cNvGraphicFramePr>
              <a:graphicFrameLocks noChangeAspect="1"/>
            </p:cNvGraphicFramePr>
            <p:nvPr/>
          </p:nvGraphicFramePr>
          <p:xfrm>
            <a:off x="3831" y="3393"/>
            <a:ext cx="156" cy="22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2732" name="公式" r:id="rId27" imgW="126720" imgH="177480" progId="Equation.3">
                    <p:embed/>
                  </p:oleObj>
                </mc:Choice>
                <mc:Fallback>
                  <p:oleObj name="公式" r:id="rId27" imgW="126720" imgH="17748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831" y="3393"/>
                          <a:ext cx="156" cy="221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1" name="Object 32"/>
            <p:cNvGraphicFramePr>
              <a:graphicFrameLocks noChangeAspect="1"/>
            </p:cNvGraphicFramePr>
            <p:nvPr/>
          </p:nvGraphicFramePr>
          <p:xfrm>
            <a:off x="4041" y="3348"/>
            <a:ext cx="253" cy="3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2733" name="公式" r:id="rId29" imgW="190440" imgH="228600" progId="Equation.3">
                    <p:embed/>
                  </p:oleObj>
                </mc:Choice>
                <mc:Fallback>
                  <p:oleObj name="公式" r:id="rId29" imgW="190440" imgH="22860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041" y="3348"/>
                          <a:ext cx="253" cy="304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2" name="Object 32"/>
            <p:cNvGraphicFramePr>
              <a:graphicFrameLocks noChangeAspect="1"/>
            </p:cNvGraphicFramePr>
            <p:nvPr/>
          </p:nvGraphicFramePr>
          <p:xfrm>
            <a:off x="3398" y="3348"/>
            <a:ext cx="405" cy="3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2734" name="公式" r:id="rId31" imgW="304560" imgH="228600" progId="Equation.3">
                    <p:embed/>
                  </p:oleObj>
                </mc:Choice>
                <mc:Fallback>
                  <p:oleObj name="公式" r:id="rId31" imgW="304560" imgH="22860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398" y="3348"/>
                          <a:ext cx="405" cy="304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1439" name="Line 63"/>
            <p:cNvSpPr>
              <a:spLocks noChangeShapeType="1"/>
            </p:cNvSpPr>
            <p:nvPr/>
          </p:nvSpPr>
          <p:spPr bwMode="auto">
            <a:xfrm>
              <a:off x="4157" y="3094"/>
              <a:ext cx="0" cy="3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1441" name="Freeform 65"/>
            <p:cNvSpPr>
              <a:spLocks/>
            </p:cNvSpPr>
            <p:nvPr/>
          </p:nvSpPr>
          <p:spPr bwMode="auto">
            <a:xfrm>
              <a:off x="3205" y="2871"/>
              <a:ext cx="1424" cy="423"/>
            </a:xfrm>
            <a:custGeom>
              <a:avLst/>
              <a:gdLst>
                <a:gd name="T0" fmla="*/ 0 w 1134"/>
                <a:gd name="T1" fmla="*/ 560 h 560"/>
                <a:gd name="T2" fmla="*/ 181 w 1134"/>
                <a:gd name="T3" fmla="*/ 514 h 560"/>
                <a:gd name="T4" fmla="*/ 272 w 1134"/>
                <a:gd name="T5" fmla="*/ 424 h 560"/>
                <a:gd name="T6" fmla="*/ 453 w 1134"/>
                <a:gd name="T7" fmla="*/ 106 h 560"/>
                <a:gd name="T8" fmla="*/ 635 w 1134"/>
                <a:gd name="T9" fmla="*/ 61 h 560"/>
                <a:gd name="T10" fmla="*/ 861 w 1134"/>
                <a:gd name="T11" fmla="*/ 469 h 560"/>
                <a:gd name="T12" fmla="*/ 1134 w 1134"/>
                <a:gd name="T13" fmla="*/ 56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4" h="560">
                  <a:moveTo>
                    <a:pt x="0" y="560"/>
                  </a:moveTo>
                  <a:cubicBezTo>
                    <a:pt x="68" y="548"/>
                    <a:pt x="136" y="537"/>
                    <a:pt x="181" y="514"/>
                  </a:cubicBezTo>
                  <a:cubicBezTo>
                    <a:pt x="226" y="491"/>
                    <a:pt x="227" y="492"/>
                    <a:pt x="272" y="424"/>
                  </a:cubicBezTo>
                  <a:cubicBezTo>
                    <a:pt x="317" y="356"/>
                    <a:pt x="393" y="166"/>
                    <a:pt x="453" y="106"/>
                  </a:cubicBezTo>
                  <a:cubicBezTo>
                    <a:pt x="513" y="46"/>
                    <a:pt x="567" y="0"/>
                    <a:pt x="635" y="61"/>
                  </a:cubicBezTo>
                  <a:cubicBezTo>
                    <a:pt x="703" y="122"/>
                    <a:pt x="778" y="386"/>
                    <a:pt x="861" y="469"/>
                  </a:cubicBezTo>
                  <a:cubicBezTo>
                    <a:pt x="944" y="552"/>
                    <a:pt x="1039" y="556"/>
                    <a:pt x="1134" y="560"/>
                  </a:cubicBezTo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1444" name="Line 68"/>
            <p:cNvSpPr>
              <a:spLocks noChangeShapeType="1"/>
            </p:cNvSpPr>
            <p:nvPr/>
          </p:nvSpPr>
          <p:spPr bwMode="auto">
            <a:xfrm>
              <a:off x="3650" y="3085"/>
              <a:ext cx="0" cy="3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13" name="Object 32"/>
            <p:cNvGraphicFramePr>
              <a:graphicFrameLocks noChangeAspect="1"/>
            </p:cNvGraphicFramePr>
            <p:nvPr/>
          </p:nvGraphicFramePr>
          <p:xfrm>
            <a:off x="3524" y="3630"/>
            <a:ext cx="701" cy="35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2735" name="公式" r:id="rId33" imgW="457200" imgH="228600" progId="Equation.3">
                    <p:embed/>
                  </p:oleObj>
                </mc:Choice>
                <mc:Fallback>
                  <p:oleObj name="公式" r:id="rId33" imgW="457200" imgH="22860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24" y="3630"/>
                          <a:ext cx="701" cy="356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1449" name="Line 73"/>
            <p:cNvSpPr>
              <a:spLocks noChangeShapeType="1"/>
            </p:cNvSpPr>
            <p:nvPr/>
          </p:nvSpPr>
          <p:spPr bwMode="auto">
            <a:xfrm flipV="1">
              <a:off x="3896" y="2686"/>
              <a:ext cx="0" cy="72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aphicFrame>
        <p:nvGraphicFramePr>
          <p:cNvPr id="101454" name="Object 37"/>
          <p:cNvGraphicFramePr>
            <a:graphicFrameLocks noChangeAspect="1"/>
          </p:cNvGraphicFramePr>
          <p:nvPr/>
        </p:nvGraphicFramePr>
        <p:xfrm>
          <a:off x="4140200" y="4365625"/>
          <a:ext cx="500063" cy="403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736" name="公式" r:id="rId35" imgW="190440" imgH="152280" progId="Equation.3">
                  <p:embed/>
                </p:oleObj>
              </mc:Choice>
              <mc:Fallback>
                <p:oleObj name="公式" r:id="rId35" imgW="190440" imgH="152280" progId="Equation.3">
                  <p:embed/>
                  <p:pic>
                    <p:nvPicPr>
                      <p:cNvPr id="0" name="Object 3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40200" y="4365625"/>
                        <a:ext cx="500063" cy="403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1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1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1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1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1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01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01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01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551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551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551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384" grpId="0"/>
      <p:bldP spid="551967" grpId="0"/>
      <p:bldP spid="101397" grpId="0"/>
      <p:bldP spid="101401" grpId="0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05" name="Rectangle 9"/>
          <p:cNvSpPr>
            <a:spLocks noChangeArrowheads="1"/>
          </p:cNvSpPr>
          <p:nvPr/>
        </p:nvSpPr>
        <p:spPr bwMode="auto">
          <a:xfrm>
            <a:off x="107950" y="144463"/>
            <a:ext cx="53276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二、数字低通 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 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数字高通</a:t>
            </a:r>
          </a:p>
        </p:txBody>
      </p:sp>
      <p:sp>
        <p:nvSpPr>
          <p:cNvPr id="551967" name="Rectangle 31"/>
          <p:cNvSpPr>
            <a:spLocks noChangeArrowheads="1"/>
          </p:cNvSpPr>
          <p:nvPr/>
        </p:nvSpPr>
        <p:spPr bwMode="auto">
          <a:xfrm>
            <a:off x="468313" y="2060575"/>
            <a:ext cx="5040312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61950" indent="-3619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>
                <a:srgbClr val="FF0000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低通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-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高通的映射关系为</a:t>
            </a:r>
          </a:p>
        </p:txBody>
      </p:sp>
      <p:graphicFrame>
        <p:nvGraphicFramePr>
          <p:cNvPr id="551968" name="Object 32"/>
          <p:cNvGraphicFramePr>
            <a:graphicFrameLocks noChangeAspect="1"/>
          </p:cNvGraphicFramePr>
          <p:nvPr/>
        </p:nvGraphicFramePr>
        <p:xfrm>
          <a:off x="700088" y="2635250"/>
          <a:ext cx="3800475" cy="1033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5733" name="公式" r:id="rId3" imgW="1562040" imgH="419040" progId="Equation.3">
                  <p:embed/>
                </p:oleObj>
              </mc:Choice>
              <mc:Fallback>
                <p:oleObj name="公式" r:id="rId3" imgW="1562040" imgH="41904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0088" y="2635250"/>
                        <a:ext cx="3800475" cy="1033463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6510" name="Group 14"/>
          <p:cNvGrpSpPr>
            <a:grpSpLocks/>
          </p:cNvGrpSpPr>
          <p:nvPr/>
        </p:nvGrpSpPr>
        <p:grpSpPr bwMode="auto">
          <a:xfrm>
            <a:off x="207963" y="1384300"/>
            <a:ext cx="6048375" cy="561975"/>
            <a:chOff x="492" y="2409"/>
            <a:chExt cx="3721" cy="354"/>
          </a:xfrm>
        </p:grpSpPr>
        <p:sp>
          <p:nvSpPr>
            <p:cNvPr id="106511" name="Rectangle 34"/>
            <p:cNvSpPr>
              <a:spLocks noChangeArrowheads="1"/>
            </p:cNvSpPr>
            <p:nvPr/>
          </p:nvSpPr>
          <p:spPr bwMode="auto">
            <a:xfrm>
              <a:off x="722" y="2414"/>
              <a:ext cx="3491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2800">
                  <a:latin typeface="楷体" panose="02010609060101010101" pitchFamily="49" charset="-122"/>
                  <a:ea typeface="楷体" panose="02010609060101010101" pitchFamily="49" charset="-122"/>
                </a:rPr>
                <a:t>希望得到的高通滤波器的截止频率</a:t>
              </a:r>
            </a:p>
          </p:txBody>
        </p:sp>
        <p:graphicFrame>
          <p:nvGraphicFramePr>
            <p:cNvPr id="106512" name="Object 35"/>
            <p:cNvGraphicFramePr>
              <a:graphicFrameLocks noChangeAspect="1"/>
            </p:cNvGraphicFramePr>
            <p:nvPr/>
          </p:nvGraphicFramePr>
          <p:xfrm>
            <a:off x="492" y="2409"/>
            <a:ext cx="292" cy="35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5734" name="公式" r:id="rId5" imgW="190440" imgH="228600" progId="Equation.3">
                    <p:embed/>
                  </p:oleObj>
                </mc:Choice>
                <mc:Fallback>
                  <p:oleObj name="公式" r:id="rId5" imgW="190440" imgH="228600" progId="Equation.3">
                    <p:embed/>
                    <p:pic>
                      <p:nvPicPr>
                        <p:cNvPr id="0" name="Object 3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92" y="2409"/>
                          <a:ext cx="292" cy="35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hlink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6513" name="Group 17"/>
          <p:cNvGrpSpPr>
            <a:grpSpLocks/>
          </p:cNvGrpSpPr>
          <p:nvPr/>
        </p:nvGrpSpPr>
        <p:grpSpPr bwMode="auto">
          <a:xfrm>
            <a:off x="207963" y="736600"/>
            <a:ext cx="5400675" cy="539750"/>
            <a:chOff x="204" y="754"/>
            <a:chExt cx="3295" cy="340"/>
          </a:xfrm>
        </p:grpSpPr>
        <p:graphicFrame>
          <p:nvGraphicFramePr>
            <p:cNvPr id="106514" name="Object 37"/>
            <p:cNvGraphicFramePr>
              <a:graphicFrameLocks noChangeAspect="1"/>
            </p:cNvGraphicFramePr>
            <p:nvPr/>
          </p:nvGraphicFramePr>
          <p:xfrm>
            <a:off x="204" y="754"/>
            <a:ext cx="243" cy="34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5735" name="公式" r:id="rId7" imgW="164880" imgH="228600" progId="Equation.3">
                    <p:embed/>
                  </p:oleObj>
                </mc:Choice>
                <mc:Fallback>
                  <p:oleObj name="公式" r:id="rId7" imgW="164880" imgH="228600" progId="Equation.3">
                    <p:embed/>
                    <p:pic>
                      <p:nvPicPr>
                        <p:cNvPr id="0" name="Object 3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04" y="754"/>
                          <a:ext cx="243" cy="34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hlink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6515" name="Rectangle 38"/>
            <p:cNvSpPr>
              <a:spLocks noChangeArrowheads="1"/>
            </p:cNvSpPr>
            <p:nvPr/>
          </p:nvSpPr>
          <p:spPr bwMode="auto">
            <a:xfrm>
              <a:off x="458" y="754"/>
              <a:ext cx="3041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2800">
                  <a:latin typeface="楷体" panose="02010609060101010101" pitchFamily="49" charset="-122"/>
                  <a:ea typeface="楷体" panose="02010609060101010101" pitchFamily="49" charset="-122"/>
                </a:rPr>
                <a:t>给定的低通滤波器的截止频率</a:t>
              </a:r>
            </a:p>
          </p:txBody>
        </p:sp>
      </p:grpSp>
      <p:grpSp>
        <p:nvGrpSpPr>
          <p:cNvPr id="106516" name="Group 20"/>
          <p:cNvGrpSpPr>
            <a:grpSpLocks/>
          </p:cNvGrpSpPr>
          <p:nvPr/>
        </p:nvGrpSpPr>
        <p:grpSpPr bwMode="auto">
          <a:xfrm>
            <a:off x="179388" y="3644900"/>
            <a:ext cx="3384550" cy="2087563"/>
            <a:chOff x="521" y="2659"/>
            <a:chExt cx="2132" cy="1315"/>
          </a:xfrm>
        </p:grpSpPr>
        <p:sp>
          <p:nvSpPr>
            <p:cNvPr id="106517" name="Line 21"/>
            <p:cNvSpPr>
              <a:spLocks noChangeShapeType="1"/>
            </p:cNvSpPr>
            <p:nvPr/>
          </p:nvSpPr>
          <p:spPr bwMode="auto">
            <a:xfrm>
              <a:off x="521" y="3375"/>
              <a:ext cx="213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518" name="Line 22"/>
            <p:cNvSpPr>
              <a:spLocks noChangeShapeType="1"/>
            </p:cNvSpPr>
            <p:nvPr/>
          </p:nvSpPr>
          <p:spPr bwMode="auto">
            <a:xfrm flipV="1">
              <a:off x="1556" y="2659"/>
              <a:ext cx="0" cy="72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519" name="Line 23"/>
            <p:cNvSpPr>
              <a:spLocks noChangeShapeType="1"/>
            </p:cNvSpPr>
            <p:nvPr/>
          </p:nvSpPr>
          <p:spPr bwMode="auto">
            <a:xfrm>
              <a:off x="838" y="3339"/>
              <a:ext cx="0" cy="4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520" name="Line 24"/>
            <p:cNvSpPr>
              <a:spLocks noChangeShapeType="1"/>
            </p:cNvSpPr>
            <p:nvPr/>
          </p:nvSpPr>
          <p:spPr bwMode="auto">
            <a:xfrm>
              <a:off x="2244" y="3339"/>
              <a:ext cx="0" cy="4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" name="Object 32"/>
            <p:cNvGraphicFramePr>
              <a:graphicFrameLocks noChangeAspect="1"/>
            </p:cNvGraphicFramePr>
            <p:nvPr/>
          </p:nvGraphicFramePr>
          <p:xfrm>
            <a:off x="2135" y="3384"/>
            <a:ext cx="214" cy="2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5736" name="公式" r:id="rId9" imgW="139680" imgH="139680" progId="Equation.3">
                    <p:embed/>
                  </p:oleObj>
                </mc:Choice>
                <mc:Fallback>
                  <p:oleObj name="公式" r:id="rId9" imgW="139680" imgH="13968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35" y="3384"/>
                          <a:ext cx="214" cy="217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" name="Object 32"/>
            <p:cNvGraphicFramePr>
              <a:graphicFrameLocks noChangeAspect="1"/>
            </p:cNvGraphicFramePr>
            <p:nvPr/>
          </p:nvGraphicFramePr>
          <p:xfrm>
            <a:off x="557" y="3384"/>
            <a:ext cx="390" cy="2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5737" name="公式" r:id="rId11" imgW="253800" imgH="139680" progId="Equation.3">
                    <p:embed/>
                  </p:oleObj>
                </mc:Choice>
                <mc:Fallback>
                  <p:oleObj name="公式" r:id="rId11" imgW="253800" imgH="13968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57" y="3384"/>
                          <a:ext cx="390" cy="217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" name="Object 32"/>
            <p:cNvGraphicFramePr>
              <a:graphicFrameLocks noChangeAspect="1"/>
            </p:cNvGraphicFramePr>
            <p:nvPr/>
          </p:nvGraphicFramePr>
          <p:xfrm>
            <a:off x="1482" y="3357"/>
            <a:ext cx="156" cy="22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5738" name="公式" r:id="rId13" imgW="126720" imgH="177480" progId="Equation.3">
                    <p:embed/>
                  </p:oleObj>
                </mc:Choice>
                <mc:Fallback>
                  <p:oleObj name="公式" r:id="rId13" imgW="126720" imgH="17748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482" y="3357"/>
                          <a:ext cx="156" cy="221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" name="Object 32"/>
            <p:cNvGraphicFramePr>
              <a:graphicFrameLocks noChangeAspect="1"/>
            </p:cNvGraphicFramePr>
            <p:nvPr/>
          </p:nvGraphicFramePr>
          <p:xfrm>
            <a:off x="1636" y="3357"/>
            <a:ext cx="219" cy="3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5739" name="公式" r:id="rId15" imgW="164880" imgH="228600" progId="Equation.3">
                    <p:embed/>
                  </p:oleObj>
                </mc:Choice>
                <mc:Fallback>
                  <p:oleObj name="公式" r:id="rId15" imgW="164880" imgH="22860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36" y="3357"/>
                          <a:ext cx="219" cy="304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" name="Object 32"/>
            <p:cNvGraphicFramePr>
              <a:graphicFrameLocks noChangeAspect="1"/>
            </p:cNvGraphicFramePr>
            <p:nvPr/>
          </p:nvGraphicFramePr>
          <p:xfrm>
            <a:off x="1129" y="3348"/>
            <a:ext cx="371" cy="3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5740" name="公式" r:id="rId17" imgW="279360" imgH="228600" progId="Equation.3">
                    <p:embed/>
                  </p:oleObj>
                </mc:Choice>
                <mc:Fallback>
                  <p:oleObj name="公式" r:id="rId17" imgW="279360" imgH="22860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29" y="3348"/>
                          <a:ext cx="371" cy="304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6526" name="Freeform 30"/>
            <p:cNvSpPr>
              <a:spLocks/>
            </p:cNvSpPr>
            <p:nvPr/>
          </p:nvSpPr>
          <p:spPr bwMode="auto">
            <a:xfrm>
              <a:off x="1101" y="2867"/>
              <a:ext cx="908" cy="423"/>
            </a:xfrm>
            <a:custGeom>
              <a:avLst/>
              <a:gdLst>
                <a:gd name="T0" fmla="*/ 0 w 1134"/>
                <a:gd name="T1" fmla="*/ 560 h 560"/>
                <a:gd name="T2" fmla="*/ 181 w 1134"/>
                <a:gd name="T3" fmla="*/ 514 h 560"/>
                <a:gd name="T4" fmla="*/ 272 w 1134"/>
                <a:gd name="T5" fmla="*/ 424 h 560"/>
                <a:gd name="T6" fmla="*/ 453 w 1134"/>
                <a:gd name="T7" fmla="*/ 106 h 560"/>
                <a:gd name="T8" fmla="*/ 635 w 1134"/>
                <a:gd name="T9" fmla="*/ 61 h 560"/>
                <a:gd name="T10" fmla="*/ 861 w 1134"/>
                <a:gd name="T11" fmla="*/ 469 h 560"/>
                <a:gd name="T12" fmla="*/ 1134 w 1134"/>
                <a:gd name="T13" fmla="*/ 56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4" h="560">
                  <a:moveTo>
                    <a:pt x="0" y="560"/>
                  </a:moveTo>
                  <a:cubicBezTo>
                    <a:pt x="68" y="548"/>
                    <a:pt x="136" y="537"/>
                    <a:pt x="181" y="514"/>
                  </a:cubicBezTo>
                  <a:cubicBezTo>
                    <a:pt x="226" y="491"/>
                    <a:pt x="227" y="492"/>
                    <a:pt x="272" y="424"/>
                  </a:cubicBezTo>
                  <a:cubicBezTo>
                    <a:pt x="317" y="356"/>
                    <a:pt x="393" y="166"/>
                    <a:pt x="453" y="106"/>
                  </a:cubicBezTo>
                  <a:cubicBezTo>
                    <a:pt x="513" y="46"/>
                    <a:pt x="567" y="0"/>
                    <a:pt x="635" y="61"/>
                  </a:cubicBezTo>
                  <a:cubicBezTo>
                    <a:pt x="703" y="122"/>
                    <a:pt x="778" y="386"/>
                    <a:pt x="861" y="469"/>
                  </a:cubicBezTo>
                  <a:cubicBezTo>
                    <a:pt x="944" y="552"/>
                    <a:pt x="1039" y="556"/>
                    <a:pt x="1134" y="560"/>
                  </a:cubicBezTo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527" name="Line 31"/>
            <p:cNvSpPr>
              <a:spLocks noChangeShapeType="1"/>
            </p:cNvSpPr>
            <p:nvPr/>
          </p:nvSpPr>
          <p:spPr bwMode="auto">
            <a:xfrm>
              <a:off x="1709" y="3057"/>
              <a:ext cx="0" cy="3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528" name="Line 32"/>
            <p:cNvSpPr>
              <a:spLocks noChangeShapeType="1"/>
            </p:cNvSpPr>
            <p:nvPr/>
          </p:nvSpPr>
          <p:spPr bwMode="auto">
            <a:xfrm>
              <a:off x="1401" y="3049"/>
              <a:ext cx="0" cy="3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7" name="Object 32"/>
            <p:cNvGraphicFramePr>
              <a:graphicFrameLocks noChangeAspect="1"/>
            </p:cNvGraphicFramePr>
            <p:nvPr/>
          </p:nvGraphicFramePr>
          <p:xfrm>
            <a:off x="1247" y="3639"/>
            <a:ext cx="662" cy="33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5741" name="公式" r:id="rId19" imgW="431640" imgH="215640" progId="Equation.3">
                    <p:embed/>
                  </p:oleObj>
                </mc:Choice>
                <mc:Fallback>
                  <p:oleObj name="公式" r:id="rId19" imgW="431640" imgH="21564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47" y="3639"/>
                          <a:ext cx="662" cy="335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554007" name="Object 23"/>
          <p:cNvGraphicFramePr>
            <a:graphicFrameLocks noChangeAspect="1"/>
          </p:cNvGraphicFramePr>
          <p:nvPr/>
        </p:nvGraphicFramePr>
        <p:xfrm>
          <a:off x="4886325" y="2435225"/>
          <a:ext cx="3159125" cy="971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5742" name="公式" r:id="rId21" imgW="1422360" imgH="431640" progId="Equation.3">
                  <p:embed/>
                </p:oleObj>
              </mc:Choice>
              <mc:Fallback>
                <p:oleObj name="公式" r:id="rId21" imgW="1422360" imgH="43164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86325" y="2435225"/>
                        <a:ext cx="3159125" cy="971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23"/>
          <p:cNvGraphicFramePr>
            <a:graphicFrameLocks noChangeAspect="1"/>
          </p:cNvGraphicFramePr>
          <p:nvPr/>
        </p:nvGraphicFramePr>
        <p:xfrm>
          <a:off x="3033713" y="5157788"/>
          <a:ext cx="817562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5743" name="公式" r:id="rId23" imgW="368280" imgH="228600" progId="Equation.3">
                  <p:embed/>
                </p:oleObj>
              </mc:Choice>
              <mc:Fallback>
                <p:oleObj name="公式" r:id="rId23" imgW="368280" imgH="22860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33713" y="5157788"/>
                        <a:ext cx="817562" cy="514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23"/>
          <p:cNvGraphicFramePr>
            <a:graphicFrameLocks noChangeAspect="1"/>
          </p:cNvGraphicFramePr>
          <p:nvPr/>
        </p:nvGraphicFramePr>
        <p:xfrm>
          <a:off x="2771775" y="5618163"/>
          <a:ext cx="1071563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5744" name="公式" r:id="rId25" imgW="482400" imgH="228600" progId="Equation.3">
                  <p:embed/>
                </p:oleObj>
              </mc:Choice>
              <mc:Fallback>
                <p:oleObj name="公式" r:id="rId25" imgW="482400" imgH="22860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1775" y="5618163"/>
                        <a:ext cx="1071563" cy="514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23"/>
          <p:cNvGraphicFramePr>
            <a:graphicFrameLocks noChangeAspect="1"/>
          </p:cNvGraphicFramePr>
          <p:nvPr/>
        </p:nvGraphicFramePr>
        <p:xfrm>
          <a:off x="3087688" y="6035675"/>
          <a:ext cx="704850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5745" name="公式" r:id="rId27" imgW="317160" imgH="177480" progId="Equation.3">
                  <p:embed/>
                </p:oleObj>
              </mc:Choice>
              <mc:Fallback>
                <p:oleObj name="公式" r:id="rId27" imgW="317160" imgH="17748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87688" y="6035675"/>
                        <a:ext cx="704850" cy="400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23"/>
          <p:cNvGraphicFramePr>
            <a:graphicFrameLocks noChangeAspect="1"/>
          </p:cNvGraphicFramePr>
          <p:nvPr/>
        </p:nvGraphicFramePr>
        <p:xfrm>
          <a:off x="3897313" y="5175250"/>
          <a:ext cx="67627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5746" name="公式" r:id="rId29" imgW="304560" imgH="228600" progId="Equation.3">
                  <p:embed/>
                </p:oleObj>
              </mc:Choice>
              <mc:Fallback>
                <p:oleObj name="公式" r:id="rId29" imgW="304560" imgH="22860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97313" y="5175250"/>
                        <a:ext cx="676275" cy="514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23"/>
          <p:cNvGraphicFramePr>
            <a:graphicFrameLocks noChangeAspect="1"/>
          </p:cNvGraphicFramePr>
          <p:nvPr/>
        </p:nvGraphicFramePr>
        <p:xfrm>
          <a:off x="3968750" y="5618163"/>
          <a:ext cx="42227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5747" name="公式" r:id="rId31" imgW="190440" imgH="228600" progId="Equation.3">
                  <p:embed/>
                </p:oleObj>
              </mc:Choice>
              <mc:Fallback>
                <p:oleObj name="公式" r:id="rId31" imgW="190440" imgH="22860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68750" y="5618163"/>
                        <a:ext cx="422275" cy="514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23"/>
          <p:cNvGraphicFramePr>
            <a:graphicFrameLocks noChangeAspect="1"/>
          </p:cNvGraphicFramePr>
          <p:nvPr/>
        </p:nvGraphicFramePr>
        <p:xfrm>
          <a:off x="3968750" y="6149975"/>
          <a:ext cx="311150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5748" name="公式" r:id="rId33" imgW="139680" imgH="139680" progId="Equation.3">
                  <p:embed/>
                </p:oleObj>
              </mc:Choice>
              <mc:Fallback>
                <p:oleObj name="公式" r:id="rId33" imgW="139680" imgH="13968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68750" y="6149975"/>
                        <a:ext cx="311150" cy="314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6563" name="Object 37"/>
          <p:cNvGraphicFramePr>
            <a:graphicFrameLocks noChangeAspect="1"/>
          </p:cNvGraphicFramePr>
          <p:nvPr/>
        </p:nvGraphicFramePr>
        <p:xfrm>
          <a:off x="3768725" y="4149725"/>
          <a:ext cx="500063" cy="403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5749" name="公式" r:id="rId35" imgW="190440" imgH="152280" progId="Equation.3">
                  <p:embed/>
                </p:oleObj>
              </mc:Choice>
              <mc:Fallback>
                <p:oleObj name="公式" r:id="rId35" imgW="190440" imgH="152280" progId="Equation.3">
                  <p:embed/>
                  <p:pic>
                    <p:nvPicPr>
                      <p:cNvPr id="0" name="Object 3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68725" y="4149725"/>
                        <a:ext cx="500063" cy="403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32"/>
          <p:cNvGraphicFramePr>
            <a:graphicFrameLocks noChangeAspect="1"/>
          </p:cNvGraphicFramePr>
          <p:nvPr/>
        </p:nvGraphicFramePr>
        <p:xfrm>
          <a:off x="6156325" y="44450"/>
          <a:ext cx="2757488" cy="1073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5750" name="公式" r:id="rId37" imgW="1091880" imgH="419040" progId="Equation.3">
                  <p:embed/>
                </p:oleObj>
              </mc:Choice>
              <mc:Fallback>
                <p:oleObj name="公式" r:id="rId37" imgW="1091880" imgH="41904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56325" y="44450"/>
                        <a:ext cx="2757488" cy="1073150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32"/>
          <p:cNvGraphicFramePr>
            <a:graphicFrameLocks/>
          </p:cNvGraphicFramePr>
          <p:nvPr/>
        </p:nvGraphicFramePr>
        <p:xfrm>
          <a:off x="5997575" y="1425575"/>
          <a:ext cx="1136650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5751" name="公式" r:id="rId39" imgW="444240" imgH="203040" progId="Equation.3">
                  <p:embed/>
                </p:oleObj>
              </mc:Choice>
              <mc:Fallback>
                <p:oleObj name="公式" r:id="rId39" imgW="444240" imgH="203040" progId="Equation.3">
                  <p:embed/>
                  <p:pic>
                    <p:nvPicPr>
                      <p:cNvPr id="0" name="Object 32"/>
                      <p:cNvPicPr>
                        <a:picLocks noChangeArrowheads="1"/>
                      </p:cNvPicPr>
                      <p:nvPr/>
                    </p:nvPicPr>
                    <p:blipFill>
                      <a:blip r:embed="rId4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97575" y="1425575"/>
                        <a:ext cx="1136650" cy="539750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32"/>
          <p:cNvGraphicFramePr>
            <a:graphicFrameLocks/>
          </p:cNvGraphicFramePr>
          <p:nvPr/>
        </p:nvGraphicFramePr>
        <p:xfrm>
          <a:off x="7146925" y="1154113"/>
          <a:ext cx="1825625" cy="1112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5752" name="公式" r:id="rId41" imgW="685800" imgH="419040" progId="Equation.3">
                  <p:embed/>
                </p:oleObj>
              </mc:Choice>
              <mc:Fallback>
                <p:oleObj name="公式" r:id="rId41" imgW="685800" imgH="419040" progId="Equation.3">
                  <p:embed/>
                  <p:pic>
                    <p:nvPicPr>
                      <p:cNvPr id="0" name="Object 32"/>
                      <p:cNvPicPr>
                        <a:picLocks noChangeArrowheads="1"/>
                      </p:cNvPicPr>
                      <p:nvPr/>
                    </p:nvPicPr>
                    <p:blipFill>
                      <a:blip r:embed="rId4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46925" y="1154113"/>
                        <a:ext cx="1825625" cy="1112837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6570" name="Group 74"/>
          <p:cNvGrpSpPr>
            <a:grpSpLocks/>
          </p:cNvGrpSpPr>
          <p:nvPr/>
        </p:nvGrpSpPr>
        <p:grpSpPr bwMode="auto">
          <a:xfrm>
            <a:off x="4327525" y="3462338"/>
            <a:ext cx="4176713" cy="2184400"/>
            <a:chOff x="1428" y="1283"/>
            <a:chExt cx="2631" cy="1376"/>
          </a:xfrm>
        </p:grpSpPr>
        <p:graphicFrame>
          <p:nvGraphicFramePr>
            <p:cNvPr id="17" name="Object 32"/>
            <p:cNvGraphicFramePr>
              <a:graphicFrameLocks noChangeAspect="1"/>
            </p:cNvGraphicFramePr>
            <p:nvPr/>
          </p:nvGraphicFramePr>
          <p:xfrm>
            <a:off x="2400" y="2303"/>
            <a:ext cx="701" cy="35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5753" name="公式" r:id="rId43" imgW="457200" imgH="228600" progId="Equation.3">
                    <p:embed/>
                  </p:oleObj>
                </mc:Choice>
                <mc:Fallback>
                  <p:oleObj name="公式" r:id="rId43" imgW="457200" imgH="22860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400" y="2303"/>
                          <a:ext cx="701" cy="356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8" name="Object 32"/>
            <p:cNvGraphicFramePr>
              <a:graphicFrameLocks noChangeAspect="1"/>
            </p:cNvGraphicFramePr>
            <p:nvPr/>
          </p:nvGraphicFramePr>
          <p:xfrm>
            <a:off x="3089" y="2060"/>
            <a:ext cx="253" cy="3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5754" name="公式" r:id="rId45" imgW="190440" imgH="228600" progId="Equation.3">
                    <p:embed/>
                  </p:oleObj>
                </mc:Choice>
                <mc:Fallback>
                  <p:oleObj name="公式" r:id="rId45" imgW="190440" imgH="22860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89" y="2060"/>
                          <a:ext cx="253" cy="304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9" name="Object 32"/>
            <p:cNvGraphicFramePr>
              <a:graphicFrameLocks noChangeAspect="1"/>
            </p:cNvGraphicFramePr>
            <p:nvPr/>
          </p:nvGraphicFramePr>
          <p:xfrm>
            <a:off x="2073" y="2069"/>
            <a:ext cx="405" cy="3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5755" name="公式" r:id="rId47" imgW="304560" imgH="228600" progId="Equation.3">
                    <p:embed/>
                  </p:oleObj>
                </mc:Choice>
                <mc:Fallback>
                  <p:oleObj name="公式" r:id="rId47" imgW="304560" imgH="22860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073" y="2069"/>
                          <a:ext cx="405" cy="304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6574" name="Line 78"/>
            <p:cNvSpPr>
              <a:spLocks noChangeShapeType="1"/>
            </p:cNvSpPr>
            <p:nvPr/>
          </p:nvSpPr>
          <p:spPr bwMode="auto">
            <a:xfrm>
              <a:off x="3225" y="1769"/>
              <a:ext cx="0" cy="3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575" name="Freeform 79"/>
            <p:cNvSpPr>
              <a:spLocks/>
            </p:cNvSpPr>
            <p:nvPr/>
          </p:nvSpPr>
          <p:spPr bwMode="auto">
            <a:xfrm>
              <a:off x="2835" y="1619"/>
              <a:ext cx="1125" cy="423"/>
            </a:xfrm>
            <a:custGeom>
              <a:avLst/>
              <a:gdLst>
                <a:gd name="T0" fmla="*/ 0 w 1134"/>
                <a:gd name="T1" fmla="*/ 560 h 560"/>
                <a:gd name="T2" fmla="*/ 181 w 1134"/>
                <a:gd name="T3" fmla="*/ 514 h 560"/>
                <a:gd name="T4" fmla="*/ 272 w 1134"/>
                <a:gd name="T5" fmla="*/ 424 h 560"/>
                <a:gd name="T6" fmla="*/ 453 w 1134"/>
                <a:gd name="T7" fmla="*/ 106 h 560"/>
                <a:gd name="T8" fmla="*/ 635 w 1134"/>
                <a:gd name="T9" fmla="*/ 61 h 560"/>
                <a:gd name="T10" fmla="*/ 861 w 1134"/>
                <a:gd name="T11" fmla="*/ 469 h 560"/>
                <a:gd name="T12" fmla="*/ 1134 w 1134"/>
                <a:gd name="T13" fmla="*/ 56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4" h="560">
                  <a:moveTo>
                    <a:pt x="0" y="560"/>
                  </a:moveTo>
                  <a:cubicBezTo>
                    <a:pt x="68" y="548"/>
                    <a:pt x="136" y="537"/>
                    <a:pt x="181" y="514"/>
                  </a:cubicBezTo>
                  <a:cubicBezTo>
                    <a:pt x="226" y="491"/>
                    <a:pt x="227" y="492"/>
                    <a:pt x="272" y="424"/>
                  </a:cubicBezTo>
                  <a:cubicBezTo>
                    <a:pt x="317" y="356"/>
                    <a:pt x="393" y="166"/>
                    <a:pt x="453" y="106"/>
                  </a:cubicBezTo>
                  <a:cubicBezTo>
                    <a:pt x="513" y="46"/>
                    <a:pt x="567" y="0"/>
                    <a:pt x="635" y="61"/>
                  </a:cubicBezTo>
                  <a:cubicBezTo>
                    <a:pt x="703" y="122"/>
                    <a:pt x="778" y="386"/>
                    <a:pt x="861" y="469"/>
                  </a:cubicBezTo>
                  <a:cubicBezTo>
                    <a:pt x="944" y="552"/>
                    <a:pt x="1039" y="556"/>
                    <a:pt x="1134" y="560"/>
                  </a:cubicBezTo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576" name="Line 80"/>
            <p:cNvSpPr>
              <a:spLocks noChangeShapeType="1"/>
            </p:cNvSpPr>
            <p:nvPr/>
          </p:nvSpPr>
          <p:spPr bwMode="auto">
            <a:xfrm>
              <a:off x="2209" y="1787"/>
              <a:ext cx="0" cy="3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577" name="Line 81"/>
            <p:cNvSpPr>
              <a:spLocks noChangeShapeType="1"/>
            </p:cNvSpPr>
            <p:nvPr/>
          </p:nvSpPr>
          <p:spPr bwMode="auto">
            <a:xfrm flipV="1">
              <a:off x="1519" y="2106"/>
              <a:ext cx="2540" cy="1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578" name="Line 82"/>
            <p:cNvSpPr>
              <a:spLocks noChangeShapeType="1"/>
            </p:cNvSpPr>
            <p:nvPr/>
          </p:nvSpPr>
          <p:spPr bwMode="auto">
            <a:xfrm>
              <a:off x="2035" y="2069"/>
              <a:ext cx="0" cy="4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579" name="Line 83"/>
            <p:cNvSpPr>
              <a:spLocks noChangeShapeType="1"/>
            </p:cNvSpPr>
            <p:nvPr/>
          </p:nvSpPr>
          <p:spPr bwMode="auto">
            <a:xfrm>
              <a:off x="3396" y="2069"/>
              <a:ext cx="0" cy="4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0" name="Object 32"/>
            <p:cNvGraphicFramePr>
              <a:graphicFrameLocks noChangeAspect="1"/>
            </p:cNvGraphicFramePr>
            <p:nvPr/>
          </p:nvGraphicFramePr>
          <p:xfrm>
            <a:off x="3316" y="2133"/>
            <a:ext cx="214" cy="2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5756" name="公式" r:id="rId49" imgW="139680" imgH="139680" progId="Equation.3">
                    <p:embed/>
                  </p:oleObj>
                </mc:Choice>
                <mc:Fallback>
                  <p:oleObj name="公式" r:id="rId49" imgW="139680" imgH="13968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316" y="2133"/>
                          <a:ext cx="214" cy="217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1" name="Object 32"/>
            <p:cNvGraphicFramePr>
              <a:graphicFrameLocks noChangeAspect="1"/>
            </p:cNvGraphicFramePr>
            <p:nvPr/>
          </p:nvGraphicFramePr>
          <p:xfrm>
            <a:off x="1701" y="2115"/>
            <a:ext cx="390" cy="2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5757" name="公式" r:id="rId51" imgW="253800" imgH="139680" progId="Equation.3">
                    <p:embed/>
                  </p:oleObj>
                </mc:Choice>
                <mc:Fallback>
                  <p:oleObj name="公式" r:id="rId51" imgW="253800" imgH="13968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01" y="2115"/>
                          <a:ext cx="390" cy="217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" name="Object 32"/>
            <p:cNvGraphicFramePr>
              <a:graphicFrameLocks noChangeAspect="1"/>
            </p:cNvGraphicFramePr>
            <p:nvPr/>
          </p:nvGraphicFramePr>
          <p:xfrm>
            <a:off x="2643" y="2096"/>
            <a:ext cx="156" cy="22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5758" name="公式" r:id="rId53" imgW="126720" imgH="177480" progId="Equation.3">
                    <p:embed/>
                  </p:oleObj>
                </mc:Choice>
                <mc:Fallback>
                  <p:oleObj name="公式" r:id="rId53" imgW="126720" imgH="17748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643" y="2096"/>
                          <a:ext cx="156" cy="221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6583" name="Line 87"/>
            <p:cNvSpPr>
              <a:spLocks noChangeShapeType="1"/>
            </p:cNvSpPr>
            <p:nvPr/>
          </p:nvSpPr>
          <p:spPr bwMode="auto">
            <a:xfrm flipV="1">
              <a:off x="2708" y="1389"/>
              <a:ext cx="0" cy="72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584" name="Freeform 88"/>
            <p:cNvSpPr>
              <a:spLocks/>
            </p:cNvSpPr>
            <p:nvPr/>
          </p:nvSpPr>
          <p:spPr bwMode="auto">
            <a:xfrm>
              <a:off x="1483" y="1625"/>
              <a:ext cx="1125" cy="423"/>
            </a:xfrm>
            <a:custGeom>
              <a:avLst/>
              <a:gdLst>
                <a:gd name="T0" fmla="*/ 0 w 1134"/>
                <a:gd name="T1" fmla="*/ 560 h 560"/>
                <a:gd name="T2" fmla="*/ 181 w 1134"/>
                <a:gd name="T3" fmla="*/ 514 h 560"/>
                <a:gd name="T4" fmla="*/ 272 w 1134"/>
                <a:gd name="T5" fmla="*/ 424 h 560"/>
                <a:gd name="T6" fmla="*/ 453 w 1134"/>
                <a:gd name="T7" fmla="*/ 106 h 560"/>
                <a:gd name="T8" fmla="*/ 635 w 1134"/>
                <a:gd name="T9" fmla="*/ 61 h 560"/>
                <a:gd name="T10" fmla="*/ 861 w 1134"/>
                <a:gd name="T11" fmla="*/ 469 h 560"/>
                <a:gd name="T12" fmla="*/ 1134 w 1134"/>
                <a:gd name="T13" fmla="*/ 56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4" h="560">
                  <a:moveTo>
                    <a:pt x="0" y="560"/>
                  </a:moveTo>
                  <a:cubicBezTo>
                    <a:pt x="68" y="548"/>
                    <a:pt x="136" y="537"/>
                    <a:pt x="181" y="514"/>
                  </a:cubicBezTo>
                  <a:cubicBezTo>
                    <a:pt x="226" y="491"/>
                    <a:pt x="227" y="492"/>
                    <a:pt x="272" y="424"/>
                  </a:cubicBezTo>
                  <a:cubicBezTo>
                    <a:pt x="317" y="356"/>
                    <a:pt x="393" y="166"/>
                    <a:pt x="453" y="106"/>
                  </a:cubicBezTo>
                  <a:cubicBezTo>
                    <a:pt x="513" y="46"/>
                    <a:pt x="567" y="0"/>
                    <a:pt x="635" y="61"/>
                  </a:cubicBezTo>
                  <a:cubicBezTo>
                    <a:pt x="703" y="122"/>
                    <a:pt x="778" y="386"/>
                    <a:pt x="861" y="469"/>
                  </a:cubicBezTo>
                  <a:cubicBezTo>
                    <a:pt x="944" y="552"/>
                    <a:pt x="1039" y="556"/>
                    <a:pt x="1134" y="560"/>
                  </a:cubicBezTo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585" name="Line 89"/>
            <p:cNvSpPr>
              <a:spLocks noChangeShapeType="1"/>
            </p:cNvSpPr>
            <p:nvPr/>
          </p:nvSpPr>
          <p:spPr bwMode="auto">
            <a:xfrm flipV="1">
              <a:off x="3398" y="1452"/>
              <a:ext cx="0" cy="63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586" name="Line 90"/>
            <p:cNvSpPr>
              <a:spLocks noChangeShapeType="1"/>
            </p:cNvSpPr>
            <p:nvPr/>
          </p:nvSpPr>
          <p:spPr bwMode="auto">
            <a:xfrm flipV="1">
              <a:off x="2037" y="1443"/>
              <a:ext cx="0" cy="63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pic>
          <p:nvPicPr>
            <p:cNvPr id="106587" name="Picture 91"/>
            <p:cNvPicPr>
              <a:picLocks noChangeAspect="1" noChangeArrowheads="1"/>
            </p:cNvPicPr>
            <p:nvPr/>
          </p:nvPicPr>
          <p:blipFill>
            <a:blip r:embed="rId5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89" y="1283"/>
              <a:ext cx="618" cy="7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6588" name="Picture 92"/>
            <p:cNvPicPr>
              <a:picLocks noChangeAspect="1" noChangeArrowheads="1"/>
            </p:cNvPicPr>
            <p:nvPr/>
          </p:nvPicPr>
          <p:blipFill>
            <a:blip r:embed="rId5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28" y="1283"/>
              <a:ext cx="618" cy="7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6590" name="Text Box 94"/>
          <p:cNvSpPr txBox="1">
            <a:spLocks noChangeArrowheads="1"/>
          </p:cNvSpPr>
          <p:nvPr/>
        </p:nvSpPr>
        <p:spPr bwMode="auto">
          <a:xfrm>
            <a:off x="4859338" y="5876925"/>
            <a:ext cx="6477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hlinkClick r:id="rId56" action="ppaction://hlinksldjump"/>
              </a:rPr>
              <a:t>题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6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6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6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6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6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06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551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551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554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 nodeType="clickPar">
                      <p:stCondLst>
                        <p:cond delay="indefinite"/>
                      </p:stCondLst>
                      <p:childTnLst>
                        <p:par>
                          <p:cTn id="8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 nodeType="clickPar">
                      <p:stCondLst>
                        <p:cond delay="indefinite"/>
                      </p:stCondLst>
                      <p:childTnLst>
                        <p:par>
                          <p:cTn id="9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7" dur="500"/>
                                        <p:tgtEl>
                                          <p:spTgt spid="106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505" grpId="0"/>
      <p:bldP spid="551967" grpId="0"/>
      <p:bldP spid="106590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50" name="Rectangle 6"/>
          <p:cNvSpPr>
            <a:spLocks noChangeArrowheads="1"/>
          </p:cNvSpPr>
          <p:nvPr/>
        </p:nvSpPr>
        <p:spPr bwMode="auto">
          <a:xfrm>
            <a:off x="107950" y="130175"/>
            <a:ext cx="53276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三、数字低通 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 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数字带通</a:t>
            </a:r>
          </a:p>
        </p:txBody>
      </p:sp>
      <p:sp>
        <p:nvSpPr>
          <p:cNvPr id="551967" name="Rectangle 31"/>
          <p:cNvSpPr>
            <a:spLocks noChangeArrowheads="1"/>
          </p:cNvSpPr>
          <p:nvPr/>
        </p:nvSpPr>
        <p:spPr bwMode="auto">
          <a:xfrm>
            <a:off x="250825" y="2420938"/>
            <a:ext cx="5040313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61950" indent="-3619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>
                <a:srgbClr val="FF0000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低通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-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带通的映射关系为</a:t>
            </a:r>
          </a:p>
        </p:txBody>
      </p:sp>
      <p:grpSp>
        <p:nvGrpSpPr>
          <p:cNvPr id="108604" name="Group 60"/>
          <p:cNvGrpSpPr>
            <a:grpSpLocks/>
          </p:cNvGrpSpPr>
          <p:nvPr/>
        </p:nvGrpSpPr>
        <p:grpSpPr bwMode="auto">
          <a:xfrm>
            <a:off x="266700" y="1138238"/>
            <a:ext cx="7258050" cy="539750"/>
            <a:chOff x="213" y="873"/>
            <a:chExt cx="4572" cy="340"/>
          </a:xfrm>
        </p:grpSpPr>
        <p:sp>
          <p:nvSpPr>
            <p:cNvPr id="108554" name="Rectangle 34"/>
            <p:cNvSpPr>
              <a:spLocks noChangeArrowheads="1"/>
            </p:cNvSpPr>
            <p:nvPr/>
          </p:nvSpPr>
          <p:spPr bwMode="auto">
            <a:xfrm>
              <a:off x="434" y="886"/>
              <a:ext cx="4351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2800">
                  <a:latin typeface="楷体" panose="02010609060101010101" pitchFamily="49" charset="-122"/>
                  <a:ea typeface="楷体" panose="02010609060101010101" pitchFamily="49" charset="-122"/>
                </a:rPr>
                <a:t>希望得到的带通滤波器的通带下截止频率</a:t>
              </a:r>
            </a:p>
          </p:txBody>
        </p:sp>
        <p:graphicFrame>
          <p:nvGraphicFramePr>
            <p:cNvPr id="108555" name="Object 35"/>
            <p:cNvGraphicFramePr>
              <a:graphicFrameLocks noChangeAspect="1"/>
            </p:cNvGraphicFramePr>
            <p:nvPr/>
          </p:nvGraphicFramePr>
          <p:xfrm>
            <a:off x="213" y="873"/>
            <a:ext cx="273" cy="33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955" name="公式" r:id="rId3" imgW="177480" imgH="215640" progId="Equation.3">
                    <p:embed/>
                  </p:oleObj>
                </mc:Choice>
                <mc:Fallback>
                  <p:oleObj name="公式" r:id="rId3" imgW="177480" imgH="215640" progId="Equation.3">
                    <p:embed/>
                    <p:pic>
                      <p:nvPicPr>
                        <p:cNvPr id="0" name="Object 3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3" y="873"/>
                          <a:ext cx="273" cy="33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hlink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108557" name="Object 37"/>
          <p:cNvGraphicFramePr>
            <a:graphicFrameLocks noChangeAspect="1"/>
          </p:cNvGraphicFramePr>
          <p:nvPr/>
        </p:nvGraphicFramePr>
        <p:xfrm>
          <a:off x="252413" y="620713"/>
          <a:ext cx="398462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956" name="公式" r:id="rId5" imgW="164880" imgH="228600" progId="Equation.3">
                  <p:embed/>
                </p:oleObj>
              </mc:Choice>
              <mc:Fallback>
                <p:oleObj name="公式" r:id="rId5" imgW="164880" imgH="228600" progId="Equation.3">
                  <p:embed/>
                  <p:pic>
                    <p:nvPicPr>
                      <p:cNvPr id="0" name="Object 3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2413" y="620713"/>
                        <a:ext cx="398462" cy="539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8558" name="Rectangle 38"/>
          <p:cNvSpPr>
            <a:spLocks noChangeArrowheads="1"/>
          </p:cNvSpPr>
          <p:nvPr/>
        </p:nvSpPr>
        <p:spPr bwMode="auto">
          <a:xfrm>
            <a:off x="668338" y="620713"/>
            <a:ext cx="599122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给定的低通滤波器的通带截止频率</a:t>
            </a:r>
          </a:p>
        </p:txBody>
      </p:sp>
      <p:grpSp>
        <p:nvGrpSpPr>
          <p:cNvPr id="108559" name="Group 15"/>
          <p:cNvGrpSpPr>
            <a:grpSpLocks/>
          </p:cNvGrpSpPr>
          <p:nvPr/>
        </p:nvGrpSpPr>
        <p:grpSpPr bwMode="auto">
          <a:xfrm>
            <a:off x="250825" y="4437063"/>
            <a:ext cx="3384550" cy="2087562"/>
            <a:chOff x="521" y="2659"/>
            <a:chExt cx="2132" cy="1315"/>
          </a:xfrm>
        </p:grpSpPr>
        <p:sp>
          <p:nvSpPr>
            <p:cNvPr id="108560" name="Line 16"/>
            <p:cNvSpPr>
              <a:spLocks noChangeShapeType="1"/>
            </p:cNvSpPr>
            <p:nvPr/>
          </p:nvSpPr>
          <p:spPr bwMode="auto">
            <a:xfrm>
              <a:off x="521" y="3375"/>
              <a:ext cx="213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561" name="Line 17"/>
            <p:cNvSpPr>
              <a:spLocks noChangeShapeType="1"/>
            </p:cNvSpPr>
            <p:nvPr/>
          </p:nvSpPr>
          <p:spPr bwMode="auto">
            <a:xfrm flipV="1">
              <a:off x="1556" y="2659"/>
              <a:ext cx="0" cy="72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562" name="Line 18"/>
            <p:cNvSpPr>
              <a:spLocks noChangeShapeType="1"/>
            </p:cNvSpPr>
            <p:nvPr/>
          </p:nvSpPr>
          <p:spPr bwMode="auto">
            <a:xfrm>
              <a:off x="838" y="3339"/>
              <a:ext cx="0" cy="4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563" name="Line 19"/>
            <p:cNvSpPr>
              <a:spLocks noChangeShapeType="1"/>
            </p:cNvSpPr>
            <p:nvPr/>
          </p:nvSpPr>
          <p:spPr bwMode="auto">
            <a:xfrm>
              <a:off x="2244" y="3339"/>
              <a:ext cx="0" cy="4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" name="Object 32"/>
            <p:cNvGraphicFramePr>
              <a:graphicFrameLocks noChangeAspect="1"/>
            </p:cNvGraphicFramePr>
            <p:nvPr/>
          </p:nvGraphicFramePr>
          <p:xfrm>
            <a:off x="2135" y="3384"/>
            <a:ext cx="214" cy="2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957" name="公式" r:id="rId7" imgW="139680" imgH="139680" progId="Equation.3">
                    <p:embed/>
                  </p:oleObj>
                </mc:Choice>
                <mc:Fallback>
                  <p:oleObj name="公式" r:id="rId7" imgW="139680" imgH="13968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35" y="3384"/>
                          <a:ext cx="214" cy="217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" name="Object 32"/>
            <p:cNvGraphicFramePr>
              <a:graphicFrameLocks noChangeAspect="1"/>
            </p:cNvGraphicFramePr>
            <p:nvPr/>
          </p:nvGraphicFramePr>
          <p:xfrm>
            <a:off x="557" y="3384"/>
            <a:ext cx="390" cy="2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958" name="公式" r:id="rId9" imgW="253800" imgH="139680" progId="Equation.3">
                    <p:embed/>
                  </p:oleObj>
                </mc:Choice>
                <mc:Fallback>
                  <p:oleObj name="公式" r:id="rId9" imgW="253800" imgH="13968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57" y="3384"/>
                          <a:ext cx="390" cy="217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" name="Object 32"/>
            <p:cNvGraphicFramePr>
              <a:graphicFrameLocks noChangeAspect="1"/>
            </p:cNvGraphicFramePr>
            <p:nvPr/>
          </p:nvGraphicFramePr>
          <p:xfrm>
            <a:off x="1482" y="3357"/>
            <a:ext cx="156" cy="22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959" name="公式" r:id="rId11" imgW="126720" imgH="177480" progId="Equation.3">
                    <p:embed/>
                  </p:oleObj>
                </mc:Choice>
                <mc:Fallback>
                  <p:oleObj name="公式" r:id="rId11" imgW="126720" imgH="17748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482" y="3357"/>
                          <a:ext cx="156" cy="221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" name="Object 32"/>
            <p:cNvGraphicFramePr>
              <a:graphicFrameLocks noChangeAspect="1"/>
            </p:cNvGraphicFramePr>
            <p:nvPr/>
          </p:nvGraphicFramePr>
          <p:xfrm>
            <a:off x="1636" y="3357"/>
            <a:ext cx="219" cy="3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960" name="公式" r:id="rId13" imgW="164880" imgH="228600" progId="Equation.3">
                    <p:embed/>
                  </p:oleObj>
                </mc:Choice>
                <mc:Fallback>
                  <p:oleObj name="公式" r:id="rId13" imgW="164880" imgH="22860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36" y="3357"/>
                          <a:ext cx="219" cy="304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" name="Object 32"/>
            <p:cNvGraphicFramePr>
              <a:graphicFrameLocks noChangeAspect="1"/>
            </p:cNvGraphicFramePr>
            <p:nvPr/>
          </p:nvGraphicFramePr>
          <p:xfrm>
            <a:off x="1129" y="3348"/>
            <a:ext cx="371" cy="3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961" name="公式" r:id="rId15" imgW="279360" imgH="228600" progId="Equation.3">
                    <p:embed/>
                  </p:oleObj>
                </mc:Choice>
                <mc:Fallback>
                  <p:oleObj name="公式" r:id="rId15" imgW="279360" imgH="22860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29" y="3348"/>
                          <a:ext cx="371" cy="304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8569" name="Freeform 25"/>
            <p:cNvSpPr>
              <a:spLocks/>
            </p:cNvSpPr>
            <p:nvPr/>
          </p:nvSpPr>
          <p:spPr bwMode="auto">
            <a:xfrm>
              <a:off x="1101" y="2867"/>
              <a:ext cx="908" cy="423"/>
            </a:xfrm>
            <a:custGeom>
              <a:avLst/>
              <a:gdLst>
                <a:gd name="T0" fmla="*/ 0 w 1134"/>
                <a:gd name="T1" fmla="*/ 560 h 560"/>
                <a:gd name="T2" fmla="*/ 181 w 1134"/>
                <a:gd name="T3" fmla="*/ 514 h 560"/>
                <a:gd name="T4" fmla="*/ 272 w 1134"/>
                <a:gd name="T5" fmla="*/ 424 h 560"/>
                <a:gd name="T6" fmla="*/ 453 w 1134"/>
                <a:gd name="T7" fmla="*/ 106 h 560"/>
                <a:gd name="T8" fmla="*/ 635 w 1134"/>
                <a:gd name="T9" fmla="*/ 61 h 560"/>
                <a:gd name="T10" fmla="*/ 861 w 1134"/>
                <a:gd name="T11" fmla="*/ 469 h 560"/>
                <a:gd name="T12" fmla="*/ 1134 w 1134"/>
                <a:gd name="T13" fmla="*/ 56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4" h="560">
                  <a:moveTo>
                    <a:pt x="0" y="560"/>
                  </a:moveTo>
                  <a:cubicBezTo>
                    <a:pt x="68" y="548"/>
                    <a:pt x="136" y="537"/>
                    <a:pt x="181" y="514"/>
                  </a:cubicBezTo>
                  <a:cubicBezTo>
                    <a:pt x="226" y="491"/>
                    <a:pt x="227" y="492"/>
                    <a:pt x="272" y="424"/>
                  </a:cubicBezTo>
                  <a:cubicBezTo>
                    <a:pt x="317" y="356"/>
                    <a:pt x="393" y="166"/>
                    <a:pt x="453" y="106"/>
                  </a:cubicBezTo>
                  <a:cubicBezTo>
                    <a:pt x="513" y="46"/>
                    <a:pt x="567" y="0"/>
                    <a:pt x="635" y="61"/>
                  </a:cubicBezTo>
                  <a:cubicBezTo>
                    <a:pt x="703" y="122"/>
                    <a:pt x="778" y="386"/>
                    <a:pt x="861" y="469"/>
                  </a:cubicBezTo>
                  <a:cubicBezTo>
                    <a:pt x="944" y="552"/>
                    <a:pt x="1039" y="556"/>
                    <a:pt x="1134" y="560"/>
                  </a:cubicBezTo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570" name="Line 26"/>
            <p:cNvSpPr>
              <a:spLocks noChangeShapeType="1"/>
            </p:cNvSpPr>
            <p:nvPr/>
          </p:nvSpPr>
          <p:spPr bwMode="auto">
            <a:xfrm>
              <a:off x="1709" y="3057"/>
              <a:ext cx="0" cy="3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571" name="Line 27"/>
            <p:cNvSpPr>
              <a:spLocks noChangeShapeType="1"/>
            </p:cNvSpPr>
            <p:nvPr/>
          </p:nvSpPr>
          <p:spPr bwMode="auto">
            <a:xfrm>
              <a:off x="1401" y="3049"/>
              <a:ext cx="0" cy="3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7" name="Object 32"/>
            <p:cNvGraphicFramePr>
              <a:graphicFrameLocks noChangeAspect="1"/>
            </p:cNvGraphicFramePr>
            <p:nvPr/>
          </p:nvGraphicFramePr>
          <p:xfrm>
            <a:off x="1247" y="3639"/>
            <a:ext cx="662" cy="33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962" name="公式" r:id="rId17" imgW="431640" imgH="215640" progId="Equation.3">
                    <p:embed/>
                  </p:oleObj>
                </mc:Choice>
                <mc:Fallback>
                  <p:oleObj name="公式" r:id="rId17" imgW="431640" imgH="21564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47" y="3639"/>
                          <a:ext cx="662" cy="335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554007" name="Object 23"/>
          <p:cNvGraphicFramePr>
            <a:graphicFrameLocks noChangeAspect="1"/>
          </p:cNvGraphicFramePr>
          <p:nvPr/>
        </p:nvGraphicFramePr>
        <p:xfrm>
          <a:off x="3608388" y="4508500"/>
          <a:ext cx="817562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963" name="公式" r:id="rId19" imgW="368280" imgH="228600" progId="Equation.3">
                  <p:embed/>
                </p:oleObj>
              </mc:Choice>
              <mc:Fallback>
                <p:oleObj name="公式" r:id="rId19" imgW="368280" imgH="22860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08388" y="4508500"/>
                        <a:ext cx="817562" cy="514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23"/>
          <p:cNvGraphicFramePr>
            <a:graphicFrameLocks noChangeAspect="1"/>
          </p:cNvGraphicFramePr>
          <p:nvPr/>
        </p:nvGraphicFramePr>
        <p:xfrm>
          <a:off x="3346450" y="4970463"/>
          <a:ext cx="1071563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964" name="公式" r:id="rId21" imgW="482400" imgH="228600" progId="Equation.3">
                  <p:embed/>
                </p:oleObj>
              </mc:Choice>
              <mc:Fallback>
                <p:oleObj name="公式" r:id="rId21" imgW="482400" imgH="22860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46450" y="4970463"/>
                        <a:ext cx="1071563" cy="514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23"/>
          <p:cNvGraphicFramePr>
            <a:graphicFrameLocks noChangeAspect="1"/>
          </p:cNvGraphicFramePr>
          <p:nvPr/>
        </p:nvGraphicFramePr>
        <p:xfrm>
          <a:off x="3725863" y="5516563"/>
          <a:ext cx="704850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965" name="公式" r:id="rId23" imgW="317160" imgH="177480" progId="Equation.3">
                  <p:embed/>
                </p:oleObj>
              </mc:Choice>
              <mc:Fallback>
                <p:oleObj name="公式" r:id="rId23" imgW="317160" imgH="17748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25863" y="5516563"/>
                        <a:ext cx="704850" cy="400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23"/>
          <p:cNvGraphicFramePr>
            <a:graphicFrameLocks noChangeAspect="1"/>
          </p:cNvGraphicFramePr>
          <p:nvPr/>
        </p:nvGraphicFramePr>
        <p:xfrm>
          <a:off x="4427538" y="4511675"/>
          <a:ext cx="647700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966" name="公式" r:id="rId25" imgW="291960" imgH="215640" progId="Equation.3">
                  <p:embed/>
                </p:oleObj>
              </mc:Choice>
              <mc:Fallback>
                <p:oleObj name="公式" r:id="rId25" imgW="291960" imgH="21564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27538" y="4511675"/>
                        <a:ext cx="647700" cy="485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23"/>
          <p:cNvGraphicFramePr>
            <a:graphicFrameLocks noChangeAspect="1"/>
          </p:cNvGraphicFramePr>
          <p:nvPr/>
        </p:nvGraphicFramePr>
        <p:xfrm>
          <a:off x="5076825" y="4508500"/>
          <a:ext cx="422275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967" name="公式" r:id="rId27" imgW="190440" imgH="215640" progId="Equation.3">
                  <p:embed/>
                </p:oleObj>
              </mc:Choice>
              <mc:Fallback>
                <p:oleObj name="公式" r:id="rId27" imgW="190440" imgH="21564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76825" y="4508500"/>
                        <a:ext cx="422275" cy="485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23"/>
          <p:cNvGraphicFramePr>
            <a:graphicFrameLocks noChangeAspect="1"/>
          </p:cNvGraphicFramePr>
          <p:nvPr/>
        </p:nvGraphicFramePr>
        <p:xfrm>
          <a:off x="4422775" y="5530850"/>
          <a:ext cx="679450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968" name="公式" r:id="rId29" imgW="304560" imgH="228600" progId="Equation.3">
                  <p:embed/>
                </p:oleObj>
              </mc:Choice>
              <mc:Fallback>
                <p:oleObj name="公式" r:id="rId29" imgW="304560" imgH="22860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22775" y="5530850"/>
                        <a:ext cx="679450" cy="514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8607" name="Group 63"/>
          <p:cNvGrpSpPr>
            <a:grpSpLocks/>
          </p:cNvGrpSpPr>
          <p:nvPr/>
        </p:nvGrpSpPr>
        <p:grpSpPr bwMode="auto">
          <a:xfrm>
            <a:off x="250825" y="1704975"/>
            <a:ext cx="7273925" cy="539750"/>
            <a:chOff x="203" y="1230"/>
            <a:chExt cx="4582" cy="340"/>
          </a:xfrm>
        </p:grpSpPr>
        <p:sp>
          <p:nvSpPr>
            <p:cNvPr id="108605" name="Rectangle 34"/>
            <p:cNvSpPr>
              <a:spLocks noChangeArrowheads="1"/>
            </p:cNvSpPr>
            <p:nvPr/>
          </p:nvSpPr>
          <p:spPr bwMode="auto">
            <a:xfrm>
              <a:off x="434" y="1243"/>
              <a:ext cx="4351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2800">
                  <a:latin typeface="楷体" panose="02010609060101010101" pitchFamily="49" charset="-122"/>
                  <a:ea typeface="楷体" panose="02010609060101010101" pitchFamily="49" charset="-122"/>
                </a:rPr>
                <a:t>希望得到的带通滤波器的通带上截止频率</a:t>
              </a:r>
            </a:p>
          </p:txBody>
        </p:sp>
        <p:graphicFrame>
          <p:nvGraphicFramePr>
            <p:cNvPr id="108606" name="Object 35"/>
            <p:cNvGraphicFramePr>
              <a:graphicFrameLocks noChangeAspect="1"/>
            </p:cNvGraphicFramePr>
            <p:nvPr/>
          </p:nvGraphicFramePr>
          <p:xfrm>
            <a:off x="203" y="1230"/>
            <a:ext cx="293" cy="33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969" name="公式" r:id="rId31" imgW="190440" imgH="215640" progId="Equation.3">
                    <p:embed/>
                  </p:oleObj>
                </mc:Choice>
                <mc:Fallback>
                  <p:oleObj name="公式" r:id="rId31" imgW="190440" imgH="215640" progId="Equation.3">
                    <p:embed/>
                    <p:pic>
                      <p:nvPicPr>
                        <p:cNvPr id="0" name="Object 3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03" y="1230"/>
                          <a:ext cx="293" cy="33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hlink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556046" name="Object 14"/>
          <p:cNvGraphicFramePr>
            <a:graphicFrameLocks noChangeAspect="1"/>
          </p:cNvGraphicFramePr>
          <p:nvPr/>
        </p:nvGraphicFramePr>
        <p:xfrm>
          <a:off x="4270375" y="2290763"/>
          <a:ext cx="3441700" cy="1028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970" name="公式" r:id="rId33" imgW="1549080" imgH="457200" progId="Equation.3">
                  <p:embed/>
                </p:oleObj>
              </mc:Choice>
              <mc:Fallback>
                <p:oleObj name="公式" r:id="rId33" imgW="1549080" imgH="45720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70375" y="2290763"/>
                        <a:ext cx="3441700" cy="1028700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6047" name="Object 15"/>
          <p:cNvGraphicFramePr>
            <a:graphicFrameLocks/>
          </p:cNvGraphicFramePr>
          <p:nvPr/>
        </p:nvGraphicFramePr>
        <p:xfrm>
          <a:off x="122238" y="3284538"/>
          <a:ext cx="2690812" cy="971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971" name="公式" r:id="rId35" imgW="1346040" imgH="431640" progId="Equation.3">
                  <p:embed/>
                </p:oleObj>
              </mc:Choice>
              <mc:Fallback>
                <p:oleObj name="公式" r:id="rId35" imgW="1346040" imgH="43164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3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2238" y="3284538"/>
                        <a:ext cx="2690812" cy="971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5"/>
          <p:cNvGraphicFramePr>
            <a:graphicFrameLocks/>
          </p:cNvGraphicFramePr>
          <p:nvPr/>
        </p:nvGraphicFramePr>
        <p:xfrm>
          <a:off x="2876550" y="3357563"/>
          <a:ext cx="2919413" cy="88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972" name="公式" r:id="rId37" imgW="1460160" imgH="393480" progId="Equation.3">
                  <p:embed/>
                </p:oleObj>
              </mc:Choice>
              <mc:Fallback>
                <p:oleObj name="公式" r:id="rId37" imgW="1460160" imgH="39348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3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76550" y="3357563"/>
                        <a:ext cx="2919413" cy="885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5"/>
          <p:cNvGraphicFramePr>
            <a:graphicFrameLocks/>
          </p:cNvGraphicFramePr>
          <p:nvPr/>
        </p:nvGraphicFramePr>
        <p:xfrm>
          <a:off x="5875338" y="3429000"/>
          <a:ext cx="3046412" cy="88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973" name="公式" r:id="rId39" imgW="1523880" imgH="393480" progId="Equation.3">
                  <p:embed/>
                </p:oleObj>
              </mc:Choice>
              <mc:Fallback>
                <p:oleObj name="公式" r:id="rId39" imgW="1523880" imgH="39348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4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75338" y="3429000"/>
                        <a:ext cx="3046412" cy="885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8618" name="Group 74"/>
          <p:cNvGrpSpPr>
            <a:grpSpLocks/>
          </p:cNvGrpSpPr>
          <p:nvPr/>
        </p:nvGrpSpPr>
        <p:grpSpPr bwMode="auto">
          <a:xfrm>
            <a:off x="5221288" y="4441825"/>
            <a:ext cx="3671887" cy="2038350"/>
            <a:chOff x="2880" y="2820"/>
            <a:chExt cx="2313" cy="1284"/>
          </a:xfrm>
        </p:grpSpPr>
        <p:graphicFrame>
          <p:nvGraphicFramePr>
            <p:cNvPr id="551968" name="Object 32"/>
            <p:cNvGraphicFramePr>
              <a:graphicFrameLocks noChangeAspect="1"/>
            </p:cNvGraphicFramePr>
            <p:nvPr/>
          </p:nvGraphicFramePr>
          <p:xfrm>
            <a:off x="3633" y="3748"/>
            <a:ext cx="701" cy="35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974" name="公式" r:id="rId41" imgW="457200" imgH="228600" progId="Equation.3">
                    <p:embed/>
                  </p:oleObj>
                </mc:Choice>
                <mc:Fallback>
                  <p:oleObj name="公式" r:id="rId41" imgW="457200" imgH="22860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633" y="3748"/>
                          <a:ext cx="701" cy="356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5" name="Object 32"/>
            <p:cNvGraphicFramePr>
              <a:graphicFrameLocks noChangeAspect="1"/>
            </p:cNvGraphicFramePr>
            <p:nvPr/>
          </p:nvGraphicFramePr>
          <p:xfrm>
            <a:off x="4141" y="3490"/>
            <a:ext cx="219" cy="26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975" name="公式" r:id="rId43" imgW="177480" imgH="215640" progId="Equation.3">
                    <p:embed/>
                  </p:oleObj>
                </mc:Choice>
                <mc:Fallback>
                  <p:oleObj name="公式" r:id="rId43" imgW="177480" imgH="21564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141" y="3490"/>
                          <a:ext cx="219" cy="268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8580" name="Line 36"/>
            <p:cNvSpPr>
              <a:spLocks noChangeShapeType="1"/>
            </p:cNvSpPr>
            <p:nvPr/>
          </p:nvSpPr>
          <p:spPr bwMode="auto">
            <a:xfrm>
              <a:off x="4295" y="3212"/>
              <a:ext cx="0" cy="3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581" name="Freeform 37"/>
            <p:cNvSpPr>
              <a:spLocks/>
            </p:cNvSpPr>
            <p:nvPr/>
          </p:nvSpPr>
          <p:spPr bwMode="auto">
            <a:xfrm>
              <a:off x="4104" y="3061"/>
              <a:ext cx="590" cy="423"/>
            </a:xfrm>
            <a:custGeom>
              <a:avLst/>
              <a:gdLst>
                <a:gd name="T0" fmla="*/ 0 w 1134"/>
                <a:gd name="T1" fmla="*/ 560 h 560"/>
                <a:gd name="T2" fmla="*/ 181 w 1134"/>
                <a:gd name="T3" fmla="*/ 514 h 560"/>
                <a:gd name="T4" fmla="*/ 272 w 1134"/>
                <a:gd name="T5" fmla="*/ 424 h 560"/>
                <a:gd name="T6" fmla="*/ 453 w 1134"/>
                <a:gd name="T7" fmla="*/ 106 h 560"/>
                <a:gd name="T8" fmla="*/ 635 w 1134"/>
                <a:gd name="T9" fmla="*/ 61 h 560"/>
                <a:gd name="T10" fmla="*/ 861 w 1134"/>
                <a:gd name="T11" fmla="*/ 469 h 560"/>
                <a:gd name="T12" fmla="*/ 1134 w 1134"/>
                <a:gd name="T13" fmla="*/ 56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4" h="560">
                  <a:moveTo>
                    <a:pt x="0" y="560"/>
                  </a:moveTo>
                  <a:cubicBezTo>
                    <a:pt x="68" y="548"/>
                    <a:pt x="136" y="537"/>
                    <a:pt x="181" y="514"/>
                  </a:cubicBezTo>
                  <a:cubicBezTo>
                    <a:pt x="226" y="491"/>
                    <a:pt x="227" y="492"/>
                    <a:pt x="272" y="424"/>
                  </a:cubicBezTo>
                  <a:cubicBezTo>
                    <a:pt x="317" y="356"/>
                    <a:pt x="393" y="166"/>
                    <a:pt x="453" y="106"/>
                  </a:cubicBezTo>
                  <a:cubicBezTo>
                    <a:pt x="513" y="46"/>
                    <a:pt x="567" y="0"/>
                    <a:pt x="635" y="61"/>
                  </a:cubicBezTo>
                  <a:cubicBezTo>
                    <a:pt x="703" y="122"/>
                    <a:pt x="778" y="386"/>
                    <a:pt x="861" y="469"/>
                  </a:cubicBezTo>
                  <a:cubicBezTo>
                    <a:pt x="944" y="552"/>
                    <a:pt x="1039" y="556"/>
                    <a:pt x="1134" y="560"/>
                  </a:cubicBezTo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582" name="Line 38"/>
            <p:cNvSpPr>
              <a:spLocks noChangeShapeType="1"/>
            </p:cNvSpPr>
            <p:nvPr/>
          </p:nvSpPr>
          <p:spPr bwMode="auto">
            <a:xfrm>
              <a:off x="3479" y="3212"/>
              <a:ext cx="0" cy="3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583" name="Line 39"/>
            <p:cNvSpPr>
              <a:spLocks noChangeShapeType="1"/>
            </p:cNvSpPr>
            <p:nvPr/>
          </p:nvSpPr>
          <p:spPr bwMode="auto">
            <a:xfrm>
              <a:off x="3015" y="3539"/>
              <a:ext cx="217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584" name="Line 40"/>
            <p:cNvSpPr>
              <a:spLocks noChangeShapeType="1"/>
            </p:cNvSpPr>
            <p:nvPr/>
          </p:nvSpPr>
          <p:spPr bwMode="auto">
            <a:xfrm>
              <a:off x="3198" y="3500"/>
              <a:ext cx="0" cy="4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585" name="Line 41"/>
            <p:cNvSpPr>
              <a:spLocks noChangeShapeType="1"/>
            </p:cNvSpPr>
            <p:nvPr/>
          </p:nvSpPr>
          <p:spPr bwMode="auto">
            <a:xfrm>
              <a:off x="4785" y="3500"/>
              <a:ext cx="0" cy="4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16" name="Object 32"/>
            <p:cNvGraphicFramePr>
              <a:graphicFrameLocks noChangeAspect="1"/>
            </p:cNvGraphicFramePr>
            <p:nvPr/>
          </p:nvGraphicFramePr>
          <p:xfrm>
            <a:off x="4703" y="3548"/>
            <a:ext cx="214" cy="2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976" name="公式" r:id="rId45" imgW="139680" imgH="139680" progId="Equation.3">
                    <p:embed/>
                  </p:oleObj>
                </mc:Choice>
                <mc:Fallback>
                  <p:oleObj name="公式" r:id="rId45" imgW="139680" imgH="13968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703" y="3548"/>
                          <a:ext cx="214" cy="217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" name="Object 32"/>
            <p:cNvGraphicFramePr>
              <a:graphicFrameLocks noChangeAspect="1"/>
            </p:cNvGraphicFramePr>
            <p:nvPr/>
          </p:nvGraphicFramePr>
          <p:xfrm>
            <a:off x="2880" y="3539"/>
            <a:ext cx="390" cy="2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977" name="公式" r:id="rId47" imgW="253800" imgH="139680" progId="Equation.3">
                    <p:embed/>
                  </p:oleObj>
                </mc:Choice>
                <mc:Fallback>
                  <p:oleObj name="公式" r:id="rId47" imgW="253800" imgH="13968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80" y="3539"/>
                          <a:ext cx="390" cy="217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8" name="Object 32"/>
            <p:cNvGraphicFramePr>
              <a:graphicFrameLocks noChangeAspect="1"/>
            </p:cNvGraphicFramePr>
            <p:nvPr/>
          </p:nvGraphicFramePr>
          <p:xfrm>
            <a:off x="3904" y="3527"/>
            <a:ext cx="156" cy="22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978" name="公式" r:id="rId49" imgW="126720" imgH="177480" progId="Equation.3">
                    <p:embed/>
                  </p:oleObj>
                </mc:Choice>
                <mc:Fallback>
                  <p:oleObj name="公式" r:id="rId49" imgW="126720" imgH="17748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904" y="3527"/>
                          <a:ext cx="156" cy="221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8589" name="Line 45"/>
            <p:cNvSpPr>
              <a:spLocks noChangeShapeType="1"/>
            </p:cNvSpPr>
            <p:nvPr/>
          </p:nvSpPr>
          <p:spPr bwMode="auto">
            <a:xfrm flipV="1">
              <a:off x="3978" y="2820"/>
              <a:ext cx="0" cy="72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612" name="Freeform 68"/>
            <p:cNvSpPr>
              <a:spLocks/>
            </p:cNvSpPr>
            <p:nvPr/>
          </p:nvSpPr>
          <p:spPr bwMode="auto">
            <a:xfrm>
              <a:off x="3279" y="3061"/>
              <a:ext cx="590" cy="423"/>
            </a:xfrm>
            <a:custGeom>
              <a:avLst/>
              <a:gdLst>
                <a:gd name="T0" fmla="*/ 0 w 1134"/>
                <a:gd name="T1" fmla="*/ 560 h 560"/>
                <a:gd name="T2" fmla="*/ 181 w 1134"/>
                <a:gd name="T3" fmla="*/ 514 h 560"/>
                <a:gd name="T4" fmla="*/ 272 w 1134"/>
                <a:gd name="T5" fmla="*/ 424 h 560"/>
                <a:gd name="T6" fmla="*/ 453 w 1134"/>
                <a:gd name="T7" fmla="*/ 106 h 560"/>
                <a:gd name="T8" fmla="*/ 635 w 1134"/>
                <a:gd name="T9" fmla="*/ 61 h 560"/>
                <a:gd name="T10" fmla="*/ 861 w 1134"/>
                <a:gd name="T11" fmla="*/ 469 h 560"/>
                <a:gd name="T12" fmla="*/ 1134 w 1134"/>
                <a:gd name="T13" fmla="*/ 56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4" h="560">
                  <a:moveTo>
                    <a:pt x="0" y="560"/>
                  </a:moveTo>
                  <a:cubicBezTo>
                    <a:pt x="68" y="548"/>
                    <a:pt x="136" y="537"/>
                    <a:pt x="181" y="514"/>
                  </a:cubicBezTo>
                  <a:cubicBezTo>
                    <a:pt x="226" y="491"/>
                    <a:pt x="227" y="492"/>
                    <a:pt x="272" y="424"/>
                  </a:cubicBezTo>
                  <a:cubicBezTo>
                    <a:pt x="317" y="356"/>
                    <a:pt x="393" y="166"/>
                    <a:pt x="453" y="106"/>
                  </a:cubicBezTo>
                  <a:cubicBezTo>
                    <a:pt x="513" y="46"/>
                    <a:pt x="567" y="0"/>
                    <a:pt x="635" y="61"/>
                  </a:cubicBezTo>
                  <a:cubicBezTo>
                    <a:pt x="703" y="122"/>
                    <a:pt x="778" y="386"/>
                    <a:pt x="861" y="469"/>
                  </a:cubicBezTo>
                  <a:cubicBezTo>
                    <a:pt x="944" y="552"/>
                    <a:pt x="1039" y="556"/>
                    <a:pt x="1134" y="560"/>
                  </a:cubicBezTo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19" name="Object 32"/>
            <p:cNvGraphicFramePr>
              <a:graphicFrameLocks noChangeAspect="1"/>
            </p:cNvGraphicFramePr>
            <p:nvPr/>
          </p:nvGraphicFramePr>
          <p:xfrm>
            <a:off x="4413" y="3503"/>
            <a:ext cx="235" cy="26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979" name="公式" r:id="rId51" imgW="190440" imgH="215640" progId="Equation.3">
                    <p:embed/>
                  </p:oleObj>
                </mc:Choice>
                <mc:Fallback>
                  <p:oleObj name="公式" r:id="rId51" imgW="190440" imgH="21564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413" y="3503"/>
                          <a:ext cx="235" cy="268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8614" name="Line 70"/>
            <p:cNvSpPr>
              <a:spLocks noChangeShapeType="1"/>
            </p:cNvSpPr>
            <p:nvPr/>
          </p:nvSpPr>
          <p:spPr bwMode="auto">
            <a:xfrm>
              <a:off x="4477" y="3212"/>
              <a:ext cx="0" cy="3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615" name="Line 71"/>
            <p:cNvSpPr>
              <a:spLocks noChangeShapeType="1"/>
            </p:cNvSpPr>
            <p:nvPr/>
          </p:nvSpPr>
          <p:spPr bwMode="auto">
            <a:xfrm>
              <a:off x="3660" y="3212"/>
              <a:ext cx="0" cy="3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0" name="Object 32"/>
            <p:cNvGraphicFramePr>
              <a:graphicFrameLocks noChangeAspect="1"/>
            </p:cNvGraphicFramePr>
            <p:nvPr/>
          </p:nvGraphicFramePr>
          <p:xfrm>
            <a:off x="3516" y="3493"/>
            <a:ext cx="349" cy="25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980" name="公式" r:id="rId53" imgW="291960" imgH="215640" progId="Equation.3">
                    <p:embed/>
                  </p:oleObj>
                </mc:Choice>
                <mc:Fallback>
                  <p:oleObj name="公式" r:id="rId53" imgW="291960" imgH="21564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16" y="3493"/>
                          <a:ext cx="349" cy="258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1" name="Object 32"/>
            <p:cNvGraphicFramePr>
              <a:graphicFrameLocks noChangeAspect="1"/>
            </p:cNvGraphicFramePr>
            <p:nvPr/>
          </p:nvGraphicFramePr>
          <p:xfrm>
            <a:off x="3216" y="3520"/>
            <a:ext cx="364" cy="25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981" name="公式" r:id="rId55" imgW="304560" imgH="215640" progId="Equation.3">
                    <p:embed/>
                  </p:oleObj>
                </mc:Choice>
                <mc:Fallback>
                  <p:oleObj name="公式" r:id="rId55" imgW="304560" imgH="21564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216" y="3520"/>
                          <a:ext cx="364" cy="258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2" name="Object 23"/>
          <p:cNvGraphicFramePr>
            <a:graphicFrameLocks noChangeAspect="1"/>
          </p:cNvGraphicFramePr>
          <p:nvPr/>
        </p:nvGraphicFramePr>
        <p:xfrm>
          <a:off x="5046663" y="5029200"/>
          <a:ext cx="395287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982" name="公式" r:id="rId57" imgW="177480" imgH="215640" progId="Equation.3">
                  <p:embed/>
                </p:oleObj>
              </mc:Choice>
              <mc:Fallback>
                <p:oleObj name="公式" r:id="rId57" imgW="177480" imgH="21564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46663" y="5029200"/>
                        <a:ext cx="395287" cy="485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3"/>
          <p:cNvGraphicFramePr>
            <a:graphicFrameLocks noChangeAspect="1"/>
          </p:cNvGraphicFramePr>
          <p:nvPr/>
        </p:nvGraphicFramePr>
        <p:xfrm>
          <a:off x="4384675" y="5000625"/>
          <a:ext cx="676275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983" name="公式" r:id="rId59" imgW="304560" imgH="215640" progId="Equation.3">
                  <p:embed/>
                </p:oleObj>
              </mc:Choice>
              <mc:Fallback>
                <p:oleObj name="公式" r:id="rId59" imgW="304560" imgH="21564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84675" y="5000625"/>
                        <a:ext cx="676275" cy="485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/>
        </p:nvGraphicFramePr>
        <p:xfrm>
          <a:off x="3670300" y="6038850"/>
          <a:ext cx="762000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984" name="公式" r:id="rId61" imgW="342720" imgH="139680" progId="Equation.3">
                  <p:embed/>
                </p:oleObj>
              </mc:Choice>
              <mc:Fallback>
                <p:oleObj name="公式" r:id="rId61" imgW="342720" imgH="13968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70300" y="6038850"/>
                        <a:ext cx="762000" cy="314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3"/>
          <p:cNvGraphicFramePr>
            <a:graphicFrameLocks noChangeAspect="1"/>
          </p:cNvGraphicFramePr>
          <p:nvPr/>
        </p:nvGraphicFramePr>
        <p:xfrm>
          <a:off x="4579938" y="6019800"/>
          <a:ext cx="28257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985" name="公式" r:id="rId63" imgW="126720" imgH="177480" progId="Equation.3">
                  <p:embed/>
                </p:oleObj>
              </mc:Choice>
              <mc:Fallback>
                <p:oleObj name="公式" r:id="rId63" imgW="126720" imgH="17748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9938" y="6019800"/>
                        <a:ext cx="282575" cy="400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3"/>
          <p:cNvGraphicFramePr>
            <a:graphicFrameLocks noChangeAspect="1"/>
          </p:cNvGraphicFramePr>
          <p:nvPr/>
        </p:nvGraphicFramePr>
        <p:xfrm>
          <a:off x="4922838" y="6091238"/>
          <a:ext cx="311150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986" name="公式" r:id="rId65" imgW="139680" imgH="139680" progId="Equation.3">
                  <p:embed/>
                </p:oleObj>
              </mc:Choice>
              <mc:Fallback>
                <p:oleObj name="公式" r:id="rId65" imgW="139680" imgH="13968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22838" y="6091238"/>
                        <a:ext cx="311150" cy="314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8626" name="Text Box 82"/>
          <p:cNvSpPr txBox="1">
            <a:spLocks noChangeArrowheads="1"/>
          </p:cNvSpPr>
          <p:nvPr/>
        </p:nvSpPr>
        <p:spPr bwMode="auto">
          <a:xfrm>
            <a:off x="5435600" y="6007100"/>
            <a:ext cx="6477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hlinkClick r:id="rId67" action="ppaction://hlinksldjump"/>
              </a:rPr>
              <a:t>题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8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8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8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8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08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08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08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551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556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556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554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 nodeType="clickPar">
                      <p:stCondLst>
                        <p:cond delay="indefinite"/>
                      </p:stCondLst>
                      <p:childTnLst>
                        <p:par>
                          <p:cTn id="7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 nodeType="clickPar">
                      <p:stCondLst>
                        <p:cond delay="indefinite"/>
                      </p:stCondLst>
                      <p:childTnLst>
                        <p:par>
                          <p:cTn id="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 nodeType="clickPar">
                      <p:stCondLst>
                        <p:cond delay="indefinite"/>
                      </p:stCondLst>
                      <p:childTnLst>
                        <p:par>
                          <p:cTn id="8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 nodeType="clickPar">
                      <p:stCondLst>
                        <p:cond delay="indefinite"/>
                      </p:stCondLst>
                      <p:childTnLst>
                        <p:par>
                          <p:cTn id="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 nodeType="clickPar">
                      <p:stCondLst>
                        <p:cond delay="indefinite"/>
                      </p:stCondLst>
                      <p:childTnLst>
                        <p:par>
                          <p:cTn id="9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 nodeType="clickPar">
                      <p:stCondLst>
                        <p:cond delay="indefinite"/>
                      </p:stCondLst>
                      <p:childTnLst>
                        <p:par>
                          <p:cTn id="10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 nodeType="clickPar">
                      <p:stCondLst>
                        <p:cond delay="indefinite"/>
                      </p:stCondLst>
                      <p:childTnLst>
                        <p:par>
                          <p:cTn id="10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 nodeType="clickPar">
                      <p:stCondLst>
                        <p:cond delay="indefinite"/>
                      </p:stCondLst>
                      <p:childTnLst>
                        <p:par>
                          <p:cTn id="1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 nodeType="clickPar">
                      <p:stCondLst>
                        <p:cond delay="indefinite"/>
                      </p:stCondLst>
                      <p:childTnLst>
                        <p:par>
                          <p:cTn id="1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0" dur="500"/>
                                        <p:tgtEl>
                                          <p:spTgt spid="108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550" grpId="0"/>
      <p:bldP spid="551967" grpId="0"/>
      <p:bldP spid="108558" grpId="0"/>
      <p:bldP spid="108626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967" name="Rectangle 31"/>
          <p:cNvSpPr>
            <a:spLocks noChangeArrowheads="1"/>
          </p:cNvSpPr>
          <p:nvPr/>
        </p:nvSpPr>
        <p:spPr bwMode="auto">
          <a:xfrm>
            <a:off x="250825" y="2420938"/>
            <a:ext cx="5040313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61950" indent="-3619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>
                <a:srgbClr val="FF0000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低通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-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带阻的映射关系为</a:t>
            </a:r>
          </a:p>
        </p:txBody>
      </p:sp>
      <p:grpSp>
        <p:nvGrpSpPr>
          <p:cNvPr id="109575" name="Group 7"/>
          <p:cNvGrpSpPr>
            <a:grpSpLocks/>
          </p:cNvGrpSpPr>
          <p:nvPr/>
        </p:nvGrpSpPr>
        <p:grpSpPr bwMode="auto">
          <a:xfrm>
            <a:off x="266700" y="1138238"/>
            <a:ext cx="7258050" cy="539750"/>
            <a:chOff x="213" y="873"/>
            <a:chExt cx="4572" cy="340"/>
          </a:xfrm>
        </p:grpSpPr>
        <p:sp>
          <p:nvSpPr>
            <p:cNvPr id="109576" name="Rectangle 34"/>
            <p:cNvSpPr>
              <a:spLocks noChangeArrowheads="1"/>
            </p:cNvSpPr>
            <p:nvPr/>
          </p:nvSpPr>
          <p:spPr bwMode="auto">
            <a:xfrm>
              <a:off x="434" y="886"/>
              <a:ext cx="4351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2800">
                  <a:latin typeface="楷体" panose="02010609060101010101" pitchFamily="49" charset="-122"/>
                  <a:ea typeface="楷体" panose="02010609060101010101" pitchFamily="49" charset="-122"/>
                </a:rPr>
                <a:t>希望得到的带阻滤波器的通带下截止频率</a:t>
              </a:r>
            </a:p>
          </p:txBody>
        </p:sp>
        <p:graphicFrame>
          <p:nvGraphicFramePr>
            <p:cNvPr id="109577" name="Object 35"/>
            <p:cNvGraphicFramePr>
              <a:graphicFrameLocks noChangeAspect="1"/>
            </p:cNvGraphicFramePr>
            <p:nvPr/>
          </p:nvGraphicFramePr>
          <p:xfrm>
            <a:off x="213" y="873"/>
            <a:ext cx="273" cy="33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4970" name="公式" r:id="rId3" imgW="177480" imgH="215640" progId="Equation.3">
                    <p:embed/>
                  </p:oleObj>
                </mc:Choice>
                <mc:Fallback>
                  <p:oleObj name="公式" r:id="rId3" imgW="177480" imgH="215640" progId="Equation.3">
                    <p:embed/>
                    <p:pic>
                      <p:nvPicPr>
                        <p:cNvPr id="0" name="Object 3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3" y="873"/>
                          <a:ext cx="273" cy="33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hlink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109579" name="Object 37"/>
          <p:cNvGraphicFramePr>
            <a:graphicFrameLocks noChangeAspect="1"/>
          </p:cNvGraphicFramePr>
          <p:nvPr/>
        </p:nvGraphicFramePr>
        <p:xfrm>
          <a:off x="252413" y="620713"/>
          <a:ext cx="396875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971" name="公式" r:id="rId5" imgW="164880" imgH="228600" progId="Equation.3">
                  <p:embed/>
                </p:oleObj>
              </mc:Choice>
              <mc:Fallback>
                <p:oleObj name="公式" r:id="rId5" imgW="164880" imgH="228600" progId="Equation.3">
                  <p:embed/>
                  <p:pic>
                    <p:nvPicPr>
                      <p:cNvPr id="0" name="Object 3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2413" y="620713"/>
                        <a:ext cx="396875" cy="539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9580" name="Rectangle 38"/>
          <p:cNvSpPr>
            <a:spLocks noChangeArrowheads="1"/>
          </p:cNvSpPr>
          <p:nvPr/>
        </p:nvSpPr>
        <p:spPr bwMode="auto">
          <a:xfrm>
            <a:off x="666750" y="620713"/>
            <a:ext cx="592137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给定的低通滤波器的通带截止频率</a:t>
            </a:r>
          </a:p>
        </p:txBody>
      </p:sp>
      <p:grpSp>
        <p:nvGrpSpPr>
          <p:cNvPr id="109637" name="Group 69"/>
          <p:cNvGrpSpPr>
            <a:grpSpLocks/>
          </p:cNvGrpSpPr>
          <p:nvPr/>
        </p:nvGrpSpPr>
        <p:grpSpPr bwMode="auto">
          <a:xfrm>
            <a:off x="34925" y="4437063"/>
            <a:ext cx="3009900" cy="2087562"/>
            <a:chOff x="104" y="2795"/>
            <a:chExt cx="1896" cy="1315"/>
          </a:xfrm>
        </p:grpSpPr>
        <p:sp>
          <p:nvSpPr>
            <p:cNvPr id="109582" name="Line 14"/>
            <p:cNvSpPr>
              <a:spLocks noChangeShapeType="1"/>
            </p:cNvSpPr>
            <p:nvPr/>
          </p:nvSpPr>
          <p:spPr bwMode="auto">
            <a:xfrm>
              <a:off x="231" y="3512"/>
              <a:ext cx="1769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9583" name="Line 15"/>
            <p:cNvSpPr>
              <a:spLocks noChangeShapeType="1"/>
            </p:cNvSpPr>
            <p:nvPr/>
          </p:nvSpPr>
          <p:spPr bwMode="auto">
            <a:xfrm flipV="1">
              <a:off x="1103" y="2795"/>
              <a:ext cx="0" cy="72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9584" name="Line 16"/>
            <p:cNvSpPr>
              <a:spLocks noChangeShapeType="1"/>
            </p:cNvSpPr>
            <p:nvPr/>
          </p:nvSpPr>
          <p:spPr bwMode="auto">
            <a:xfrm>
              <a:off x="385" y="3475"/>
              <a:ext cx="0" cy="4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9585" name="Line 17"/>
            <p:cNvSpPr>
              <a:spLocks noChangeShapeType="1"/>
            </p:cNvSpPr>
            <p:nvPr/>
          </p:nvSpPr>
          <p:spPr bwMode="auto">
            <a:xfrm>
              <a:off x="1791" y="3475"/>
              <a:ext cx="0" cy="4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" name="Object 32"/>
            <p:cNvGraphicFramePr>
              <a:graphicFrameLocks noChangeAspect="1"/>
            </p:cNvGraphicFramePr>
            <p:nvPr/>
          </p:nvGraphicFramePr>
          <p:xfrm>
            <a:off x="1682" y="3520"/>
            <a:ext cx="214" cy="2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4972" name="公式" r:id="rId7" imgW="139680" imgH="139680" progId="Equation.3">
                    <p:embed/>
                  </p:oleObj>
                </mc:Choice>
                <mc:Fallback>
                  <p:oleObj name="公式" r:id="rId7" imgW="139680" imgH="13968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82" y="3520"/>
                          <a:ext cx="214" cy="217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" name="Object 32"/>
            <p:cNvGraphicFramePr>
              <a:graphicFrameLocks noChangeAspect="1"/>
            </p:cNvGraphicFramePr>
            <p:nvPr/>
          </p:nvGraphicFramePr>
          <p:xfrm>
            <a:off x="104" y="3520"/>
            <a:ext cx="390" cy="2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4973" name="公式" r:id="rId9" imgW="253800" imgH="139680" progId="Equation.3">
                    <p:embed/>
                  </p:oleObj>
                </mc:Choice>
                <mc:Fallback>
                  <p:oleObj name="公式" r:id="rId9" imgW="253800" imgH="13968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4" y="3520"/>
                          <a:ext cx="390" cy="217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" name="Object 32"/>
            <p:cNvGraphicFramePr>
              <a:graphicFrameLocks noChangeAspect="1"/>
            </p:cNvGraphicFramePr>
            <p:nvPr/>
          </p:nvGraphicFramePr>
          <p:xfrm>
            <a:off x="1029" y="3493"/>
            <a:ext cx="156" cy="22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4974" name="公式" r:id="rId11" imgW="126720" imgH="177480" progId="Equation.3">
                    <p:embed/>
                  </p:oleObj>
                </mc:Choice>
                <mc:Fallback>
                  <p:oleObj name="公式" r:id="rId11" imgW="126720" imgH="17748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29" y="3493"/>
                          <a:ext cx="156" cy="221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" name="Object 32"/>
            <p:cNvGraphicFramePr>
              <a:graphicFrameLocks noChangeAspect="1"/>
            </p:cNvGraphicFramePr>
            <p:nvPr/>
          </p:nvGraphicFramePr>
          <p:xfrm>
            <a:off x="1183" y="3493"/>
            <a:ext cx="219" cy="3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4975" name="公式" r:id="rId13" imgW="164880" imgH="228600" progId="Equation.3">
                    <p:embed/>
                  </p:oleObj>
                </mc:Choice>
                <mc:Fallback>
                  <p:oleObj name="公式" r:id="rId13" imgW="164880" imgH="22860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83" y="3493"/>
                          <a:ext cx="219" cy="304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" name="Object 32"/>
            <p:cNvGraphicFramePr>
              <a:graphicFrameLocks noChangeAspect="1"/>
            </p:cNvGraphicFramePr>
            <p:nvPr/>
          </p:nvGraphicFramePr>
          <p:xfrm>
            <a:off x="676" y="3484"/>
            <a:ext cx="371" cy="3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4976" name="公式" r:id="rId15" imgW="279360" imgH="228600" progId="Equation.3">
                    <p:embed/>
                  </p:oleObj>
                </mc:Choice>
                <mc:Fallback>
                  <p:oleObj name="公式" r:id="rId15" imgW="279360" imgH="22860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76" y="3484"/>
                          <a:ext cx="371" cy="304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9591" name="Freeform 23"/>
            <p:cNvSpPr>
              <a:spLocks/>
            </p:cNvSpPr>
            <p:nvPr/>
          </p:nvSpPr>
          <p:spPr bwMode="auto">
            <a:xfrm>
              <a:off x="648" y="3003"/>
              <a:ext cx="908" cy="423"/>
            </a:xfrm>
            <a:custGeom>
              <a:avLst/>
              <a:gdLst>
                <a:gd name="T0" fmla="*/ 0 w 1134"/>
                <a:gd name="T1" fmla="*/ 560 h 560"/>
                <a:gd name="T2" fmla="*/ 181 w 1134"/>
                <a:gd name="T3" fmla="*/ 514 h 560"/>
                <a:gd name="T4" fmla="*/ 272 w 1134"/>
                <a:gd name="T5" fmla="*/ 424 h 560"/>
                <a:gd name="T6" fmla="*/ 453 w 1134"/>
                <a:gd name="T7" fmla="*/ 106 h 560"/>
                <a:gd name="T8" fmla="*/ 635 w 1134"/>
                <a:gd name="T9" fmla="*/ 61 h 560"/>
                <a:gd name="T10" fmla="*/ 861 w 1134"/>
                <a:gd name="T11" fmla="*/ 469 h 560"/>
                <a:gd name="T12" fmla="*/ 1134 w 1134"/>
                <a:gd name="T13" fmla="*/ 56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4" h="560">
                  <a:moveTo>
                    <a:pt x="0" y="560"/>
                  </a:moveTo>
                  <a:cubicBezTo>
                    <a:pt x="68" y="548"/>
                    <a:pt x="136" y="537"/>
                    <a:pt x="181" y="514"/>
                  </a:cubicBezTo>
                  <a:cubicBezTo>
                    <a:pt x="226" y="491"/>
                    <a:pt x="227" y="492"/>
                    <a:pt x="272" y="424"/>
                  </a:cubicBezTo>
                  <a:cubicBezTo>
                    <a:pt x="317" y="356"/>
                    <a:pt x="393" y="166"/>
                    <a:pt x="453" y="106"/>
                  </a:cubicBezTo>
                  <a:cubicBezTo>
                    <a:pt x="513" y="46"/>
                    <a:pt x="567" y="0"/>
                    <a:pt x="635" y="61"/>
                  </a:cubicBezTo>
                  <a:cubicBezTo>
                    <a:pt x="703" y="122"/>
                    <a:pt x="778" y="386"/>
                    <a:pt x="861" y="469"/>
                  </a:cubicBezTo>
                  <a:cubicBezTo>
                    <a:pt x="944" y="552"/>
                    <a:pt x="1039" y="556"/>
                    <a:pt x="1134" y="560"/>
                  </a:cubicBezTo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9592" name="Line 24"/>
            <p:cNvSpPr>
              <a:spLocks noChangeShapeType="1"/>
            </p:cNvSpPr>
            <p:nvPr/>
          </p:nvSpPr>
          <p:spPr bwMode="auto">
            <a:xfrm>
              <a:off x="1256" y="3193"/>
              <a:ext cx="0" cy="3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9593" name="Line 25"/>
            <p:cNvSpPr>
              <a:spLocks noChangeShapeType="1"/>
            </p:cNvSpPr>
            <p:nvPr/>
          </p:nvSpPr>
          <p:spPr bwMode="auto">
            <a:xfrm>
              <a:off x="948" y="3185"/>
              <a:ext cx="0" cy="3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7" name="Object 32"/>
            <p:cNvGraphicFramePr>
              <a:graphicFrameLocks noChangeAspect="1"/>
            </p:cNvGraphicFramePr>
            <p:nvPr/>
          </p:nvGraphicFramePr>
          <p:xfrm>
            <a:off x="794" y="3775"/>
            <a:ext cx="662" cy="33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4977" name="公式" r:id="rId17" imgW="431640" imgH="215640" progId="Equation.3">
                    <p:embed/>
                  </p:oleObj>
                </mc:Choice>
                <mc:Fallback>
                  <p:oleObj name="公式" r:id="rId17" imgW="431640" imgH="21564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94" y="3775"/>
                          <a:ext cx="662" cy="335"/>
                        </a:xfrm>
                        <a:prstGeom prst="rect">
                          <a:avLst/>
                        </a:prstGeom>
                        <a:solidFill>
                          <a:schemeClr val="hlink">
                            <a:alpha val="0"/>
                          </a:scheme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554007" name="Object 23"/>
          <p:cNvGraphicFramePr>
            <a:graphicFrameLocks noChangeAspect="1"/>
          </p:cNvGraphicFramePr>
          <p:nvPr/>
        </p:nvGraphicFramePr>
        <p:xfrm>
          <a:off x="3203575" y="4508500"/>
          <a:ext cx="817563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978" name="公式" r:id="rId19" imgW="368280" imgH="228600" progId="Equation.3">
                  <p:embed/>
                </p:oleObj>
              </mc:Choice>
              <mc:Fallback>
                <p:oleObj name="公式" r:id="rId19" imgW="368280" imgH="22860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03575" y="4508500"/>
                        <a:ext cx="817563" cy="514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23"/>
          <p:cNvGraphicFramePr>
            <a:graphicFrameLocks noChangeAspect="1"/>
          </p:cNvGraphicFramePr>
          <p:nvPr/>
        </p:nvGraphicFramePr>
        <p:xfrm>
          <a:off x="2987675" y="5003800"/>
          <a:ext cx="1071563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979" name="公式" r:id="rId21" imgW="482400" imgH="228600" progId="Equation.3">
                  <p:embed/>
                </p:oleObj>
              </mc:Choice>
              <mc:Fallback>
                <p:oleObj name="公式" r:id="rId21" imgW="482400" imgH="22860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87675" y="5003800"/>
                        <a:ext cx="1071563" cy="514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23"/>
          <p:cNvGraphicFramePr>
            <a:graphicFrameLocks noChangeAspect="1"/>
          </p:cNvGraphicFramePr>
          <p:nvPr/>
        </p:nvGraphicFramePr>
        <p:xfrm>
          <a:off x="3390900" y="5516563"/>
          <a:ext cx="704850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980" name="公式" r:id="rId23" imgW="317160" imgH="177480" progId="Equation.3">
                  <p:embed/>
                </p:oleObj>
              </mc:Choice>
              <mc:Fallback>
                <p:oleObj name="公式" r:id="rId23" imgW="317160" imgH="17748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90900" y="5516563"/>
                        <a:ext cx="704850" cy="400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23"/>
          <p:cNvGraphicFramePr>
            <a:graphicFrameLocks noChangeAspect="1"/>
          </p:cNvGraphicFramePr>
          <p:nvPr/>
        </p:nvGraphicFramePr>
        <p:xfrm>
          <a:off x="4078288" y="5027613"/>
          <a:ext cx="647700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981" name="公式" r:id="rId25" imgW="291960" imgH="215640" progId="Equation.3">
                  <p:embed/>
                </p:oleObj>
              </mc:Choice>
              <mc:Fallback>
                <p:oleObj name="公式" r:id="rId25" imgW="291960" imgH="21564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78288" y="5027613"/>
                        <a:ext cx="647700" cy="485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23"/>
          <p:cNvGraphicFramePr>
            <a:graphicFrameLocks noChangeAspect="1"/>
          </p:cNvGraphicFramePr>
          <p:nvPr/>
        </p:nvGraphicFramePr>
        <p:xfrm>
          <a:off x="4725988" y="5056188"/>
          <a:ext cx="422275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982" name="公式" r:id="rId27" imgW="190440" imgH="215640" progId="Equation.3">
                  <p:embed/>
                </p:oleObj>
              </mc:Choice>
              <mc:Fallback>
                <p:oleObj name="公式" r:id="rId27" imgW="190440" imgH="21564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25988" y="5056188"/>
                        <a:ext cx="422275" cy="485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23"/>
          <p:cNvGraphicFramePr>
            <a:graphicFrameLocks noChangeAspect="1"/>
          </p:cNvGraphicFramePr>
          <p:nvPr/>
        </p:nvGraphicFramePr>
        <p:xfrm>
          <a:off x="4065588" y="5935663"/>
          <a:ext cx="679450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983" name="公式" r:id="rId29" imgW="304560" imgH="228600" progId="Equation.3">
                  <p:embed/>
                </p:oleObj>
              </mc:Choice>
              <mc:Fallback>
                <p:oleObj name="公式" r:id="rId29" imgW="304560" imgH="22860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65588" y="5935663"/>
                        <a:ext cx="679450" cy="514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9601" name="Group 33"/>
          <p:cNvGrpSpPr>
            <a:grpSpLocks/>
          </p:cNvGrpSpPr>
          <p:nvPr/>
        </p:nvGrpSpPr>
        <p:grpSpPr bwMode="auto">
          <a:xfrm>
            <a:off x="250825" y="1704975"/>
            <a:ext cx="7273925" cy="539750"/>
            <a:chOff x="203" y="1230"/>
            <a:chExt cx="4582" cy="340"/>
          </a:xfrm>
        </p:grpSpPr>
        <p:sp>
          <p:nvSpPr>
            <p:cNvPr id="109602" name="Rectangle 34"/>
            <p:cNvSpPr>
              <a:spLocks noChangeArrowheads="1"/>
            </p:cNvSpPr>
            <p:nvPr/>
          </p:nvSpPr>
          <p:spPr bwMode="auto">
            <a:xfrm>
              <a:off x="434" y="1243"/>
              <a:ext cx="4351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2800">
                  <a:latin typeface="楷体" panose="02010609060101010101" pitchFamily="49" charset="-122"/>
                  <a:ea typeface="楷体" panose="02010609060101010101" pitchFamily="49" charset="-122"/>
                </a:rPr>
                <a:t>希望得到的带阻滤波器的通带上截止频率</a:t>
              </a:r>
            </a:p>
          </p:txBody>
        </p:sp>
        <p:graphicFrame>
          <p:nvGraphicFramePr>
            <p:cNvPr id="109603" name="Object 35"/>
            <p:cNvGraphicFramePr>
              <a:graphicFrameLocks noChangeAspect="1"/>
            </p:cNvGraphicFramePr>
            <p:nvPr/>
          </p:nvGraphicFramePr>
          <p:xfrm>
            <a:off x="203" y="1230"/>
            <a:ext cx="293" cy="33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4984" name="公式" r:id="rId31" imgW="190440" imgH="215640" progId="Equation.3">
                    <p:embed/>
                  </p:oleObj>
                </mc:Choice>
                <mc:Fallback>
                  <p:oleObj name="公式" r:id="rId31" imgW="190440" imgH="215640" progId="Equation.3">
                    <p:embed/>
                    <p:pic>
                      <p:nvPicPr>
                        <p:cNvPr id="0" name="Object 3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03" y="1230"/>
                          <a:ext cx="293" cy="33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hlink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556046" name="Object 14"/>
          <p:cNvGraphicFramePr>
            <a:graphicFrameLocks noChangeAspect="1"/>
          </p:cNvGraphicFramePr>
          <p:nvPr/>
        </p:nvGraphicFramePr>
        <p:xfrm>
          <a:off x="4397375" y="2290763"/>
          <a:ext cx="3186113" cy="1028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985" name="公式" r:id="rId33" imgW="1434960" imgH="457200" progId="Equation.3">
                  <p:embed/>
                </p:oleObj>
              </mc:Choice>
              <mc:Fallback>
                <p:oleObj name="公式" r:id="rId33" imgW="1434960" imgH="45720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97375" y="2290763"/>
                        <a:ext cx="3186113" cy="1028700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6047" name="Object 15"/>
          <p:cNvGraphicFramePr>
            <a:graphicFrameLocks/>
          </p:cNvGraphicFramePr>
          <p:nvPr/>
        </p:nvGraphicFramePr>
        <p:xfrm>
          <a:off x="122238" y="3284538"/>
          <a:ext cx="2690812" cy="971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986" name="公式" r:id="rId35" imgW="1346040" imgH="431640" progId="Equation.3">
                  <p:embed/>
                </p:oleObj>
              </mc:Choice>
              <mc:Fallback>
                <p:oleObj name="公式" r:id="rId35" imgW="1346040" imgH="43164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3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2238" y="3284538"/>
                        <a:ext cx="2690812" cy="971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5"/>
          <p:cNvGraphicFramePr>
            <a:graphicFrameLocks/>
          </p:cNvGraphicFramePr>
          <p:nvPr/>
        </p:nvGraphicFramePr>
        <p:xfrm>
          <a:off x="2863850" y="3357563"/>
          <a:ext cx="2944813" cy="88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987" name="公式" r:id="rId37" imgW="1473120" imgH="393480" progId="Equation.3">
                  <p:embed/>
                </p:oleObj>
              </mc:Choice>
              <mc:Fallback>
                <p:oleObj name="公式" r:id="rId37" imgW="1473120" imgH="39348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3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63850" y="3357563"/>
                        <a:ext cx="2944813" cy="885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5"/>
          <p:cNvGraphicFramePr>
            <a:graphicFrameLocks/>
          </p:cNvGraphicFramePr>
          <p:nvPr/>
        </p:nvGraphicFramePr>
        <p:xfrm>
          <a:off x="5938838" y="3429000"/>
          <a:ext cx="2919412" cy="88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988" name="公式" r:id="rId39" imgW="1460160" imgH="393480" progId="Equation.3">
                  <p:embed/>
                </p:oleObj>
              </mc:Choice>
              <mc:Fallback>
                <p:oleObj name="公式" r:id="rId39" imgW="1460160" imgH="39348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4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38838" y="3429000"/>
                        <a:ext cx="2919412" cy="885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23"/>
          <p:cNvGraphicFramePr>
            <a:graphicFrameLocks noChangeAspect="1"/>
          </p:cNvGraphicFramePr>
          <p:nvPr/>
        </p:nvGraphicFramePr>
        <p:xfrm>
          <a:off x="4752975" y="4548188"/>
          <a:ext cx="395288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989" name="公式" r:id="rId41" imgW="177480" imgH="215640" progId="Equation.3">
                  <p:embed/>
                </p:oleObj>
              </mc:Choice>
              <mc:Fallback>
                <p:oleObj name="公式" r:id="rId41" imgW="177480" imgH="21564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52975" y="4548188"/>
                        <a:ext cx="395288" cy="485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23"/>
          <p:cNvGraphicFramePr>
            <a:graphicFrameLocks noChangeAspect="1"/>
          </p:cNvGraphicFramePr>
          <p:nvPr/>
        </p:nvGraphicFramePr>
        <p:xfrm>
          <a:off x="4062413" y="4522788"/>
          <a:ext cx="676275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990" name="公式" r:id="rId43" imgW="304560" imgH="215640" progId="Equation.3">
                  <p:embed/>
                </p:oleObj>
              </mc:Choice>
              <mc:Fallback>
                <p:oleObj name="公式" r:id="rId43" imgW="304560" imgH="21564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62413" y="4522788"/>
                        <a:ext cx="676275" cy="485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23"/>
          <p:cNvGraphicFramePr>
            <a:graphicFrameLocks noChangeAspect="1"/>
          </p:cNvGraphicFramePr>
          <p:nvPr/>
        </p:nvGraphicFramePr>
        <p:xfrm>
          <a:off x="3279775" y="6000750"/>
          <a:ext cx="762000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991" name="公式" r:id="rId45" imgW="342720" imgH="139680" progId="Equation.3">
                  <p:embed/>
                </p:oleObj>
              </mc:Choice>
              <mc:Fallback>
                <p:oleObj name="公式" r:id="rId45" imgW="342720" imgH="13968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79775" y="6000750"/>
                        <a:ext cx="762000" cy="314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23"/>
          <p:cNvGraphicFramePr>
            <a:graphicFrameLocks noChangeAspect="1"/>
          </p:cNvGraphicFramePr>
          <p:nvPr/>
        </p:nvGraphicFramePr>
        <p:xfrm>
          <a:off x="4105275" y="5541963"/>
          <a:ext cx="28257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992" name="公式" r:id="rId47" imgW="126720" imgH="177480" progId="Equation.3">
                  <p:embed/>
                </p:oleObj>
              </mc:Choice>
              <mc:Fallback>
                <p:oleObj name="公式" r:id="rId47" imgW="126720" imgH="17748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05275" y="5541963"/>
                        <a:ext cx="282575" cy="400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23"/>
          <p:cNvGraphicFramePr>
            <a:graphicFrameLocks noChangeAspect="1"/>
          </p:cNvGraphicFramePr>
          <p:nvPr/>
        </p:nvGraphicFramePr>
        <p:xfrm>
          <a:off x="4405313" y="5613400"/>
          <a:ext cx="311150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993" name="公式" r:id="rId49" imgW="139680" imgH="139680" progId="Equation.3">
                  <p:embed/>
                </p:oleObj>
              </mc:Choice>
              <mc:Fallback>
                <p:oleObj name="公式" r:id="rId49" imgW="139680" imgH="13968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05313" y="5613400"/>
                        <a:ext cx="311150" cy="314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9632" name="Text Box 64"/>
          <p:cNvSpPr txBox="1">
            <a:spLocks noChangeArrowheads="1"/>
          </p:cNvSpPr>
          <p:nvPr/>
        </p:nvSpPr>
        <p:spPr bwMode="auto">
          <a:xfrm>
            <a:off x="179388" y="115888"/>
            <a:ext cx="525621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四、数字低通 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 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数字带阻</a:t>
            </a:r>
          </a:p>
        </p:txBody>
      </p:sp>
      <p:grpSp>
        <p:nvGrpSpPr>
          <p:cNvPr id="109664" name="Group 96"/>
          <p:cNvGrpSpPr>
            <a:grpSpLocks/>
          </p:cNvGrpSpPr>
          <p:nvPr/>
        </p:nvGrpSpPr>
        <p:grpSpPr bwMode="auto">
          <a:xfrm>
            <a:off x="5076825" y="4262438"/>
            <a:ext cx="3816350" cy="2176462"/>
            <a:chOff x="1674" y="709"/>
            <a:chExt cx="2404" cy="1371"/>
          </a:xfrm>
        </p:grpSpPr>
        <p:grpSp>
          <p:nvGrpSpPr>
            <p:cNvPr id="109665" name="Group 97"/>
            <p:cNvGrpSpPr>
              <a:grpSpLocks/>
            </p:cNvGrpSpPr>
            <p:nvPr/>
          </p:nvGrpSpPr>
          <p:grpSpPr bwMode="auto">
            <a:xfrm>
              <a:off x="1674" y="814"/>
              <a:ext cx="2404" cy="1266"/>
              <a:chOff x="2925" y="2795"/>
              <a:chExt cx="2404" cy="1266"/>
            </a:xfrm>
          </p:grpSpPr>
          <p:graphicFrame>
            <p:nvGraphicFramePr>
              <p:cNvPr id="551968" name="Object 32"/>
              <p:cNvGraphicFramePr>
                <a:graphicFrameLocks noChangeAspect="1"/>
              </p:cNvGraphicFramePr>
              <p:nvPr/>
            </p:nvGraphicFramePr>
            <p:xfrm>
              <a:off x="3769" y="3705"/>
              <a:ext cx="701" cy="356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14994" name="公式" r:id="rId51" imgW="457200" imgH="228600" progId="Equation.3">
                      <p:embed/>
                    </p:oleObj>
                  </mc:Choice>
                  <mc:Fallback>
                    <p:oleObj name="公式" r:id="rId51" imgW="457200" imgH="228600" progId="Equation.3">
                      <p:embed/>
                      <p:pic>
                        <p:nvPicPr>
                          <p:cNvPr id="0" name="Object 32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52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769" y="3705"/>
                            <a:ext cx="701" cy="356"/>
                          </a:xfrm>
                          <a:prstGeom prst="rect">
                            <a:avLst/>
                          </a:prstGeom>
                          <a:solidFill>
                            <a:schemeClr val="hlink">
                              <a:alpha val="0"/>
                            </a:schemeClr>
                          </a:solidFill>
                          <a:ln>
                            <a:noFill/>
                          </a:ln>
                          <a:effectLst/>
                          <a:extLs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rgbClr val="808080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0" name="Object 32"/>
              <p:cNvGraphicFramePr>
                <a:graphicFrameLocks noChangeAspect="1"/>
              </p:cNvGraphicFramePr>
              <p:nvPr/>
            </p:nvGraphicFramePr>
            <p:xfrm>
              <a:off x="4150" y="3465"/>
              <a:ext cx="219" cy="26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14995" name="公式" r:id="rId53" imgW="177480" imgH="215640" progId="Equation.3">
                      <p:embed/>
                    </p:oleObj>
                  </mc:Choice>
                  <mc:Fallback>
                    <p:oleObj name="公式" r:id="rId53" imgW="177480" imgH="215640" progId="Equation.3">
                      <p:embed/>
                      <p:pic>
                        <p:nvPicPr>
                          <p:cNvPr id="0" name="Object 32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5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150" y="3465"/>
                            <a:ext cx="219" cy="268"/>
                          </a:xfrm>
                          <a:prstGeom prst="rect">
                            <a:avLst/>
                          </a:prstGeom>
                          <a:solidFill>
                            <a:schemeClr val="hlink">
                              <a:alpha val="0"/>
                            </a:schemeClr>
                          </a:solidFill>
                          <a:ln>
                            <a:noFill/>
                          </a:ln>
                          <a:effectLst/>
                          <a:extLs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rgbClr val="808080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109668" name="Line 100"/>
              <p:cNvSpPr>
                <a:spLocks noChangeShapeType="1"/>
              </p:cNvSpPr>
              <p:nvPr/>
            </p:nvSpPr>
            <p:spPr bwMode="auto">
              <a:xfrm>
                <a:off x="4204" y="3185"/>
                <a:ext cx="0" cy="31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prstDash val="dash"/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9669" name="Freeform 101"/>
              <p:cNvSpPr>
                <a:spLocks/>
              </p:cNvSpPr>
              <p:nvPr/>
            </p:nvSpPr>
            <p:spPr bwMode="auto">
              <a:xfrm>
                <a:off x="4621" y="3036"/>
                <a:ext cx="590" cy="423"/>
              </a:xfrm>
              <a:custGeom>
                <a:avLst/>
                <a:gdLst>
                  <a:gd name="T0" fmla="*/ 0 w 1134"/>
                  <a:gd name="T1" fmla="*/ 560 h 560"/>
                  <a:gd name="T2" fmla="*/ 181 w 1134"/>
                  <a:gd name="T3" fmla="*/ 514 h 560"/>
                  <a:gd name="T4" fmla="*/ 272 w 1134"/>
                  <a:gd name="T5" fmla="*/ 424 h 560"/>
                  <a:gd name="T6" fmla="*/ 453 w 1134"/>
                  <a:gd name="T7" fmla="*/ 106 h 560"/>
                  <a:gd name="T8" fmla="*/ 635 w 1134"/>
                  <a:gd name="T9" fmla="*/ 61 h 560"/>
                  <a:gd name="T10" fmla="*/ 861 w 1134"/>
                  <a:gd name="T11" fmla="*/ 469 h 560"/>
                  <a:gd name="T12" fmla="*/ 1134 w 1134"/>
                  <a:gd name="T13" fmla="*/ 560 h 5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34" h="560">
                    <a:moveTo>
                      <a:pt x="0" y="560"/>
                    </a:moveTo>
                    <a:cubicBezTo>
                      <a:pt x="68" y="548"/>
                      <a:pt x="136" y="537"/>
                      <a:pt x="181" y="514"/>
                    </a:cubicBezTo>
                    <a:cubicBezTo>
                      <a:pt x="226" y="491"/>
                      <a:pt x="227" y="492"/>
                      <a:pt x="272" y="424"/>
                    </a:cubicBezTo>
                    <a:cubicBezTo>
                      <a:pt x="317" y="356"/>
                      <a:pt x="393" y="166"/>
                      <a:pt x="453" y="106"/>
                    </a:cubicBezTo>
                    <a:cubicBezTo>
                      <a:pt x="513" y="46"/>
                      <a:pt x="567" y="0"/>
                      <a:pt x="635" y="61"/>
                    </a:cubicBezTo>
                    <a:cubicBezTo>
                      <a:pt x="703" y="122"/>
                      <a:pt x="778" y="386"/>
                      <a:pt x="861" y="469"/>
                    </a:cubicBezTo>
                    <a:cubicBezTo>
                      <a:pt x="944" y="552"/>
                      <a:pt x="1039" y="556"/>
                      <a:pt x="1134" y="560"/>
                    </a:cubicBezTo>
                  </a:path>
                </a:pathLst>
              </a:custGeom>
              <a:noFill/>
              <a:ln w="25400">
                <a:solidFill>
                  <a:srgbClr val="FFFF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9670" name="Line 102"/>
              <p:cNvSpPr>
                <a:spLocks noChangeShapeType="1"/>
              </p:cNvSpPr>
              <p:nvPr/>
            </p:nvSpPr>
            <p:spPr bwMode="auto">
              <a:xfrm>
                <a:off x="3415" y="3187"/>
                <a:ext cx="0" cy="31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prstDash val="dash"/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9671" name="Line 103"/>
              <p:cNvSpPr>
                <a:spLocks noChangeShapeType="1"/>
              </p:cNvSpPr>
              <p:nvPr/>
            </p:nvSpPr>
            <p:spPr bwMode="auto">
              <a:xfrm>
                <a:off x="3151" y="3514"/>
                <a:ext cx="2178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arrow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9672" name="Line 104"/>
              <p:cNvSpPr>
                <a:spLocks noChangeShapeType="1"/>
              </p:cNvSpPr>
              <p:nvPr/>
            </p:nvSpPr>
            <p:spPr bwMode="auto">
              <a:xfrm>
                <a:off x="3334" y="3475"/>
                <a:ext cx="0" cy="4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9673" name="Line 105"/>
              <p:cNvSpPr>
                <a:spLocks noChangeShapeType="1"/>
              </p:cNvSpPr>
              <p:nvPr/>
            </p:nvSpPr>
            <p:spPr bwMode="auto">
              <a:xfrm>
                <a:off x="4921" y="3475"/>
                <a:ext cx="0" cy="4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aphicFrame>
            <p:nvGraphicFramePr>
              <p:cNvPr id="21" name="Object 32"/>
              <p:cNvGraphicFramePr>
                <a:graphicFrameLocks noChangeAspect="1"/>
              </p:cNvGraphicFramePr>
              <p:nvPr/>
            </p:nvGraphicFramePr>
            <p:xfrm>
              <a:off x="4875" y="3523"/>
              <a:ext cx="214" cy="217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14996" name="公式" r:id="rId55" imgW="139680" imgH="139680" progId="Equation.3">
                      <p:embed/>
                    </p:oleObj>
                  </mc:Choice>
                  <mc:Fallback>
                    <p:oleObj name="公式" r:id="rId55" imgW="139680" imgH="139680" progId="Equation.3">
                      <p:embed/>
                      <p:pic>
                        <p:nvPicPr>
                          <p:cNvPr id="0" name="Object 32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56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875" y="3523"/>
                            <a:ext cx="214" cy="217"/>
                          </a:xfrm>
                          <a:prstGeom prst="rect">
                            <a:avLst/>
                          </a:prstGeom>
                          <a:solidFill>
                            <a:schemeClr val="hlink">
                              <a:alpha val="0"/>
                            </a:schemeClr>
                          </a:solidFill>
                          <a:ln>
                            <a:noFill/>
                          </a:ln>
                          <a:effectLst/>
                          <a:extLs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rgbClr val="808080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2" name="Object 32"/>
              <p:cNvGraphicFramePr>
                <a:graphicFrameLocks noChangeAspect="1"/>
              </p:cNvGraphicFramePr>
              <p:nvPr/>
            </p:nvGraphicFramePr>
            <p:xfrm>
              <a:off x="2925" y="3514"/>
              <a:ext cx="390" cy="217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14997" name="公式" r:id="rId57" imgW="253800" imgH="139680" progId="Equation.3">
                      <p:embed/>
                    </p:oleObj>
                  </mc:Choice>
                  <mc:Fallback>
                    <p:oleObj name="公式" r:id="rId57" imgW="253800" imgH="139680" progId="Equation.3">
                      <p:embed/>
                      <p:pic>
                        <p:nvPicPr>
                          <p:cNvPr id="0" name="Object 32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5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925" y="3514"/>
                            <a:ext cx="390" cy="217"/>
                          </a:xfrm>
                          <a:prstGeom prst="rect">
                            <a:avLst/>
                          </a:prstGeom>
                          <a:solidFill>
                            <a:schemeClr val="hlink">
                              <a:alpha val="0"/>
                            </a:schemeClr>
                          </a:solidFill>
                          <a:ln>
                            <a:noFill/>
                          </a:ln>
                          <a:effectLst/>
                          <a:extLs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rgbClr val="808080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3" name="Object 32"/>
              <p:cNvGraphicFramePr>
                <a:graphicFrameLocks noChangeAspect="1"/>
              </p:cNvGraphicFramePr>
              <p:nvPr/>
            </p:nvGraphicFramePr>
            <p:xfrm>
              <a:off x="4040" y="3502"/>
              <a:ext cx="156" cy="221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14998" name="公式" r:id="rId59" imgW="126720" imgH="177480" progId="Equation.3">
                      <p:embed/>
                    </p:oleObj>
                  </mc:Choice>
                  <mc:Fallback>
                    <p:oleObj name="公式" r:id="rId59" imgW="126720" imgH="177480" progId="Equation.3">
                      <p:embed/>
                      <p:pic>
                        <p:nvPicPr>
                          <p:cNvPr id="0" name="Object 32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60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040" y="3502"/>
                            <a:ext cx="156" cy="221"/>
                          </a:xfrm>
                          <a:prstGeom prst="rect">
                            <a:avLst/>
                          </a:prstGeom>
                          <a:solidFill>
                            <a:schemeClr val="hlink">
                              <a:alpha val="0"/>
                            </a:schemeClr>
                          </a:solidFill>
                          <a:ln>
                            <a:noFill/>
                          </a:ln>
                          <a:effectLst/>
                          <a:extLs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rgbClr val="808080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109677" name="Line 109"/>
              <p:cNvSpPr>
                <a:spLocks noChangeShapeType="1"/>
              </p:cNvSpPr>
              <p:nvPr/>
            </p:nvSpPr>
            <p:spPr bwMode="auto">
              <a:xfrm flipV="1">
                <a:off x="4114" y="2795"/>
                <a:ext cx="0" cy="72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arrow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9678" name="Freeform 110"/>
              <p:cNvSpPr>
                <a:spLocks/>
              </p:cNvSpPr>
              <p:nvPr/>
            </p:nvSpPr>
            <p:spPr bwMode="auto">
              <a:xfrm>
                <a:off x="3043" y="3036"/>
                <a:ext cx="590" cy="423"/>
              </a:xfrm>
              <a:custGeom>
                <a:avLst/>
                <a:gdLst>
                  <a:gd name="T0" fmla="*/ 0 w 1134"/>
                  <a:gd name="T1" fmla="*/ 560 h 560"/>
                  <a:gd name="T2" fmla="*/ 181 w 1134"/>
                  <a:gd name="T3" fmla="*/ 514 h 560"/>
                  <a:gd name="T4" fmla="*/ 272 w 1134"/>
                  <a:gd name="T5" fmla="*/ 424 h 560"/>
                  <a:gd name="T6" fmla="*/ 453 w 1134"/>
                  <a:gd name="T7" fmla="*/ 106 h 560"/>
                  <a:gd name="T8" fmla="*/ 635 w 1134"/>
                  <a:gd name="T9" fmla="*/ 61 h 560"/>
                  <a:gd name="T10" fmla="*/ 861 w 1134"/>
                  <a:gd name="T11" fmla="*/ 469 h 560"/>
                  <a:gd name="T12" fmla="*/ 1134 w 1134"/>
                  <a:gd name="T13" fmla="*/ 560 h 5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34" h="560">
                    <a:moveTo>
                      <a:pt x="0" y="560"/>
                    </a:moveTo>
                    <a:cubicBezTo>
                      <a:pt x="68" y="548"/>
                      <a:pt x="136" y="537"/>
                      <a:pt x="181" y="514"/>
                    </a:cubicBezTo>
                    <a:cubicBezTo>
                      <a:pt x="226" y="491"/>
                      <a:pt x="227" y="492"/>
                      <a:pt x="272" y="424"/>
                    </a:cubicBezTo>
                    <a:cubicBezTo>
                      <a:pt x="317" y="356"/>
                      <a:pt x="393" y="166"/>
                      <a:pt x="453" y="106"/>
                    </a:cubicBezTo>
                    <a:cubicBezTo>
                      <a:pt x="513" y="46"/>
                      <a:pt x="567" y="0"/>
                      <a:pt x="635" y="61"/>
                    </a:cubicBezTo>
                    <a:cubicBezTo>
                      <a:pt x="703" y="122"/>
                      <a:pt x="778" y="386"/>
                      <a:pt x="861" y="469"/>
                    </a:cubicBezTo>
                    <a:cubicBezTo>
                      <a:pt x="944" y="552"/>
                      <a:pt x="1039" y="556"/>
                      <a:pt x="1134" y="560"/>
                    </a:cubicBezTo>
                  </a:path>
                </a:pathLst>
              </a:custGeom>
              <a:noFill/>
              <a:ln w="25400">
                <a:solidFill>
                  <a:srgbClr val="FFFF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aphicFrame>
            <p:nvGraphicFramePr>
              <p:cNvPr id="24" name="Object 32"/>
              <p:cNvGraphicFramePr>
                <a:graphicFrameLocks noChangeAspect="1"/>
              </p:cNvGraphicFramePr>
              <p:nvPr/>
            </p:nvGraphicFramePr>
            <p:xfrm>
              <a:off x="4677" y="3460"/>
              <a:ext cx="235" cy="26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14999" name="公式" r:id="rId61" imgW="190440" imgH="215640" progId="Equation.3">
                      <p:embed/>
                    </p:oleObj>
                  </mc:Choice>
                  <mc:Fallback>
                    <p:oleObj name="公式" r:id="rId61" imgW="190440" imgH="215640" progId="Equation.3">
                      <p:embed/>
                      <p:pic>
                        <p:nvPicPr>
                          <p:cNvPr id="0" name="Object 32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62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677" y="3460"/>
                            <a:ext cx="235" cy="268"/>
                          </a:xfrm>
                          <a:prstGeom prst="rect">
                            <a:avLst/>
                          </a:prstGeom>
                          <a:solidFill>
                            <a:schemeClr val="hlink">
                              <a:alpha val="0"/>
                            </a:schemeClr>
                          </a:solidFill>
                          <a:ln>
                            <a:noFill/>
                          </a:ln>
                          <a:effectLst/>
                          <a:extLs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rgbClr val="808080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109680" name="Line 112"/>
              <p:cNvSpPr>
                <a:spLocks noChangeShapeType="1"/>
              </p:cNvSpPr>
              <p:nvPr/>
            </p:nvSpPr>
            <p:spPr bwMode="auto">
              <a:xfrm>
                <a:off x="4821" y="3204"/>
                <a:ext cx="0" cy="31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prstDash val="dash"/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9681" name="Line 113"/>
              <p:cNvSpPr>
                <a:spLocks noChangeShapeType="1"/>
              </p:cNvSpPr>
              <p:nvPr/>
            </p:nvSpPr>
            <p:spPr bwMode="auto">
              <a:xfrm>
                <a:off x="4023" y="3187"/>
                <a:ext cx="0" cy="31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prstDash val="dash"/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aphicFrame>
            <p:nvGraphicFramePr>
              <p:cNvPr id="25" name="Object 32"/>
              <p:cNvGraphicFramePr>
                <a:graphicFrameLocks noChangeAspect="1"/>
              </p:cNvGraphicFramePr>
              <p:nvPr/>
            </p:nvGraphicFramePr>
            <p:xfrm>
              <a:off x="3738" y="3468"/>
              <a:ext cx="349" cy="25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15000" name="公式" r:id="rId63" imgW="291960" imgH="215640" progId="Equation.3">
                      <p:embed/>
                    </p:oleObj>
                  </mc:Choice>
                  <mc:Fallback>
                    <p:oleObj name="公式" r:id="rId63" imgW="291960" imgH="215640" progId="Equation.3">
                      <p:embed/>
                      <p:pic>
                        <p:nvPicPr>
                          <p:cNvPr id="0" name="Object 32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6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738" y="3468"/>
                            <a:ext cx="349" cy="258"/>
                          </a:xfrm>
                          <a:prstGeom prst="rect">
                            <a:avLst/>
                          </a:prstGeom>
                          <a:solidFill>
                            <a:schemeClr val="hlink">
                              <a:alpha val="0"/>
                            </a:schemeClr>
                          </a:solidFill>
                          <a:ln>
                            <a:noFill/>
                          </a:ln>
                          <a:effectLst/>
                          <a:extLs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rgbClr val="808080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6" name="Object 32"/>
              <p:cNvGraphicFramePr>
                <a:graphicFrameLocks noChangeAspect="1"/>
              </p:cNvGraphicFramePr>
              <p:nvPr/>
            </p:nvGraphicFramePr>
            <p:xfrm>
              <a:off x="3261" y="3475"/>
              <a:ext cx="364" cy="25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15001" name="公式" r:id="rId65" imgW="304560" imgH="215640" progId="Equation.3">
                      <p:embed/>
                    </p:oleObj>
                  </mc:Choice>
                  <mc:Fallback>
                    <p:oleObj name="公式" r:id="rId65" imgW="304560" imgH="215640" progId="Equation.3">
                      <p:embed/>
                      <p:pic>
                        <p:nvPicPr>
                          <p:cNvPr id="0" name="Object 32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66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261" y="3475"/>
                            <a:ext cx="364" cy="258"/>
                          </a:xfrm>
                          <a:prstGeom prst="rect">
                            <a:avLst/>
                          </a:prstGeom>
                          <a:solidFill>
                            <a:schemeClr val="hlink">
                              <a:alpha val="0"/>
                            </a:schemeClr>
                          </a:solidFill>
                          <a:ln>
                            <a:noFill/>
                          </a:ln>
                          <a:effectLst/>
                          <a:extLs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rgbClr val="808080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109684" name="Freeform 116"/>
              <p:cNvSpPr>
                <a:spLocks/>
              </p:cNvSpPr>
              <p:nvPr/>
            </p:nvSpPr>
            <p:spPr bwMode="auto">
              <a:xfrm>
                <a:off x="3823" y="3022"/>
                <a:ext cx="590" cy="423"/>
              </a:xfrm>
              <a:custGeom>
                <a:avLst/>
                <a:gdLst>
                  <a:gd name="T0" fmla="*/ 0 w 1134"/>
                  <a:gd name="T1" fmla="*/ 560 h 560"/>
                  <a:gd name="T2" fmla="*/ 181 w 1134"/>
                  <a:gd name="T3" fmla="*/ 514 h 560"/>
                  <a:gd name="T4" fmla="*/ 272 w 1134"/>
                  <a:gd name="T5" fmla="*/ 424 h 560"/>
                  <a:gd name="T6" fmla="*/ 453 w 1134"/>
                  <a:gd name="T7" fmla="*/ 106 h 560"/>
                  <a:gd name="T8" fmla="*/ 635 w 1134"/>
                  <a:gd name="T9" fmla="*/ 61 h 560"/>
                  <a:gd name="T10" fmla="*/ 861 w 1134"/>
                  <a:gd name="T11" fmla="*/ 469 h 560"/>
                  <a:gd name="T12" fmla="*/ 1134 w 1134"/>
                  <a:gd name="T13" fmla="*/ 560 h 5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34" h="560">
                    <a:moveTo>
                      <a:pt x="0" y="560"/>
                    </a:moveTo>
                    <a:cubicBezTo>
                      <a:pt x="68" y="548"/>
                      <a:pt x="136" y="537"/>
                      <a:pt x="181" y="514"/>
                    </a:cubicBezTo>
                    <a:cubicBezTo>
                      <a:pt x="226" y="491"/>
                      <a:pt x="227" y="492"/>
                      <a:pt x="272" y="424"/>
                    </a:cubicBezTo>
                    <a:cubicBezTo>
                      <a:pt x="317" y="356"/>
                      <a:pt x="393" y="166"/>
                      <a:pt x="453" y="106"/>
                    </a:cubicBezTo>
                    <a:cubicBezTo>
                      <a:pt x="513" y="46"/>
                      <a:pt x="567" y="0"/>
                      <a:pt x="635" y="61"/>
                    </a:cubicBezTo>
                    <a:cubicBezTo>
                      <a:pt x="703" y="122"/>
                      <a:pt x="778" y="386"/>
                      <a:pt x="861" y="469"/>
                    </a:cubicBezTo>
                    <a:cubicBezTo>
                      <a:pt x="944" y="552"/>
                      <a:pt x="1039" y="556"/>
                      <a:pt x="1134" y="560"/>
                    </a:cubicBezTo>
                  </a:path>
                </a:pathLst>
              </a:custGeom>
              <a:noFill/>
              <a:ln w="25400">
                <a:solidFill>
                  <a:srgbClr val="FFFF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9685" name="Line 117"/>
              <p:cNvSpPr>
                <a:spLocks noChangeShapeType="1"/>
              </p:cNvSpPr>
              <p:nvPr/>
            </p:nvSpPr>
            <p:spPr bwMode="auto">
              <a:xfrm flipV="1">
                <a:off x="3334" y="2831"/>
                <a:ext cx="0" cy="68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9686" name="Line 118"/>
              <p:cNvSpPr>
                <a:spLocks noChangeShapeType="1"/>
              </p:cNvSpPr>
              <p:nvPr/>
            </p:nvSpPr>
            <p:spPr bwMode="auto">
              <a:xfrm flipV="1">
                <a:off x="4921" y="2840"/>
                <a:ext cx="0" cy="68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pic>
          <p:nvPicPr>
            <p:cNvPr id="109687" name="Picture 119"/>
            <p:cNvPicPr>
              <a:picLocks noChangeAspect="1" noChangeArrowheads="1"/>
            </p:cNvPicPr>
            <p:nvPr/>
          </p:nvPicPr>
          <p:blipFill>
            <a:blip r:embed="rId6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1" y="715"/>
              <a:ext cx="308" cy="7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9688" name="Picture 120"/>
            <p:cNvPicPr>
              <a:picLocks noChangeAspect="1" noChangeArrowheads="1"/>
            </p:cNvPicPr>
            <p:nvPr/>
          </p:nvPicPr>
          <p:blipFill>
            <a:blip r:embed="rId6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5" y="709"/>
              <a:ext cx="346" cy="7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9689" name="Text Box 121"/>
          <p:cNvSpPr txBox="1">
            <a:spLocks noChangeArrowheads="1"/>
          </p:cNvSpPr>
          <p:nvPr/>
        </p:nvSpPr>
        <p:spPr bwMode="auto">
          <a:xfrm>
            <a:off x="5292725" y="6038850"/>
            <a:ext cx="6477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hlinkClick r:id="rId68" action="ppaction://hlinksldjump"/>
              </a:rPr>
              <a:t>题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9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96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9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9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09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09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09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551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556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556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554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 nodeType="clickPar">
                      <p:stCondLst>
                        <p:cond delay="indefinite"/>
                      </p:stCondLst>
                      <p:childTnLst>
                        <p:par>
                          <p:cTn id="7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 nodeType="clickPar">
                      <p:stCondLst>
                        <p:cond delay="indefinite"/>
                      </p:stCondLst>
                      <p:childTnLst>
                        <p:par>
                          <p:cTn id="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 nodeType="clickPar">
                      <p:stCondLst>
                        <p:cond delay="indefinite"/>
                      </p:stCondLst>
                      <p:childTnLst>
                        <p:par>
                          <p:cTn id="8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 nodeType="clickPar">
                      <p:stCondLst>
                        <p:cond delay="indefinite"/>
                      </p:stCondLst>
                      <p:childTnLst>
                        <p:par>
                          <p:cTn id="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 nodeType="clickPar">
                      <p:stCondLst>
                        <p:cond delay="indefinite"/>
                      </p:stCondLst>
                      <p:childTnLst>
                        <p:par>
                          <p:cTn id="9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 nodeType="clickPar">
                      <p:stCondLst>
                        <p:cond delay="indefinite"/>
                      </p:stCondLst>
                      <p:childTnLst>
                        <p:par>
                          <p:cTn id="10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 nodeType="clickPar">
                      <p:stCondLst>
                        <p:cond delay="indefinite"/>
                      </p:stCondLst>
                      <p:childTnLst>
                        <p:par>
                          <p:cTn id="10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 nodeType="clickPar">
                      <p:stCondLst>
                        <p:cond delay="indefinite"/>
                      </p:stCondLst>
                      <p:childTnLst>
                        <p:par>
                          <p:cTn id="1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 nodeType="clickPar">
                      <p:stCondLst>
                        <p:cond delay="indefinite"/>
                      </p:stCondLst>
                      <p:childTnLst>
                        <p:par>
                          <p:cTn id="1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0" dur="500"/>
                                        <p:tgtEl>
                                          <p:spTgt spid="109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1967" grpId="0"/>
      <p:bldP spid="109580" grpId="0"/>
      <p:bldP spid="109632" grpId="0"/>
      <p:bldP spid="109689" grpId="0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20" name="Text Box 4"/>
          <p:cNvSpPr txBox="1">
            <a:spLocks noChangeArrowheads="1"/>
          </p:cNvSpPr>
          <p:nvPr/>
        </p:nvSpPr>
        <p:spPr bwMode="auto">
          <a:xfrm>
            <a:off x="276225" y="160338"/>
            <a:ext cx="48006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设计</a:t>
            </a:r>
            <a:r>
              <a:rPr lang="en-US" altLang="zh-CN" sz="2800" dirty="0">
                <a:solidFill>
                  <a:srgbClr val="FFFF00"/>
                </a:solidFill>
                <a:latin typeface="+mn-lt"/>
                <a:ea typeface="楷体" panose="02010609060101010101" pitchFamily="49" charset="-122"/>
              </a:rPr>
              <a:t>IIR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数字滤波器的步骤</a:t>
            </a:r>
          </a:p>
        </p:txBody>
      </p:sp>
      <p:sp>
        <p:nvSpPr>
          <p:cNvPr id="188421" name="Text Box 5"/>
          <p:cNvSpPr txBox="1">
            <a:spLocks noChangeArrowheads="1"/>
          </p:cNvSpPr>
          <p:nvPr/>
        </p:nvSpPr>
        <p:spPr bwMode="auto">
          <a:xfrm>
            <a:off x="179388" y="765175"/>
            <a:ext cx="8496300" cy="10254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1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由要求的选频滤波器（高通、带通、带阻）的设计</a:t>
            </a:r>
          </a:p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 指标，得出低通数字滤波器的设计指标</a:t>
            </a:r>
          </a:p>
        </p:txBody>
      </p:sp>
      <p:sp>
        <p:nvSpPr>
          <p:cNvPr id="188422" name="Text Box 6"/>
          <p:cNvSpPr txBox="1">
            <a:spLocks noChangeArrowheads="1"/>
          </p:cNvSpPr>
          <p:nvPr/>
        </p:nvSpPr>
        <p:spPr bwMode="auto">
          <a:xfrm>
            <a:off x="179388" y="1989138"/>
            <a:ext cx="8496300" cy="10254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2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由低通数字滤波器的设计指标得出模拟低通滤波器</a:t>
            </a:r>
          </a:p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 的设计指标（当用双线性法转换时需要预畸变）</a:t>
            </a:r>
          </a:p>
        </p:txBody>
      </p:sp>
      <p:sp>
        <p:nvSpPr>
          <p:cNvPr id="188423" name="Text Box 7"/>
          <p:cNvSpPr txBox="1">
            <a:spLocks noChangeArrowheads="1"/>
          </p:cNvSpPr>
          <p:nvPr/>
        </p:nvSpPr>
        <p:spPr bwMode="auto">
          <a:xfrm>
            <a:off x="179388" y="3241675"/>
            <a:ext cx="83534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3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设计模拟低通滤波器（巴特沃思、切比雪夫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I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）</a:t>
            </a:r>
          </a:p>
        </p:txBody>
      </p:sp>
      <p:sp>
        <p:nvSpPr>
          <p:cNvPr id="188424" name="Text Box 8"/>
          <p:cNvSpPr txBox="1">
            <a:spLocks noChangeArrowheads="1"/>
          </p:cNvSpPr>
          <p:nvPr/>
        </p:nvSpPr>
        <p:spPr bwMode="auto">
          <a:xfrm>
            <a:off x="179388" y="3933825"/>
            <a:ext cx="8640762" cy="10254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4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将模拟低通滤波器转换为数字低通滤波器（冲激响</a:t>
            </a:r>
          </a:p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 应不变法、双线性变换法）</a:t>
            </a:r>
          </a:p>
        </p:txBody>
      </p:sp>
      <p:sp>
        <p:nvSpPr>
          <p:cNvPr id="188425" name="Text Box 9"/>
          <p:cNvSpPr txBox="1">
            <a:spLocks noChangeArrowheads="1"/>
          </p:cNvSpPr>
          <p:nvPr/>
        </p:nvSpPr>
        <p:spPr bwMode="auto">
          <a:xfrm>
            <a:off x="165100" y="5100638"/>
            <a:ext cx="8583613" cy="1074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5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将数字低通滤波器转换为所要求的选频滤波器</a:t>
            </a:r>
          </a:p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（数字域转换）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8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8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8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8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8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8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420" grpId="0"/>
      <p:bldP spid="188421" grpId="0"/>
      <p:bldP spid="188422" grpId="0"/>
      <p:bldP spid="188423" grpId="0"/>
      <p:bldP spid="188424" grpId="0"/>
      <p:bldP spid="188425" grpId="0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592" name="Group 8"/>
          <p:cNvGrpSpPr>
            <a:grpSpLocks/>
          </p:cNvGrpSpPr>
          <p:nvPr/>
        </p:nvGrpSpPr>
        <p:grpSpPr bwMode="auto">
          <a:xfrm>
            <a:off x="193675" y="73025"/>
            <a:ext cx="8640763" cy="1603375"/>
            <a:chOff x="122" y="73"/>
            <a:chExt cx="5443" cy="1010"/>
          </a:xfrm>
        </p:grpSpPr>
        <p:sp>
          <p:nvSpPr>
            <p:cNvPr id="195588" name="Text Box 4"/>
            <p:cNvSpPr txBox="1">
              <a:spLocks noChangeArrowheads="1"/>
            </p:cNvSpPr>
            <p:nvPr/>
          </p:nvSpPr>
          <p:spPr bwMode="auto">
            <a:xfrm>
              <a:off x="122" y="73"/>
              <a:ext cx="5443" cy="67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115000"/>
                </a:lnSpc>
                <a:spcBef>
                  <a:spcPct val="50000"/>
                </a:spcBef>
              </a:pPr>
              <a:r>
                <a:rPr lang="zh-CN" altLang="en-US" sz="2800" dirty="0">
                  <a:solidFill>
                    <a:srgbClr val="FFFF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例</a:t>
              </a:r>
              <a:r>
                <a:rPr lang="en-US" altLang="zh-CN" sz="2800" dirty="0">
                  <a:solidFill>
                    <a:srgbClr val="FFFF00"/>
                  </a:solidFill>
                  <a:latin typeface="+mn-lt"/>
                  <a:ea typeface="楷体" panose="02010609060101010101" pitchFamily="49" charset="-122"/>
                </a:rPr>
                <a:t>14</a:t>
              </a:r>
              <a:r>
                <a:rPr lang="en-US" altLang="zh-CN" sz="2800" dirty="0">
                  <a:solidFill>
                    <a:srgbClr val="FFFF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.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用双线性变换法设计高通数字滤波器，要求用切比雪夫</a:t>
              </a:r>
              <a:r>
                <a:rPr lang="en-US" altLang="zh-CN" sz="2800" dirty="0">
                  <a:latin typeface="+mn-lt"/>
                  <a:ea typeface="楷体" panose="02010609060101010101" pitchFamily="49" charset="-122"/>
                </a:rPr>
                <a:t>I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型滤波器逼近，设计指标为：</a:t>
              </a:r>
            </a:p>
          </p:txBody>
        </p:sp>
        <p:graphicFrame>
          <p:nvGraphicFramePr>
            <p:cNvPr id="195591" name="Object 16"/>
            <p:cNvGraphicFramePr>
              <a:graphicFrameLocks noChangeAspect="1"/>
            </p:cNvGraphicFramePr>
            <p:nvPr/>
          </p:nvGraphicFramePr>
          <p:xfrm>
            <a:off x="653" y="754"/>
            <a:ext cx="3806" cy="32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6697" name="公式" r:id="rId3" imgW="2806560" imgH="241200" progId="Equation.3">
                    <p:embed/>
                  </p:oleObj>
                </mc:Choice>
                <mc:Fallback>
                  <p:oleObj name="公式" r:id="rId3" imgW="2806560" imgH="241200" progId="Equation.3">
                    <p:embed/>
                    <p:pic>
                      <p:nvPicPr>
                        <p:cNvPr id="0" name="Object 1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53" y="754"/>
                          <a:ext cx="3806" cy="32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hlink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195593" name="Object 9"/>
          <p:cNvGraphicFramePr>
            <a:graphicFrameLocks noChangeAspect="1"/>
          </p:cNvGraphicFramePr>
          <p:nvPr/>
        </p:nvGraphicFramePr>
        <p:xfrm>
          <a:off x="1185863" y="1773238"/>
          <a:ext cx="1463675" cy="534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698" name="公式" r:id="rId5" imgW="660240" imgH="241200" progId="Equation.3">
                  <p:embed/>
                </p:oleObj>
              </mc:Choice>
              <mc:Fallback>
                <p:oleObj name="公式" r:id="rId5" imgW="660240" imgH="2412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5863" y="1773238"/>
                        <a:ext cx="1463675" cy="5349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5594" name="Object 10"/>
          <p:cNvGraphicFramePr>
            <a:graphicFrameLocks noChangeAspect="1"/>
          </p:cNvGraphicFramePr>
          <p:nvPr/>
        </p:nvGraphicFramePr>
        <p:xfrm>
          <a:off x="2797175" y="1785938"/>
          <a:ext cx="1577975" cy="506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699" name="公式" r:id="rId7" imgW="711000" imgH="228600" progId="Equation.3">
                  <p:embed/>
                </p:oleObj>
              </mc:Choice>
              <mc:Fallback>
                <p:oleObj name="公式" r:id="rId7" imgW="711000" imgH="22860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97175" y="1785938"/>
                        <a:ext cx="1577975" cy="5064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5596" name="Text Box 12"/>
          <p:cNvSpPr txBox="1">
            <a:spLocks noChangeArrowheads="1"/>
          </p:cNvSpPr>
          <p:nvPr/>
        </p:nvSpPr>
        <p:spPr bwMode="auto">
          <a:xfrm>
            <a:off x="250825" y="1685925"/>
            <a:ext cx="9366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解：</a:t>
            </a:r>
          </a:p>
        </p:txBody>
      </p:sp>
      <p:graphicFrame>
        <p:nvGraphicFramePr>
          <p:cNvPr id="195597" name="Object 13"/>
          <p:cNvGraphicFramePr>
            <a:graphicFrameLocks noChangeAspect="1"/>
          </p:cNvGraphicFramePr>
          <p:nvPr/>
        </p:nvGraphicFramePr>
        <p:xfrm>
          <a:off x="4597400" y="1773238"/>
          <a:ext cx="1211263" cy="479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700" name="公式" r:id="rId9" imgW="545760" imgH="215640" progId="Equation.3">
                  <p:embed/>
                </p:oleObj>
              </mc:Choice>
              <mc:Fallback>
                <p:oleObj name="公式" r:id="rId9" imgW="545760" imgH="21564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97400" y="1773238"/>
                        <a:ext cx="1211263" cy="479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5598" name="Object 14"/>
          <p:cNvGraphicFramePr>
            <a:graphicFrameLocks noChangeAspect="1"/>
          </p:cNvGraphicFramePr>
          <p:nvPr/>
        </p:nvGraphicFramePr>
        <p:xfrm>
          <a:off x="6083300" y="1773238"/>
          <a:ext cx="1438275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701" name="公式" r:id="rId11" imgW="647640" imgH="215640" progId="Equation.3">
                  <p:embed/>
                </p:oleObj>
              </mc:Choice>
              <mc:Fallback>
                <p:oleObj name="公式" r:id="rId11" imgW="647640" imgH="21564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83300" y="1773238"/>
                        <a:ext cx="1438275" cy="477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5600" name="Text Box 16"/>
          <p:cNvSpPr txBox="1">
            <a:spLocks noChangeArrowheads="1"/>
          </p:cNvSpPr>
          <p:nvPr/>
        </p:nvSpPr>
        <p:spPr bwMode="auto">
          <a:xfrm>
            <a:off x="323850" y="2406650"/>
            <a:ext cx="777716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1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1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将高通的设计指标转化为低通的设计指标</a:t>
            </a:r>
          </a:p>
        </p:txBody>
      </p:sp>
      <p:graphicFrame>
        <p:nvGraphicFramePr>
          <p:cNvPr id="551968" name="Object 32"/>
          <p:cNvGraphicFramePr>
            <a:graphicFrameLocks noChangeAspect="1"/>
          </p:cNvGraphicFramePr>
          <p:nvPr/>
        </p:nvGraphicFramePr>
        <p:xfrm>
          <a:off x="755650" y="2852738"/>
          <a:ext cx="3800475" cy="1033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702" name="公式" r:id="rId13" imgW="1562040" imgH="419040" progId="Equation.3">
                  <p:embed/>
                </p:oleObj>
              </mc:Choice>
              <mc:Fallback>
                <p:oleObj name="公式" r:id="rId13" imgW="1562040" imgH="41904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650" y="2852738"/>
                        <a:ext cx="3800475" cy="1033462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95621" name="Group 37"/>
          <p:cNvGrpSpPr>
            <a:grpSpLocks/>
          </p:cNvGrpSpPr>
          <p:nvPr/>
        </p:nvGrpSpPr>
        <p:grpSpPr bwMode="auto">
          <a:xfrm>
            <a:off x="325438" y="3933825"/>
            <a:ext cx="7270750" cy="608013"/>
            <a:chOff x="295" y="2514"/>
            <a:chExt cx="4580" cy="383"/>
          </a:xfrm>
        </p:grpSpPr>
        <p:sp>
          <p:nvSpPr>
            <p:cNvPr id="195603" name="Text Box 19"/>
            <p:cNvSpPr txBox="1">
              <a:spLocks noChangeArrowheads="1"/>
            </p:cNvSpPr>
            <p:nvPr/>
          </p:nvSpPr>
          <p:spPr bwMode="auto">
            <a:xfrm>
              <a:off x="295" y="2514"/>
              <a:ext cx="3924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10000"/>
                </a:spcBef>
              </a:pPr>
              <a:r>
                <a:rPr lang="zh-CN" altLang="en-US" sz="2800">
                  <a:latin typeface="楷体" panose="02010609060101010101" pitchFamily="49" charset="-122"/>
                  <a:ea typeface="楷体" panose="02010609060101010101" pitchFamily="49" charset="-122"/>
                </a:rPr>
                <a:t>设低通数字滤波器的通带截止频率为</a:t>
              </a:r>
            </a:p>
          </p:txBody>
        </p:sp>
        <p:graphicFrame>
          <p:nvGraphicFramePr>
            <p:cNvPr id="195605" name="Object 21"/>
            <p:cNvGraphicFramePr>
              <a:graphicFrameLocks noChangeAspect="1"/>
            </p:cNvGraphicFramePr>
            <p:nvPr/>
          </p:nvGraphicFramePr>
          <p:xfrm>
            <a:off x="3987" y="2561"/>
            <a:ext cx="888" cy="33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6703" name="公式" r:id="rId15" imgW="634680" imgH="241200" progId="Equation.3">
                    <p:embed/>
                  </p:oleObj>
                </mc:Choice>
                <mc:Fallback>
                  <p:oleObj name="公式" r:id="rId15" imgW="634680" imgH="241200" progId="Equation.3">
                    <p:embed/>
                    <p:pic>
                      <p:nvPicPr>
                        <p:cNvPr id="0" name="Object 2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987" y="2561"/>
                          <a:ext cx="888" cy="33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554007" name="Object 23"/>
          <p:cNvGraphicFramePr>
            <a:graphicFrameLocks noChangeAspect="1"/>
          </p:cNvGraphicFramePr>
          <p:nvPr/>
        </p:nvGraphicFramePr>
        <p:xfrm>
          <a:off x="639763" y="4595813"/>
          <a:ext cx="3808412" cy="942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704" name="公式" r:id="rId17" imgW="1714320" imgH="419040" progId="Equation.3">
                  <p:embed/>
                </p:oleObj>
              </mc:Choice>
              <mc:Fallback>
                <p:oleObj name="公式" r:id="rId17" imgW="1714320" imgH="41904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9763" y="4595813"/>
                        <a:ext cx="3808412" cy="942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23"/>
          <p:cNvGraphicFramePr>
            <a:graphicFrameLocks noChangeAspect="1"/>
          </p:cNvGraphicFramePr>
          <p:nvPr/>
        </p:nvGraphicFramePr>
        <p:xfrm>
          <a:off x="4433888" y="4827588"/>
          <a:ext cx="1492250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705" name="公式" r:id="rId19" imgW="672840" imgH="177480" progId="Equation.3">
                  <p:embed/>
                </p:oleObj>
              </mc:Choice>
              <mc:Fallback>
                <p:oleObj name="公式" r:id="rId19" imgW="672840" imgH="17748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33888" y="4827588"/>
                        <a:ext cx="1492250" cy="400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3"/>
          <p:cNvGraphicFramePr>
            <a:graphicFrameLocks noChangeAspect="1"/>
          </p:cNvGraphicFramePr>
          <p:nvPr/>
        </p:nvGraphicFramePr>
        <p:xfrm>
          <a:off x="6530975" y="4697413"/>
          <a:ext cx="817563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706" name="公式" r:id="rId21" imgW="368280" imgH="228600" progId="Equation.3">
                  <p:embed/>
                </p:oleObj>
              </mc:Choice>
              <mc:Fallback>
                <p:oleObj name="公式" r:id="rId21" imgW="368280" imgH="22860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30975" y="4697413"/>
                        <a:ext cx="817563" cy="514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23"/>
          <p:cNvGraphicFramePr>
            <a:graphicFrameLocks noChangeAspect="1"/>
          </p:cNvGraphicFramePr>
          <p:nvPr/>
        </p:nvGraphicFramePr>
        <p:xfrm>
          <a:off x="7378700" y="4714875"/>
          <a:ext cx="649288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707" name="公式" r:id="rId23" imgW="291960" imgH="228600" progId="Equation.3">
                  <p:embed/>
                </p:oleObj>
              </mc:Choice>
              <mc:Fallback>
                <p:oleObj name="公式" r:id="rId23" imgW="291960" imgH="22860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78700" y="4714875"/>
                        <a:ext cx="649288" cy="514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23"/>
          <p:cNvGraphicFramePr>
            <a:graphicFrameLocks noChangeAspect="1"/>
          </p:cNvGraphicFramePr>
          <p:nvPr/>
        </p:nvGraphicFramePr>
        <p:xfrm>
          <a:off x="4725988" y="2938463"/>
          <a:ext cx="3159125" cy="971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708" name="公式" r:id="rId25" imgW="1422360" imgH="431640" progId="Equation.3">
                  <p:embed/>
                </p:oleObj>
              </mc:Choice>
              <mc:Fallback>
                <p:oleObj name="公式" r:id="rId25" imgW="1422360" imgH="43164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25988" y="2938463"/>
                        <a:ext cx="3159125" cy="971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5616" name="Text Box 32"/>
          <p:cNvSpPr txBox="1">
            <a:spLocks noChangeArrowheads="1"/>
          </p:cNvSpPr>
          <p:nvPr/>
        </p:nvSpPr>
        <p:spPr bwMode="auto">
          <a:xfrm>
            <a:off x="466725" y="5646738"/>
            <a:ext cx="59055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1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计算低通滤波器的阻带截止频率</a:t>
            </a:r>
          </a:p>
        </p:txBody>
      </p:sp>
      <p:graphicFrame>
        <p:nvGraphicFramePr>
          <p:cNvPr id="6" name="Object 32"/>
          <p:cNvGraphicFramePr>
            <a:graphicFrameLocks noChangeAspect="1"/>
          </p:cNvGraphicFramePr>
          <p:nvPr/>
        </p:nvGraphicFramePr>
        <p:xfrm>
          <a:off x="5927725" y="5310188"/>
          <a:ext cx="2820988" cy="1071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709" name="公式" r:id="rId27" imgW="1117440" imgH="419040" progId="Equation.3">
                  <p:embed/>
                </p:oleObj>
              </mc:Choice>
              <mc:Fallback>
                <p:oleObj name="公式" r:id="rId27" imgW="1117440" imgH="41904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27725" y="5310188"/>
                        <a:ext cx="2820988" cy="1071562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5620" name="Object 36"/>
          <p:cNvGraphicFramePr>
            <a:graphicFrameLocks noChangeAspect="1"/>
          </p:cNvGraphicFramePr>
          <p:nvPr/>
        </p:nvGraphicFramePr>
        <p:xfrm>
          <a:off x="7624763" y="4019550"/>
          <a:ext cx="1409700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710" name="公式" r:id="rId29" imgW="634680" imgH="241200" progId="Equation.3">
                  <p:embed/>
                </p:oleObj>
              </mc:Choice>
              <mc:Fallback>
                <p:oleObj name="公式" r:id="rId29" imgW="634680" imgH="241200" progId="Equation.3">
                  <p:embed/>
                  <p:pic>
                    <p:nvPicPr>
                      <p:cNvPr id="0" name="Object 3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4763" y="4019550"/>
                        <a:ext cx="1409700" cy="533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23"/>
          <p:cNvGraphicFramePr>
            <a:graphicFrameLocks noChangeAspect="1"/>
          </p:cNvGraphicFramePr>
          <p:nvPr/>
        </p:nvGraphicFramePr>
        <p:xfrm>
          <a:off x="4716463" y="5214938"/>
          <a:ext cx="534987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711" name="公式" r:id="rId31" imgW="241200" imgH="177480" progId="Equation.3">
                  <p:embed/>
                </p:oleObj>
              </mc:Choice>
              <mc:Fallback>
                <p:oleObj name="公式" r:id="rId31" imgW="241200" imgH="17748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16463" y="5214938"/>
                        <a:ext cx="534987" cy="400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32"/>
          <p:cNvGraphicFramePr>
            <a:graphicFrameLocks noChangeAspect="1"/>
          </p:cNvGraphicFramePr>
          <p:nvPr/>
        </p:nvGraphicFramePr>
        <p:xfrm>
          <a:off x="3924300" y="6165850"/>
          <a:ext cx="1987550" cy="519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712" name="公式" r:id="rId33" imgW="787320" imgH="203040" progId="Equation.3">
                  <p:embed/>
                </p:oleObj>
              </mc:Choice>
              <mc:Fallback>
                <p:oleObj name="公式" r:id="rId33" imgW="787320" imgH="20304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24300" y="6165850"/>
                        <a:ext cx="1987550" cy="519113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5624" name="Text Box 40"/>
          <p:cNvSpPr txBox="1">
            <a:spLocks noChangeArrowheads="1"/>
          </p:cNvSpPr>
          <p:nvPr/>
        </p:nvSpPr>
        <p:spPr bwMode="auto">
          <a:xfrm>
            <a:off x="8316913" y="4700588"/>
            <a:ext cx="6477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hlinkClick r:id="rId35" action="ppaction://hlinksldjump"/>
              </a:rPr>
              <a:t>图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5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95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95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95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95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95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95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551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95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554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195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195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 nodeType="clickPar">
                      <p:stCondLst>
                        <p:cond delay="indefinite"/>
                      </p:stCondLst>
                      <p:childTnLst>
                        <p:par>
                          <p:cTn id="7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 nodeType="clickPar">
                      <p:stCondLst>
                        <p:cond delay="indefinite"/>
                      </p:stCondLst>
                      <p:childTnLst>
                        <p:par>
                          <p:cTn id="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 nodeType="clickPar">
                      <p:stCondLst>
                        <p:cond delay="indefinite"/>
                      </p:stCondLst>
                      <p:childTnLst>
                        <p:par>
                          <p:cTn id="8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6" dur="500"/>
                                        <p:tgtEl>
                                          <p:spTgt spid="195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 nodeType="clickPar">
                      <p:stCondLst>
                        <p:cond delay="indefinite"/>
                      </p:stCondLst>
                      <p:childTnLst>
                        <p:par>
                          <p:cTn id="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 nodeType="clickPar">
                      <p:stCondLst>
                        <p:cond delay="indefinite"/>
                      </p:stCondLst>
                      <p:childTnLst>
                        <p:par>
                          <p:cTn id="9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596" grpId="0"/>
      <p:bldP spid="195600" grpId="0"/>
      <p:bldP spid="195616" grpId="0"/>
      <p:bldP spid="195624" grpId="0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51968" name="Object 32"/>
          <p:cNvGraphicFramePr>
            <a:graphicFrameLocks noChangeAspect="1"/>
          </p:cNvGraphicFramePr>
          <p:nvPr/>
        </p:nvGraphicFramePr>
        <p:xfrm>
          <a:off x="4694238" y="333375"/>
          <a:ext cx="2038350" cy="565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755" name="公式" r:id="rId3" imgW="838080" imgH="228600" progId="Equation.3">
                  <p:embed/>
                </p:oleObj>
              </mc:Choice>
              <mc:Fallback>
                <p:oleObj name="公式" r:id="rId3" imgW="838080" imgH="22860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94238" y="333375"/>
                        <a:ext cx="2038350" cy="565150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7638" name="Object 6"/>
          <p:cNvGraphicFramePr>
            <a:graphicFrameLocks noChangeAspect="1"/>
          </p:cNvGraphicFramePr>
          <p:nvPr/>
        </p:nvGraphicFramePr>
        <p:xfrm>
          <a:off x="1042988" y="3825875"/>
          <a:ext cx="1944687" cy="871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756" name="公式" r:id="rId5" imgW="876240" imgH="393480" progId="Equation.3">
                  <p:embed/>
                </p:oleObj>
              </mc:Choice>
              <mc:Fallback>
                <p:oleObj name="公式" r:id="rId5" imgW="876240" imgH="39348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3825875"/>
                        <a:ext cx="1944687" cy="8715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32"/>
          <p:cNvGraphicFramePr>
            <a:graphicFrameLocks noChangeAspect="1"/>
          </p:cNvGraphicFramePr>
          <p:nvPr/>
        </p:nvGraphicFramePr>
        <p:xfrm>
          <a:off x="611188" y="115888"/>
          <a:ext cx="3943350" cy="1071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757" name="公式" r:id="rId7" imgW="1562040" imgH="419040" progId="Equation.3">
                  <p:embed/>
                </p:oleObj>
              </mc:Choice>
              <mc:Fallback>
                <p:oleObj name="公式" r:id="rId7" imgW="1562040" imgH="41904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188" y="115888"/>
                        <a:ext cx="3943350" cy="1071562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7642" name="Object 10"/>
          <p:cNvGraphicFramePr>
            <a:graphicFrameLocks noChangeAspect="1"/>
          </p:cNvGraphicFramePr>
          <p:nvPr/>
        </p:nvGraphicFramePr>
        <p:xfrm>
          <a:off x="4478338" y="1801813"/>
          <a:ext cx="1341437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758" name="公式" r:id="rId9" imgW="545760" imgH="215640" progId="Equation.3">
                  <p:embed/>
                </p:oleObj>
              </mc:Choice>
              <mc:Fallback>
                <p:oleObj name="公式" r:id="rId9" imgW="545760" imgH="21564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78338" y="1801813"/>
                        <a:ext cx="1341437" cy="530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7643" name="Object 11"/>
          <p:cNvGraphicFramePr>
            <a:graphicFrameLocks noChangeAspect="1"/>
          </p:cNvGraphicFramePr>
          <p:nvPr/>
        </p:nvGraphicFramePr>
        <p:xfrm>
          <a:off x="6003925" y="1787525"/>
          <a:ext cx="1592263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759" name="公式" r:id="rId11" imgW="647640" imgH="215640" progId="Equation.3">
                  <p:embed/>
                </p:oleObj>
              </mc:Choice>
              <mc:Fallback>
                <p:oleObj name="公式" r:id="rId11" imgW="647640" imgH="21564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03925" y="1787525"/>
                        <a:ext cx="1592263" cy="530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7645" name="Text Box 13"/>
          <p:cNvSpPr txBox="1">
            <a:spLocks noChangeArrowheads="1"/>
          </p:cNvSpPr>
          <p:nvPr/>
        </p:nvSpPr>
        <p:spPr bwMode="auto">
          <a:xfrm>
            <a:off x="179388" y="1268413"/>
            <a:ext cx="62293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1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低通数字滤波器的设计指标为</a:t>
            </a:r>
          </a:p>
        </p:txBody>
      </p:sp>
      <p:graphicFrame>
        <p:nvGraphicFramePr>
          <p:cNvPr id="197646" name="Object 14"/>
          <p:cNvGraphicFramePr>
            <a:graphicFrameLocks noChangeAspect="1"/>
          </p:cNvGraphicFramePr>
          <p:nvPr/>
        </p:nvGraphicFramePr>
        <p:xfrm>
          <a:off x="617538" y="1773238"/>
          <a:ext cx="1565275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760" name="公式" r:id="rId13" imgW="634680" imgH="241200" progId="Equation.3">
                  <p:embed/>
                </p:oleObj>
              </mc:Choice>
              <mc:Fallback>
                <p:oleObj name="公式" r:id="rId13" imgW="634680" imgH="24120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7538" y="1773238"/>
                        <a:ext cx="1565275" cy="5921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32"/>
          <p:cNvGraphicFramePr>
            <a:graphicFrameLocks noChangeAspect="1"/>
          </p:cNvGraphicFramePr>
          <p:nvPr/>
        </p:nvGraphicFramePr>
        <p:xfrm>
          <a:off x="2317750" y="1787525"/>
          <a:ext cx="2038350" cy="565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761" name="公式" r:id="rId15" imgW="838080" imgH="228600" progId="Equation.3">
                  <p:embed/>
                </p:oleObj>
              </mc:Choice>
              <mc:Fallback>
                <p:oleObj name="公式" r:id="rId15" imgW="838080" imgH="22860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17750" y="1787525"/>
                        <a:ext cx="2038350" cy="565150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7650" name="Text Box 18"/>
          <p:cNvSpPr txBox="1">
            <a:spLocks noChangeArrowheads="1"/>
          </p:cNvSpPr>
          <p:nvPr/>
        </p:nvSpPr>
        <p:spPr bwMode="auto">
          <a:xfrm>
            <a:off x="179388" y="2800350"/>
            <a:ext cx="8496300" cy="9823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2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将低通数字滤波器的设计指标转化为低通模拟滤波器的设计指标（当用双线性法转换时需要预畸变）</a:t>
            </a:r>
          </a:p>
        </p:txBody>
      </p:sp>
      <p:graphicFrame>
        <p:nvGraphicFramePr>
          <p:cNvPr id="197653" name="Object 32"/>
          <p:cNvGraphicFramePr>
            <a:graphicFrameLocks noChangeAspect="1"/>
          </p:cNvGraphicFramePr>
          <p:nvPr/>
        </p:nvGraphicFramePr>
        <p:xfrm>
          <a:off x="722313" y="4691063"/>
          <a:ext cx="5724525" cy="1690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762" name="公式" r:id="rId17" imgW="2768400" imgH="812520" progId="Equation.3">
                  <p:embed/>
                </p:oleObj>
              </mc:Choice>
              <mc:Fallback>
                <p:oleObj name="公式" r:id="rId17" imgW="2768400" imgH="81252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2313" y="4691063"/>
                        <a:ext cx="5724525" cy="1690687"/>
                      </a:xfrm>
                      <a:prstGeom prst="rect">
                        <a:avLst/>
                      </a:prstGeom>
                      <a:solidFill>
                        <a:srgbClr val="CCEC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7654" name="Text Box 22"/>
          <p:cNvSpPr txBox="1">
            <a:spLocks noChangeArrowheads="1"/>
          </p:cNvSpPr>
          <p:nvPr/>
        </p:nvSpPr>
        <p:spPr bwMode="auto">
          <a:xfrm>
            <a:off x="3924300" y="4043363"/>
            <a:ext cx="143986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取</a:t>
            </a:r>
            <a:r>
              <a:rPr lang="en-US" altLang="zh-CN" sz="2800" dirty="0">
                <a:ea typeface="楷体_GB2312" pitchFamily="49" charset="-122"/>
              </a:rPr>
              <a:t>T=1</a:t>
            </a:r>
          </a:p>
        </p:txBody>
      </p:sp>
      <p:graphicFrame>
        <p:nvGraphicFramePr>
          <p:cNvPr id="554007" name="Object 23"/>
          <p:cNvGraphicFramePr>
            <a:graphicFrameLocks noChangeAspect="1"/>
          </p:cNvGraphicFramePr>
          <p:nvPr/>
        </p:nvGraphicFramePr>
        <p:xfrm>
          <a:off x="611188" y="2319338"/>
          <a:ext cx="3354387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763" name="公式" r:id="rId19" imgW="1511280" imgH="241200" progId="Equation.3">
                  <p:embed/>
                </p:oleObj>
              </mc:Choice>
              <mc:Fallback>
                <p:oleObj name="公式" r:id="rId19" imgW="1511280" imgH="24120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188" y="2319338"/>
                        <a:ext cx="3354387" cy="542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7656" name="Object 24"/>
          <p:cNvGraphicFramePr>
            <a:graphicFrameLocks noChangeAspect="1"/>
          </p:cNvGraphicFramePr>
          <p:nvPr/>
        </p:nvGraphicFramePr>
        <p:xfrm>
          <a:off x="4932363" y="850900"/>
          <a:ext cx="747712" cy="58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764" name="公式" r:id="rId21" imgW="291960" imgH="228600" progId="Equation.3">
                  <p:embed/>
                </p:oleObj>
              </mc:Choice>
              <mc:Fallback>
                <p:oleObj name="公式" r:id="rId21" imgW="291960" imgH="228600" progId="Equation.3">
                  <p:embed/>
                  <p:pic>
                    <p:nvPicPr>
                      <p:cNvPr id="0" name="Object 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32363" y="850900"/>
                        <a:ext cx="747712" cy="5857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7657" name="Object 25"/>
          <p:cNvGraphicFramePr>
            <a:graphicFrameLocks noChangeAspect="1"/>
          </p:cNvGraphicFramePr>
          <p:nvPr/>
        </p:nvGraphicFramePr>
        <p:xfrm>
          <a:off x="6611938" y="5719763"/>
          <a:ext cx="1776412" cy="506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765" name="公式" r:id="rId23" imgW="799920" imgH="228600" progId="Equation.3">
                  <p:embed/>
                </p:oleObj>
              </mc:Choice>
              <mc:Fallback>
                <p:oleObj name="公式" r:id="rId23" imgW="799920" imgH="228600" progId="Equation.3">
                  <p:embed/>
                  <p:pic>
                    <p:nvPicPr>
                      <p:cNvPr id="0" name="Object 2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11938" y="5719763"/>
                        <a:ext cx="1776412" cy="5064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7658" name="Object 26"/>
          <p:cNvGraphicFramePr>
            <a:graphicFrameLocks noChangeAspect="1"/>
          </p:cNvGraphicFramePr>
          <p:nvPr/>
        </p:nvGraphicFramePr>
        <p:xfrm>
          <a:off x="6588125" y="4910138"/>
          <a:ext cx="1747838" cy="534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766" name="公式" r:id="rId25" imgW="787320" imgH="241200" progId="Equation.3">
                  <p:embed/>
                </p:oleObj>
              </mc:Choice>
              <mc:Fallback>
                <p:oleObj name="公式" r:id="rId25" imgW="787320" imgH="241200" progId="Equation.3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88125" y="4910138"/>
                        <a:ext cx="1747838" cy="5349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7659" name="Object 27"/>
          <p:cNvGraphicFramePr>
            <a:graphicFrameLocks noChangeAspect="1"/>
          </p:cNvGraphicFramePr>
          <p:nvPr/>
        </p:nvGraphicFramePr>
        <p:xfrm>
          <a:off x="6948488" y="690563"/>
          <a:ext cx="1577975" cy="506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767" name="公式" r:id="rId27" imgW="711000" imgH="228600" progId="Equation.3">
                  <p:embed/>
                </p:oleObj>
              </mc:Choice>
              <mc:Fallback>
                <p:oleObj name="公式" r:id="rId27" imgW="711000" imgH="228600" progId="Equation.3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48488" y="690563"/>
                        <a:ext cx="1577975" cy="5064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2"/>
          <p:cNvGraphicFramePr>
            <a:graphicFrameLocks/>
          </p:cNvGraphicFramePr>
          <p:nvPr/>
        </p:nvGraphicFramePr>
        <p:xfrm>
          <a:off x="6804025" y="80963"/>
          <a:ext cx="2098675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768" name="公式" r:id="rId29" imgW="787320" imgH="203040" progId="Equation.3">
                  <p:embed/>
                </p:oleObj>
              </mc:Choice>
              <mc:Fallback>
                <p:oleObj name="公式" r:id="rId29" imgW="787320" imgH="203040" progId="Equation.3">
                  <p:embed/>
                  <p:pic>
                    <p:nvPicPr>
                      <p:cNvPr id="0" name="Object 32"/>
                      <p:cNvPicPr>
                        <a:picLocks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04025" y="80963"/>
                        <a:ext cx="2098675" cy="539750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7664" name="Object 32"/>
          <p:cNvGraphicFramePr>
            <a:graphicFrameLocks noChangeAspect="1"/>
          </p:cNvGraphicFramePr>
          <p:nvPr/>
        </p:nvGraphicFramePr>
        <p:xfrm>
          <a:off x="5686425" y="893763"/>
          <a:ext cx="1039813" cy="454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769" name="公式" r:id="rId31" imgW="406080" imgH="177480" progId="Equation.3">
                  <p:embed/>
                </p:oleObj>
              </mc:Choice>
              <mc:Fallback>
                <p:oleObj name="公式" r:id="rId31" imgW="406080" imgH="17748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86425" y="893763"/>
                        <a:ext cx="1039813" cy="454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51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97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97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97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97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97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197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97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554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197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1976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197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 nodeType="clickPar">
                      <p:stCondLst>
                        <p:cond delay="indefinite"/>
                      </p:stCondLst>
                      <p:childTnLst>
                        <p:par>
                          <p:cTn id="7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6" dur="500"/>
                                        <p:tgtEl>
                                          <p:spTgt spid="197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 nodeType="clickPar">
                      <p:stCondLst>
                        <p:cond delay="indefinite"/>
                      </p:stCondLst>
                      <p:childTnLst>
                        <p:par>
                          <p:cTn id="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197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197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7645" grpId="0"/>
      <p:bldP spid="197650" grpId="0"/>
      <p:bldP spid="197654" grpId="0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8660" name="Object 4"/>
          <p:cNvGraphicFramePr>
            <a:graphicFrameLocks noChangeAspect="1"/>
          </p:cNvGraphicFramePr>
          <p:nvPr/>
        </p:nvGraphicFramePr>
        <p:xfrm>
          <a:off x="4406900" y="563563"/>
          <a:ext cx="1287463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15" name="公式" r:id="rId3" imgW="545760" imgH="215640" progId="Equation.3">
                  <p:embed/>
                </p:oleObj>
              </mc:Choice>
              <mc:Fallback>
                <p:oleObj name="公式" r:id="rId3" imgW="545760" imgH="21564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06900" y="563563"/>
                        <a:ext cx="1287463" cy="50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8661" name="Object 5"/>
          <p:cNvGraphicFramePr>
            <a:graphicFrameLocks noChangeAspect="1"/>
          </p:cNvGraphicFramePr>
          <p:nvPr/>
        </p:nvGraphicFramePr>
        <p:xfrm>
          <a:off x="5932488" y="563563"/>
          <a:ext cx="1527175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16" name="公式" r:id="rId5" imgW="647640" imgH="215640" progId="Equation.3">
                  <p:embed/>
                </p:oleObj>
              </mc:Choice>
              <mc:Fallback>
                <p:oleObj name="公式" r:id="rId5" imgW="647640" imgH="21564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32488" y="563563"/>
                        <a:ext cx="1527175" cy="50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8662" name="Text Box 6"/>
          <p:cNvSpPr txBox="1">
            <a:spLocks noChangeArrowheads="1"/>
          </p:cNvSpPr>
          <p:nvPr/>
        </p:nvSpPr>
        <p:spPr bwMode="auto">
          <a:xfrm>
            <a:off x="179388" y="115888"/>
            <a:ext cx="62293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1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低通模拟滤波器的设计指标为</a:t>
            </a:r>
          </a:p>
        </p:txBody>
      </p:sp>
      <p:graphicFrame>
        <p:nvGraphicFramePr>
          <p:cNvPr id="198663" name="Object 7"/>
          <p:cNvGraphicFramePr>
            <a:graphicFrameLocks noChangeAspect="1"/>
          </p:cNvGraphicFramePr>
          <p:nvPr/>
        </p:nvGraphicFramePr>
        <p:xfrm>
          <a:off x="398463" y="563563"/>
          <a:ext cx="1917700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17" name="公式" r:id="rId7" imgW="812520" imgH="241200" progId="Equation.3">
                  <p:embed/>
                </p:oleObj>
              </mc:Choice>
              <mc:Fallback>
                <p:oleObj name="公式" r:id="rId7" imgW="812520" imgH="2412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8463" y="563563"/>
                        <a:ext cx="1917700" cy="568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1968" name="Object 32"/>
          <p:cNvGraphicFramePr>
            <a:graphicFrameLocks noChangeAspect="1"/>
          </p:cNvGraphicFramePr>
          <p:nvPr/>
        </p:nvGraphicFramePr>
        <p:xfrm>
          <a:off x="2459038" y="549275"/>
          <a:ext cx="1855787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18" name="公式" r:id="rId9" imgW="787320" imgH="228600" progId="Equation.3">
                  <p:embed/>
                </p:oleObj>
              </mc:Choice>
              <mc:Fallback>
                <p:oleObj name="公式" r:id="rId9" imgW="787320" imgH="22860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59038" y="549275"/>
                        <a:ext cx="1855787" cy="539750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8669" name="Object 32"/>
          <p:cNvGraphicFramePr>
            <a:graphicFrameLocks noChangeAspect="1"/>
          </p:cNvGraphicFramePr>
          <p:nvPr/>
        </p:nvGraphicFramePr>
        <p:xfrm>
          <a:off x="5048250" y="2190750"/>
          <a:ext cx="2652713" cy="989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19" name="公式" r:id="rId11" imgW="1130040" imgH="419040" progId="Equation.3">
                  <p:embed/>
                </p:oleObj>
              </mc:Choice>
              <mc:Fallback>
                <p:oleObj name="公式" r:id="rId11" imgW="1130040" imgH="41904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48250" y="2190750"/>
                        <a:ext cx="2652713" cy="989013"/>
                      </a:xfrm>
                      <a:prstGeom prst="rect">
                        <a:avLst/>
                      </a:prstGeom>
                      <a:solidFill>
                        <a:srgbClr val="CCEC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8670" name="Text Box 14"/>
          <p:cNvSpPr txBox="1">
            <a:spLocks noChangeArrowheads="1"/>
          </p:cNvSpPr>
          <p:nvPr/>
        </p:nvSpPr>
        <p:spPr bwMode="auto">
          <a:xfrm>
            <a:off x="179388" y="1484313"/>
            <a:ext cx="83534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3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设计模拟低通滤波器（切比雪夫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I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）</a:t>
            </a:r>
          </a:p>
        </p:txBody>
      </p:sp>
      <p:graphicFrame>
        <p:nvGraphicFramePr>
          <p:cNvPr id="415772" name="Object 28"/>
          <p:cNvGraphicFramePr>
            <a:graphicFrameLocks noChangeAspect="1"/>
          </p:cNvGraphicFramePr>
          <p:nvPr/>
        </p:nvGraphicFramePr>
        <p:xfrm>
          <a:off x="7648575" y="2490788"/>
          <a:ext cx="1265238" cy="385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20" name="公式" r:id="rId13" imgW="583920" imgH="177480" progId="Equation.3">
                  <p:embed/>
                </p:oleObj>
              </mc:Choice>
              <mc:Fallback>
                <p:oleObj name="公式" r:id="rId13" imgW="583920" imgH="17748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48575" y="2490788"/>
                        <a:ext cx="1265238" cy="385762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8672" name="Object 16"/>
          <p:cNvGraphicFramePr>
            <a:graphicFrameLocks/>
          </p:cNvGraphicFramePr>
          <p:nvPr/>
        </p:nvGraphicFramePr>
        <p:xfrm>
          <a:off x="107950" y="2060575"/>
          <a:ext cx="4987925" cy="116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21" name="公式" r:id="rId15" imgW="2209680" imgH="495000" progId="Equation.3">
                  <p:embed/>
                </p:oleObj>
              </mc:Choice>
              <mc:Fallback>
                <p:oleObj name="公式" r:id="rId15" imgW="2209680" imgH="495000" progId="Equation.3">
                  <p:embed/>
                  <p:pic>
                    <p:nvPicPr>
                      <p:cNvPr id="0" name="Object 16"/>
                      <p:cNvPicPr>
                        <a:picLocks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950" y="2060575"/>
                        <a:ext cx="4987925" cy="1168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8673" name="Object 19"/>
          <p:cNvGraphicFramePr>
            <a:graphicFrameLocks noChangeAspect="1"/>
          </p:cNvGraphicFramePr>
          <p:nvPr/>
        </p:nvGraphicFramePr>
        <p:xfrm>
          <a:off x="7740650" y="2924175"/>
          <a:ext cx="1117600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22" name="公式" r:id="rId17" imgW="406080" imgH="177480" progId="Equation.3">
                  <p:embed/>
                </p:oleObj>
              </mc:Choice>
              <mc:Fallback>
                <p:oleObj name="公式" r:id="rId17" imgW="406080" imgH="177480" progId="Equation.3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40650" y="2924175"/>
                        <a:ext cx="1117600" cy="487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5F1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8675" name="Object 19"/>
          <p:cNvGraphicFramePr>
            <a:graphicFrameLocks noChangeAspect="1"/>
          </p:cNvGraphicFramePr>
          <p:nvPr/>
        </p:nvGraphicFramePr>
        <p:xfrm>
          <a:off x="3708400" y="3376613"/>
          <a:ext cx="3805238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23" name="公式" r:id="rId19" imgW="1612800" imgH="266400" progId="Equation.3">
                  <p:embed/>
                </p:oleObj>
              </mc:Choice>
              <mc:Fallback>
                <p:oleObj name="公式" r:id="rId19" imgW="1612800" imgH="266400" progId="Equation.3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08400" y="3376613"/>
                        <a:ext cx="3805238" cy="628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7813" name="Rectangle 21"/>
          <p:cNvSpPr>
            <a:spLocks noChangeArrowheads="1"/>
          </p:cNvSpPr>
          <p:nvPr/>
        </p:nvSpPr>
        <p:spPr bwMode="auto">
          <a:xfrm>
            <a:off x="250825" y="3500438"/>
            <a:ext cx="1008063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查表</a:t>
            </a:r>
          </a:p>
        </p:txBody>
      </p:sp>
      <p:graphicFrame>
        <p:nvGraphicFramePr>
          <p:cNvPr id="417818" name="Object 26"/>
          <p:cNvGraphicFramePr>
            <a:graphicFrameLocks noChangeAspect="1"/>
          </p:cNvGraphicFramePr>
          <p:nvPr/>
        </p:nvGraphicFramePr>
        <p:xfrm>
          <a:off x="323850" y="4005263"/>
          <a:ext cx="7959725" cy="935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24" name="公式" r:id="rId21" imgW="3301920" imgH="393480" progId="Equation.3">
                  <p:embed/>
                </p:oleObj>
              </mc:Choice>
              <mc:Fallback>
                <p:oleObj name="公式" r:id="rId21" imgW="3301920" imgH="393480" progId="Equation.3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3850" y="4005263"/>
                        <a:ext cx="7959725" cy="935037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7820" name="Object 28"/>
          <p:cNvGraphicFramePr>
            <a:graphicFrameLocks noChangeAspect="1"/>
          </p:cNvGraphicFramePr>
          <p:nvPr/>
        </p:nvGraphicFramePr>
        <p:xfrm>
          <a:off x="6659563" y="5334000"/>
          <a:ext cx="1868487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25" name="公式" r:id="rId23" imgW="774360" imgH="228600" progId="Equation.3">
                  <p:embed/>
                </p:oleObj>
              </mc:Choice>
              <mc:Fallback>
                <p:oleObj name="公式" r:id="rId23" imgW="774360" imgH="22860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59563" y="5334000"/>
                        <a:ext cx="1868487" cy="542925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8682" name="Object 26"/>
          <p:cNvGraphicFramePr>
            <a:graphicFrameLocks noChangeAspect="1"/>
          </p:cNvGraphicFramePr>
          <p:nvPr/>
        </p:nvGraphicFramePr>
        <p:xfrm>
          <a:off x="2579688" y="981075"/>
          <a:ext cx="1776412" cy="506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26" name="公式" r:id="rId25" imgW="799920" imgH="228600" progId="Equation.3">
                  <p:embed/>
                </p:oleObj>
              </mc:Choice>
              <mc:Fallback>
                <p:oleObj name="公式" r:id="rId25" imgW="799920" imgH="228600" progId="Equation.3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79688" y="981075"/>
                        <a:ext cx="1776412" cy="506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8683" name="Object 27"/>
          <p:cNvGraphicFramePr>
            <a:graphicFrameLocks noChangeAspect="1"/>
          </p:cNvGraphicFramePr>
          <p:nvPr/>
        </p:nvGraphicFramePr>
        <p:xfrm>
          <a:off x="468313" y="1009650"/>
          <a:ext cx="1747837" cy="534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27" name="公式" r:id="rId27" imgW="787320" imgH="241200" progId="Equation.3">
                  <p:embed/>
                </p:oleObj>
              </mc:Choice>
              <mc:Fallback>
                <p:oleObj name="公式" r:id="rId27" imgW="787320" imgH="241200" progId="Equation.3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313" y="1009650"/>
                        <a:ext cx="1747837" cy="534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8684" name="Object 28"/>
          <p:cNvGraphicFramePr>
            <a:graphicFrameLocks noChangeAspect="1"/>
          </p:cNvGraphicFramePr>
          <p:nvPr/>
        </p:nvGraphicFramePr>
        <p:xfrm>
          <a:off x="7877175" y="2133600"/>
          <a:ext cx="10160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28" name="公式" r:id="rId29" imgW="457200" imgH="177480" progId="Equation.3">
                  <p:embed/>
                </p:oleObj>
              </mc:Choice>
              <mc:Fallback>
                <p:oleObj name="公式" r:id="rId29" imgW="457200" imgH="17748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77175" y="2133600"/>
                        <a:ext cx="1016000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8685" name="Object 29"/>
          <p:cNvGraphicFramePr>
            <a:graphicFrameLocks noChangeAspect="1"/>
          </p:cNvGraphicFramePr>
          <p:nvPr/>
        </p:nvGraphicFramePr>
        <p:xfrm>
          <a:off x="5508625" y="3040063"/>
          <a:ext cx="2000250" cy="45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29" name="公式" r:id="rId31" imgW="901440" imgH="203040" progId="Equation.3">
                  <p:embed/>
                </p:oleObj>
              </mc:Choice>
              <mc:Fallback>
                <p:oleObj name="公式" r:id="rId31" imgW="901440" imgH="203040" progId="Equation.3">
                  <p:embed/>
                  <p:pic>
                    <p:nvPicPr>
                      <p:cNvPr id="0" name="Object 2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08625" y="3040063"/>
                        <a:ext cx="2000250" cy="450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28"/>
          <p:cNvGraphicFramePr>
            <a:graphicFrameLocks noChangeAspect="1"/>
          </p:cNvGraphicFramePr>
          <p:nvPr/>
        </p:nvGraphicFramePr>
        <p:xfrm>
          <a:off x="250825" y="5095875"/>
          <a:ext cx="6153150" cy="1025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30" name="公式" r:id="rId33" imgW="2552400" imgH="431640" progId="Equation.3">
                  <p:embed/>
                </p:oleObj>
              </mc:Choice>
              <mc:Fallback>
                <p:oleObj name="公式" r:id="rId33" imgW="2552400" imgH="43164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0825" y="5095875"/>
                        <a:ext cx="6153150" cy="1025525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8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98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98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51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98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986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98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986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986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198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198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415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198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198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198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 nodeType="clickPar">
                      <p:stCondLst>
                        <p:cond delay="indefinite"/>
                      </p:stCondLst>
                      <p:childTnLst>
                        <p:par>
                          <p:cTn id="7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417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417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 nodeType="clickPar">
                      <p:stCondLst>
                        <p:cond delay="indefinite"/>
                      </p:stCondLst>
                      <p:childTnLst>
                        <p:par>
                          <p:cTn id="8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9" dur="500"/>
                                        <p:tgtEl>
                                          <p:spTgt spid="417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662" grpId="0"/>
      <p:bldP spid="198670" grpId="0"/>
      <p:bldP spid="4178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8175" y="115888"/>
            <a:ext cx="5399088" cy="2281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613" y="4652963"/>
            <a:ext cx="5400675" cy="2036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8175" y="2473325"/>
            <a:ext cx="5399088" cy="2227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直接箭头连接符 4"/>
          <p:cNvCxnSpPr>
            <a:cxnSpLocks noChangeShapeType="1"/>
          </p:cNvCxnSpPr>
          <p:nvPr/>
        </p:nvCxnSpPr>
        <p:spPr bwMode="auto">
          <a:xfrm flipH="1" flipV="1">
            <a:off x="2843213" y="1824038"/>
            <a:ext cx="1619250" cy="1285875"/>
          </a:xfrm>
          <a:prstGeom prst="straightConnector1">
            <a:avLst/>
          </a:prstGeom>
          <a:noFill/>
          <a:ln w="25400" algn="ctr">
            <a:solidFill>
              <a:srgbClr val="0000FF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直接箭头连接符 5"/>
          <p:cNvCxnSpPr>
            <a:cxnSpLocks noChangeShapeType="1"/>
          </p:cNvCxnSpPr>
          <p:nvPr/>
        </p:nvCxnSpPr>
        <p:spPr bwMode="auto">
          <a:xfrm flipV="1">
            <a:off x="3187700" y="1978025"/>
            <a:ext cx="431800" cy="612775"/>
          </a:xfrm>
          <a:prstGeom prst="straightConnector1">
            <a:avLst/>
          </a:prstGeom>
          <a:noFill/>
          <a:ln w="25400" algn="ctr">
            <a:solidFill>
              <a:srgbClr val="0000FF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直接箭头连接符 6"/>
          <p:cNvCxnSpPr>
            <a:cxnSpLocks noChangeShapeType="1"/>
          </p:cNvCxnSpPr>
          <p:nvPr/>
        </p:nvCxnSpPr>
        <p:spPr bwMode="auto">
          <a:xfrm flipV="1">
            <a:off x="3714750" y="2092325"/>
            <a:ext cx="498475" cy="611188"/>
          </a:xfrm>
          <a:prstGeom prst="straightConnector1">
            <a:avLst/>
          </a:prstGeom>
          <a:noFill/>
          <a:ln w="25400" algn="ctr">
            <a:solidFill>
              <a:srgbClr val="0000FF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004840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7818" name="Object 26"/>
          <p:cNvGraphicFramePr>
            <a:graphicFrameLocks noChangeAspect="1"/>
          </p:cNvGraphicFramePr>
          <p:nvPr/>
        </p:nvGraphicFramePr>
        <p:xfrm>
          <a:off x="250825" y="57150"/>
          <a:ext cx="7569200" cy="88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342" name="公式" r:id="rId3" imgW="3301920" imgH="393480" progId="Equation.3">
                  <p:embed/>
                </p:oleObj>
              </mc:Choice>
              <mc:Fallback>
                <p:oleObj name="公式" r:id="rId3" imgW="3301920" imgH="393480" progId="Equation.3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0825" y="57150"/>
                        <a:ext cx="7569200" cy="889000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9692" name="Text Box 12"/>
          <p:cNvSpPr txBox="1">
            <a:spLocks noChangeArrowheads="1"/>
          </p:cNvSpPr>
          <p:nvPr/>
        </p:nvSpPr>
        <p:spPr bwMode="auto">
          <a:xfrm>
            <a:off x="250825" y="1038225"/>
            <a:ext cx="194468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去归一化</a:t>
            </a:r>
          </a:p>
        </p:txBody>
      </p:sp>
      <p:graphicFrame>
        <p:nvGraphicFramePr>
          <p:cNvPr id="419851" name="Object 11"/>
          <p:cNvGraphicFramePr>
            <a:graphicFrameLocks noChangeAspect="1"/>
          </p:cNvGraphicFramePr>
          <p:nvPr/>
        </p:nvGraphicFramePr>
        <p:xfrm>
          <a:off x="1835150" y="936625"/>
          <a:ext cx="1149350" cy="938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343" name="公式" r:id="rId5" imgW="545760" imgH="444240" progId="Equation.3">
                  <p:embed/>
                </p:oleObj>
              </mc:Choice>
              <mc:Fallback>
                <p:oleObj name="公式" r:id="rId5" imgW="545760" imgH="44424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936625"/>
                        <a:ext cx="1149350" cy="938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A3ED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1"/>
          <p:cNvGraphicFramePr>
            <a:graphicFrameLocks noChangeAspect="1"/>
          </p:cNvGraphicFramePr>
          <p:nvPr/>
        </p:nvGraphicFramePr>
        <p:xfrm>
          <a:off x="3000375" y="935038"/>
          <a:ext cx="1317625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344" name="公式" r:id="rId7" imgW="609480" imgH="393480" progId="Equation.3">
                  <p:embed/>
                </p:oleObj>
              </mc:Choice>
              <mc:Fallback>
                <p:oleObj name="公式" r:id="rId7" imgW="609480" imgH="39348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00375" y="935038"/>
                        <a:ext cx="1317625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A3ED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6"/>
          <p:cNvGraphicFramePr>
            <a:graphicFrameLocks/>
          </p:cNvGraphicFramePr>
          <p:nvPr/>
        </p:nvGraphicFramePr>
        <p:xfrm>
          <a:off x="-30163" y="1773238"/>
          <a:ext cx="9282113" cy="1165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345" name="公式" r:id="rId9" imgW="5168880" imgH="583920" progId="Equation.3">
                  <p:embed/>
                </p:oleObj>
              </mc:Choice>
              <mc:Fallback>
                <p:oleObj name="公式" r:id="rId9" imgW="5168880" imgH="583920" progId="Equation.3">
                  <p:embed/>
                  <p:pic>
                    <p:nvPicPr>
                      <p:cNvPr id="0" name="Object 26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-30163" y="1773238"/>
                        <a:ext cx="9282113" cy="1165225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81642" name="Object 10"/>
          <p:cNvGraphicFramePr>
            <a:graphicFrameLocks noChangeAspect="1"/>
          </p:cNvGraphicFramePr>
          <p:nvPr/>
        </p:nvGraphicFramePr>
        <p:xfrm>
          <a:off x="179388" y="2938463"/>
          <a:ext cx="7539037" cy="893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346" name="公式" r:id="rId11" imgW="3276360" imgH="393480" progId="Equation.3">
                  <p:embed/>
                </p:oleObj>
              </mc:Choice>
              <mc:Fallback>
                <p:oleObj name="公式" r:id="rId11" imgW="3276360" imgH="39348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388" y="2938463"/>
                        <a:ext cx="7539037" cy="893762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9704" name="Text Box 24"/>
          <p:cNvSpPr txBox="1">
            <a:spLocks noChangeArrowheads="1"/>
          </p:cNvSpPr>
          <p:nvPr/>
        </p:nvSpPr>
        <p:spPr bwMode="auto">
          <a:xfrm>
            <a:off x="179388" y="4768850"/>
            <a:ext cx="8640762" cy="5275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4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将模拟滤波器转换为数字滤波器（双线性变换法）</a:t>
            </a:r>
          </a:p>
        </p:txBody>
      </p:sp>
      <p:graphicFrame>
        <p:nvGraphicFramePr>
          <p:cNvPr id="199705" name="Object 25"/>
          <p:cNvGraphicFramePr>
            <a:graphicFrameLocks noChangeAspect="1"/>
          </p:cNvGraphicFramePr>
          <p:nvPr/>
        </p:nvGraphicFramePr>
        <p:xfrm>
          <a:off x="539750" y="5330825"/>
          <a:ext cx="3109913" cy="1266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347" name="公式" r:id="rId13" imgW="1371600" imgH="558720" progId="Equation.3">
                  <p:embed/>
                </p:oleObj>
              </mc:Choice>
              <mc:Fallback>
                <p:oleObj name="公式" r:id="rId13" imgW="1371600" imgH="558720" progId="Equation.3">
                  <p:embed/>
                  <p:pic>
                    <p:nvPicPr>
                      <p:cNvPr id="0" name="Object 2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750" y="5330825"/>
                        <a:ext cx="3109913" cy="1266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9707" name="Text Box 27"/>
          <p:cNvSpPr txBox="1">
            <a:spLocks noChangeArrowheads="1"/>
          </p:cNvSpPr>
          <p:nvPr/>
        </p:nvSpPr>
        <p:spPr bwMode="auto">
          <a:xfrm>
            <a:off x="3924300" y="5834063"/>
            <a:ext cx="143986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取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T=1</a:t>
            </a:r>
          </a:p>
        </p:txBody>
      </p:sp>
      <p:graphicFrame>
        <p:nvGraphicFramePr>
          <p:cNvPr id="199708" name="Object 28"/>
          <p:cNvGraphicFramePr>
            <a:graphicFrameLocks noChangeAspect="1"/>
          </p:cNvGraphicFramePr>
          <p:nvPr/>
        </p:nvGraphicFramePr>
        <p:xfrm>
          <a:off x="209550" y="3787775"/>
          <a:ext cx="6935788" cy="873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348" name="公式" r:id="rId15" imgW="3124080" imgH="393480" progId="Equation.3">
                  <p:embed/>
                </p:oleObj>
              </mc:Choice>
              <mc:Fallback>
                <p:oleObj name="公式" r:id="rId15" imgW="3124080" imgH="39348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9550" y="3787775"/>
                        <a:ext cx="6935788" cy="873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9709" name="Object 29"/>
          <p:cNvGraphicFramePr>
            <a:graphicFrameLocks noChangeAspect="1"/>
          </p:cNvGraphicFramePr>
          <p:nvPr/>
        </p:nvGraphicFramePr>
        <p:xfrm>
          <a:off x="4427538" y="908050"/>
          <a:ext cx="1014412" cy="873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349" name="公式" r:id="rId17" imgW="457200" imgH="393480" progId="Equation.3">
                  <p:embed/>
                </p:oleObj>
              </mc:Choice>
              <mc:Fallback>
                <p:oleObj name="公式" r:id="rId17" imgW="457200" imgH="393480" progId="Equation.3">
                  <p:embed/>
                  <p:pic>
                    <p:nvPicPr>
                      <p:cNvPr id="0" name="Object 2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27538" y="908050"/>
                        <a:ext cx="1014412" cy="873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17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99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19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997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581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99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997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99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99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9692" grpId="0"/>
      <p:bldP spid="199704" grpId="0"/>
      <p:bldP spid="199707" grpId="0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1643" name="Object 11"/>
          <p:cNvGraphicFramePr>
            <a:graphicFrameLocks noChangeAspect="1"/>
          </p:cNvGraphicFramePr>
          <p:nvPr/>
        </p:nvGraphicFramePr>
        <p:xfrm>
          <a:off x="179388" y="146050"/>
          <a:ext cx="8758237" cy="923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284" name="公式" r:id="rId3" imgW="4000320" imgH="419040" progId="Equation.3">
                  <p:embed/>
                </p:oleObj>
              </mc:Choice>
              <mc:Fallback>
                <p:oleObj name="公式" r:id="rId3" imgW="4000320" imgH="41904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388" y="146050"/>
                        <a:ext cx="8758237" cy="923925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0713" name="Text Box 9"/>
          <p:cNvSpPr txBox="1">
            <a:spLocks noChangeArrowheads="1"/>
          </p:cNvSpPr>
          <p:nvPr/>
        </p:nvSpPr>
        <p:spPr bwMode="auto">
          <a:xfrm>
            <a:off x="165100" y="2133600"/>
            <a:ext cx="83534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10000"/>
              </a:spcBef>
            </a:pPr>
            <a:r>
              <a:rPr lang="en-US" altLang="zh-CN" sz="2800" dirty="0">
                <a:ea typeface="楷体_GB2312" pitchFamily="49" charset="-122"/>
              </a:rPr>
              <a:t>5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将数字低通滤波器转换为数字高通滤波器</a:t>
            </a:r>
          </a:p>
        </p:txBody>
      </p:sp>
      <p:graphicFrame>
        <p:nvGraphicFramePr>
          <p:cNvPr id="583687" name="Object 7"/>
          <p:cNvGraphicFramePr>
            <a:graphicFrameLocks noChangeAspect="1"/>
          </p:cNvGraphicFramePr>
          <p:nvPr/>
        </p:nvGraphicFramePr>
        <p:xfrm>
          <a:off x="366713" y="2636838"/>
          <a:ext cx="3605212" cy="766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285" name="公式" r:id="rId5" imgW="1562040" imgH="330120" progId="Equation.3">
                  <p:embed/>
                </p:oleObj>
              </mc:Choice>
              <mc:Fallback>
                <p:oleObj name="公式" r:id="rId5" imgW="1562040" imgH="33012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6713" y="2636838"/>
                        <a:ext cx="3605212" cy="766762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7"/>
          <p:cNvGraphicFramePr>
            <a:graphicFrameLocks noChangeAspect="1"/>
          </p:cNvGraphicFramePr>
          <p:nvPr/>
        </p:nvGraphicFramePr>
        <p:xfrm>
          <a:off x="393700" y="3343275"/>
          <a:ext cx="8499475" cy="97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286" name="公式" r:id="rId7" imgW="3682800" imgH="419040" progId="Equation.3">
                  <p:embed/>
                </p:oleObj>
              </mc:Choice>
              <mc:Fallback>
                <p:oleObj name="公式" r:id="rId7" imgW="3682800" imgH="41904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3700" y="3343275"/>
                        <a:ext cx="8499475" cy="974725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0719" name="Object 15"/>
          <p:cNvGraphicFramePr>
            <a:graphicFrameLocks noChangeAspect="1"/>
          </p:cNvGraphicFramePr>
          <p:nvPr/>
        </p:nvGraphicFramePr>
        <p:xfrm>
          <a:off x="179388" y="4294188"/>
          <a:ext cx="3128962" cy="563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287" name="公式" r:id="rId9" imgW="1409400" imgH="253800" progId="Equation.3">
                  <p:embed/>
                </p:oleObj>
              </mc:Choice>
              <mc:Fallback>
                <p:oleObj name="公式" r:id="rId9" imgW="1409400" imgH="253800" progId="Equation.3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388" y="4294188"/>
                        <a:ext cx="3128962" cy="5635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0721" name="Object 17"/>
          <p:cNvGraphicFramePr>
            <a:graphicFrameLocks noChangeAspect="1"/>
          </p:cNvGraphicFramePr>
          <p:nvPr/>
        </p:nvGraphicFramePr>
        <p:xfrm>
          <a:off x="234950" y="1131888"/>
          <a:ext cx="8513763" cy="928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288" name="公式" r:id="rId11" imgW="3835080" imgH="419040" progId="Equation.3">
                  <p:embed/>
                </p:oleObj>
              </mc:Choice>
              <mc:Fallback>
                <p:oleObj name="公式" r:id="rId11" imgW="3835080" imgH="419040" progId="Equation.3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4950" y="1131888"/>
                        <a:ext cx="8513763" cy="9286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0723" name="Object 19"/>
          <p:cNvGraphicFramePr>
            <a:graphicFrameLocks noChangeAspect="1"/>
          </p:cNvGraphicFramePr>
          <p:nvPr/>
        </p:nvGraphicFramePr>
        <p:xfrm>
          <a:off x="787400" y="4827588"/>
          <a:ext cx="7585075" cy="928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289" name="公式" r:id="rId13" imgW="3416040" imgH="419040" progId="Equation.3">
                  <p:embed/>
                </p:oleObj>
              </mc:Choice>
              <mc:Fallback>
                <p:oleObj name="公式" r:id="rId13" imgW="3416040" imgH="419040" progId="Equation.3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7400" y="4827588"/>
                        <a:ext cx="7585075" cy="9286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3234" name="Oval 34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8318500" y="6310313"/>
            <a:ext cx="574675" cy="287337"/>
          </a:xfrm>
          <a:prstGeom prst="ellipse">
            <a:avLst/>
          </a:prstGeom>
          <a:gradFill rotWithShape="1">
            <a:gsLst>
              <a:gs pos="0">
                <a:srgbClr val="00FF00"/>
              </a:gs>
              <a:gs pos="100000">
                <a:srgbClr val="002600"/>
              </a:gs>
            </a:gsLst>
            <a:path path="shape">
              <a:fillToRect l="50000" t="50000" r="50000" b="50000"/>
            </a:path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/>
            <a:endParaRPr kumimoji="0" lang="zh-CN" altLang="zh-CN" sz="1800" b="0">
              <a:latin typeface="Arial" panose="020B0604020202020204" pitchFamily="34" charset="0"/>
            </a:endParaRPr>
          </a:p>
        </p:txBody>
      </p:sp>
      <p:graphicFrame>
        <p:nvGraphicFramePr>
          <p:cNvPr id="554007" name="Object 23"/>
          <p:cNvGraphicFramePr>
            <a:graphicFrameLocks noChangeAspect="1"/>
          </p:cNvGraphicFramePr>
          <p:nvPr/>
        </p:nvGraphicFramePr>
        <p:xfrm>
          <a:off x="4022725" y="2852738"/>
          <a:ext cx="1773238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290" name="公式" r:id="rId16" imgW="799920" imgH="177480" progId="Equation.3">
                  <p:embed/>
                </p:oleObj>
              </mc:Choice>
              <mc:Fallback>
                <p:oleObj name="公式" r:id="rId16" imgW="799920" imgH="17748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22725" y="2852738"/>
                        <a:ext cx="1773238" cy="400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0728" name="Rectangle 24"/>
          <p:cNvSpPr>
            <a:spLocks noChangeArrowheads="1"/>
          </p:cNvSpPr>
          <p:nvPr/>
        </p:nvSpPr>
        <p:spPr bwMode="auto">
          <a:xfrm>
            <a:off x="1401763" y="5791200"/>
            <a:ext cx="6049962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800">
                <a:solidFill>
                  <a:srgbClr val="FFFF00"/>
                </a:solidFill>
              </a:rPr>
              <a:t>[N,wc] = cheb1ord(wp,ws,Rp,Rs)</a:t>
            </a:r>
          </a:p>
        </p:txBody>
      </p:sp>
      <p:sp>
        <p:nvSpPr>
          <p:cNvPr id="200729" name="Rectangle 25"/>
          <p:cNvSpPr>
            <a:spLocks noChangeArrowheads="1"/>
          </p:cNvSpPr>
          <p:nvPr/>
        </p:nvSpPr>
        <p:spPr bwMode="auto">
          <a:xfrm>
            <a:off x="1446213" y="6272213"/>
            <a:ext cx="499745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800">
                <a:solidFill>
                  <a:srgbClr val="FFFF00"/>
                </a:solidFill>
              </a:rPr>
              <a:t>[b,a] = cheby1(N,Rp,wc,’high’ 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81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0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0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83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54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007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00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563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00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00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713" grpId="0"/>
      <p:bldP spid="563234" grpId="0" animBg="1"/>
      <p:bldP spid="200728" grpId="0"/>
      <p:bldP spid="200729" grpId="0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760" name="Group 32"/>
          <p:cNvGrpSpPr>
            <a:grpSpLocks/>
          </p:cNvGrpSpPr>
          <p:nvPr/>
        </p:nvGrpSpPr>
        <p:grpSpPr bwMode="auto">
          <a:xfrm>
            <a:off x="107950" y="58738"/>
            <a:ext cx="8640763" cy="2057400"/>
            <a:chOff x="68" y="37"/>
            <a:chExt cx="5443" cy="1296"/>
          </a:xfrm>
        </p:grpSpPr>
        <p:sp>
          <p:nvSpPr>
            <p:cNvPr id="201733" name="Text Box 5"/>
            <p:cNvSpPr txBox="1">
              <a:spLocks noChangeArrowheads="1"/>
            </p:cNvSpPr>
            <p:nvPr/>
          </p:nvSpPr>
          <p:spPr bwMode="auto">
            <a:xfrm>
              <a:off x="68" y="37"/>
              <a:ext cx="5443" cy="6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110000"/>
                </a:lnSpc>
                <a:spcBef>
                  <a:spcPct val="50000"/>
                </a:spcBef>
              </a:pPr>
              <a:r>
                <a:rPr lang="zh-CN" altLang="en-US" sz="2800" dirty="0">
                  <a:solidFill>
                    <a:srgbClr val="FFFF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例</a:t>
              </a:r>
              <a:r>
                <a:rPr lang="en-US" altLang="zh-CN" sz="2800" dirty="0">
                  <a:solidFill>
                    <a:srgbClr val="FFFF00"/>
                  </a:solidFill>
                  <a:latin typeface="+mn-lt"/>
                  <a:ea typeface="楷体" panose="02010609060101010101" pitchFamily="49" charset="-122"/>
                </a:rPr>
                <a:t>15</a:t>
              </a:r>
              <a:r>
                <a:rPr lang="en-US" altLang="zh-CN" sz="2800" dirty="0">
                  <a:solidFill>
                    <a:srgbClr val="FFFF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.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用双线性变换法设计带通数字滤波器，要求用切比雪夫</a:t>
              </a:r>
              <a:r>
                <a:rPr lang="en-US" altLang="zh-CN" sz="2800" dirty="0">
                  <a:latin typeface="+mn-lt"/>
                  <a:ea typeface="楷体" panose="02010609060101010101" pitchFamily="49" charset="-122"/>
                </a:rPr>
                <a:t>I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型滤波器逼近，设计指标为：</a:t>
              </a:r>
            </a:p>
          </p:txBody>
        </p:sp>
        <p:graphicFrame>
          <p:nvGraphicFramePr>
            <p:cNvPr id="201736" name="Object 15"/>
            <p:cNvGraphicFramePr>
              <a:graphicFrameLocks noChangeAspect="1"/>
            </p:cNvGraphicFramePr>
            <p:nvPr/>
          </p:nvGraphicFramePr>
          <p:xfrm>
            <a:off x="521" y="682"/>
            <a:ext cx="3306" cy="65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2551" name="公式" r:id="rId3" imgW="2336760" imgH="457200" progId="Equation.3">
                    <p:embed/>
                  </p:oleObj>
                </mc:Choice>
                <mc:Fallback>
                  <p:oleObj name="公式" r:id="rId3" imgW="2336760" imgH="457200" progId="Equation.3">
                    <p:embed/>
                    <p:pic>
                      <p:nvPicPr>
                        <p:cNvPr id="0" name="Object 1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21" y="682"/>
                          <a:ext cx="3306" cy="65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hlink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51967" name="Rectangle 31"/>
          <p:cNvSpPr>
            <a:spLocks noChangeArrowheads="1"/>
          </p:cNvSpPr>
          <p:nvPr/>
        </p:nvSpPr>
        <p:spPr bwMode="auto">
          <a:xfrm>
            <a:off x="250825" y="2919413"/>
            <a:ext cx="5040313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61950" indent="-3619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>
                <a:srgbClr val="FF0000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低通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-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带通的映射关系为</a:t>
            </a:r>
          </a:p>
        </p:txBody>
      </p:sp>
      <p:graphicFrame>
        <p:nvGraphicFramePr>
          <p:cNvPr id="556046" name="Object 14"/>
          <p:cNvGraphicFramePr>
            <a:graphicFrameLocks noChangeAspect="1"/>
          </p:cNvGraphicFramePr>
          <p:nvPr/>
        </p:nvGraphicFramePr>
        <p:xfrm>
          <a:off x="4140200" y="2708275"/>
          <a:ext cx="3441700" cy="1028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552" name="公式" r:id="rId5" imgW="1549080" imgH="457200" progId="Equation.3">
                  <p:embed/>
                </p:oleObj>
              </mc:Choice>
              <mc:Fallback>
                <p:oleObj name="公式" r:id="rId5" imgW="1549080" imgH="45720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40200" y="2708275"/>
                        <a:ext cx="3441700" cy="1028700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6047" name="Object 15"/>
          <p:cNvGraphicFramePr>
            <a:graphicFrameLocks/>
          </p:cNvGraphicFramePr>
          <p:nvPr/>
        </p:nvGraphicFramePr>
        <p:xfrm>
          <a:off x="122238" y="3644900"/>
          <a:ext cx="2690812" cy="971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553" name="公式" r:id="rId7" imgW="1346040" imgH="431640" progId="Equation.3">
                  <p:embed/>
                </p:oleObj>
              </mc:Choice>
              <mc:Fallback>
                <p:oleObj name="公式" r:id="rId7" imgW="1346040" imgH="43164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2238" y="3644900"/>
                        <a:ext cx="2690812" cy="971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5"/>
          <p:cNvGraphicFramePr>
            <a:graphicFrameLocks/>
          </p:cNvGraphicFramePr>
          <p:nvPr/>
        </p:nvGraphicFramePr>
        <p:xfrm>
          <a:off x="2876550" y="3717925"/>
          <a:ext cx="2919413" cy="88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554" name="公式" r:id="rId9" imgW="1460160" imgH="393480" progId="Equation.3">
                  <p:embed/>
                </p:oleObj>
              </mc:Choice>
              <mc:Fallback>
                <p:oleObj name="公式" r:id="rId9" imgW="1460160" imgH="39348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76550" y="3717925"/>
                        <a:ext cx="2919413" cy="885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15"/>
          <p:cNvGraphicFramePr>
            <a:graphicFrameLocks/>
          </p:cNvGraphicFramePr>
          <p:nvPr/>
        </p:nvGraphicFramePr>
        <p:xfrm>
          <a:off x="5875338" y="3789363"/>
          <a:ext cx="3046412" cy="88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555" name="公式" r:id="rId11" imgW="1523880" imgH="393480" progId="Equation.3">
                  <p:embed/>
                </p:oleObj>
              </mc:Choice>
              <mc:Fallback>
                <p:oleObj name="公式" r:id="rId11" imgW="1523880" imgH="39348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75338" y="3789363"/>
                        <a:ext cx="3046412" cy="885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1745" name="Text Box 17"/>
          <p:cNvSpPr txBox="1">
            <a:spLocks noChangeArrowheads="1"/>
          </p:cNvSpPr>
          <p:nvPr/>
        </p:nvSpPr>
        <p:spPr bwMode="auto">
          <a:xfrm>
            <a:off x="165100" y="2190750"/>
            <a:ext cx="9366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解：</a:t>
            </a:r>
          </a:p>
        </p:txBody>
      </p:sp>
      <p:sp>
        <p:nvSpPr>
          <p:cNvPr id="201748" name="Text Box 20"/>
          <p:cNvSpPr txBox="1">
            <a:spLocks noChangeArrowheads="1"/>
          </p:cNvSpPr>
          <p:nvPr/>
        </p:nvSpPr>
        <p:spPr bwMode="auto">
          <a:xfrm>
            <a:off x="812800" y="2220913"/>
            <a:ext cx="777716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1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1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将带通的设计指标转化为低通的设计指标</a:t>
            </a:r>
          </a:p>
        </p:txBody>
      </p:sp>
      <p:sp>
        <p:nvSpPr>
          <p:cNvPr id="201750" name="Text Box 22"/>
          <p:cNvSpPr txBox="1">
            <a:spLocks noChangeArrowheads="1"/>
          </p:cNvSpPr>
          <p:nvPr/>
        </p:nvSpPr>
        <p:spPr bwMode="auto">
          <a:xfrm>
            <a:off x="325438" y="4695825"/>
            <a:ext cx="62293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1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设低通数字滤波器的通带截止频率为</a:t>
            </a:r>
          </a:p>
        </p:txBody>
      </p:sp>
      <p:graphicFrame>
        <p:nvGraphicFramePr>
          <p:cNvPr id="201751" name="Object 23"/>
          <p:cNvGraphicFramePr>
            <a:graphicFrameLocks noChangeAspect="1"/>
          </p:cNvGraphicFramePr>
          <p:nvPr/>
        </p:nvGraphicFramePr>
        <p:xfrm>
          <a:off x="6257925" y="4756150"/>
          <a:ext cx="1409700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556" name="公式" r:id="rId13" imgW="634680" imgH="241200" progId="Equation.3">
                  <p:embed/>
                </p:oleObj>
              </mc:Choice>
              <mc:Fallback>
                <p:oleObj name="公式" r:id="rId13" imgW="634680" imgH="24120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57925" y="4756150"/>
                        <a:ext cx="1409700" cy="533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1754" name="Object 26"/>
          <p:cNvGraphicFramePr>
            <a:graphicFrameLocks noChangeAspect="1"/>
          </p:cNvGraphicFramePr>
          <p:nvPr/>
        </p:nvGraphicFramePr>
        <p:xfrm>
          <a:off x="3419475" y="5605463"/>
          <a:ext cx="1293813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557" name="公式" r:id="rId15" imgW="583920" imgH="177480" progId="Equation.3">
                  <p:embed/>
                </p:oleObj>
              </mc:Choice>
              <mc:Fallback>
                <p:oleObj name="公式" r:id="rId15" imgW="583920" imgH="177480" progId="Equation.3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19475" y="5605463"/>
                        <a:ext cx="1293813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1755" name="Object 27"/>
          <p:cNvGraphicFramePr>
            <a:graphicFrameLocks noChangeAspect="1"/>
          </p:cNvGraphicFramePr>
          <p:nvPr/>
        </p:nvGraphicFramePr>
        <p:xfrm>
          <a:off x="5160963" y="6130925"/>
          <a:ext cx="1296987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558" name="公式" r:id="rId17" imgW="583920" imgH="177480" progId="Equation.3">
                  <p:embed/>
                </p:oleObj>
              </mc:Choice>
              <mc:Fallback>
                <p:oleObj name="公式" r:id="rId17" imgW="583920" imgH="177480" progId="Equation.3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60963" y="6130925"/>
                        <a:ext cx="1296987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15"/>
          <p:cNvGraphicFramePr>
            <a:graphicFrameLocks/>
          </p:cNvGraphicFramePr>
          <p:nvPr/>
        </p:nvGraphicFramePr>
        <p:xfrm>
          <a:off x="250825" y="5359400"/>
          <a:ext cx="3224213" cy="942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559" name="公式" r:id="rId19" imgW="1612800" imgH="419040" progId="Equation.3">
                  <p:embed/>
                </p:oleObj>
              </mc:Choice>
              <mc:Fallback>
                <p:oleObj name="公式" r:id="rId19" imgW="1612800" imgH="41904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0825" y="5359400"/>
                        <a:ext cx="3224213" cy="942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15"/>
          <p:cNvGraphicFramePr>
            <a:graphicFrameLocks/>
          </p:cNvGraphicFramePr>
          <p:nvPr/>
        </p:nvGraphicFramePr>
        <p:xfrm>
          <a:off x="4821238" y="5330825"/>
          <a:ext cx="3783012" cy="88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560" name="公式" r:id="rId21" imgW="1892160" imgH="393480" progId="Equation.3">
                  <p:embed/>
                </p:oleObj>
              </mc:Choice>
              <mc:Fallback>
                <p:oleObj name="公式" r:id="rId21" imgW="1892160" imgH="39348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21238" y="5330825"/>
                        <a:ext cx="3783012" cy="885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1758" name="Rectangle 30"/>
          <p:cNvSpPr>
            <a:spLocks noChangeArrowheads="1"/>
          </p:cNvSpPr>
          <p:nvPr/>
        </p:nvSpPr>
        <p:spPr bwMode="auto">
          <a:xfrm>
            <a:off x="6084888" y="1009650"/>
            <a:ext cx="2362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FF00"/>
                </a:solidFill>
              </a:rPr>
              <a:t>Passband Ripple</a:t>
            </a:r>
          </a:p>
        </p:txBody>
      </p:sp>
      <p:sp>
        <p:nvSpPr>
          <p:cNvPr id="201759" name="Rectangle 31"/>
          <p:cNvSpPr>
            <a:spLocks noChangeArrowheads="1"/>
          </p:cNvSpPr>
          <p:nvPr/>
        </p:nvSpPr>
        <p:spPr bwMode="auto">
          <a:xfrm>
            <a:off x="6084888" y="1543050"/>
            <a:ext cx="30749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FF00"/>
                </a:solidFill>
              </a:rPr>
              <a:t>Stopband Attenuation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1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1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1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01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01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51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556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556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201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201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201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 nodeType="clickPar">
                      <p:stCondLst>
                        <p:cond delay="indefinite"/>
                      </p:stCondLst>
                      <p:childTnLst>
                        <p:par>
                          <p:cTn id="7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6" dur="500"/>
                                        <p:tgtEl>
                                          <p:spTgt spid="201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1967" grpId="0"/>
      <p:bldP spid="201745" grpId="0"/>
      <p:bldP spid="201748" grpId="0"/>
      <p:bldP spid="201750" grpId="0"/>
      <p:bldP spid="201758" grpId="0"/>
      <p:bldP spid="201759" grpId="0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56047" name="Object 15"/>
          <p:cNvGraphicFramePr>
            <a:graphicFrameLocks noChangeAspect="1"/>
          </p:cNvGraphicFramePr>
          <p:nvPr/>
        </p:nvGraphicFramePr>
        <p:xfrm>
          <a:off x="6807200" y="1354138"/>
          <a:ext cx="644525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738" name="公式" r:id="rId3" imgW="241200" imgH="228600" progId="Equation.3">
                  <p:embed/>
                </p:oleObj>
              </mc:Choice>
              <mc:Fallback>
                <p:oleObj name="公式" r:id="rId3" imgW="241200" imgH="228600" progId="Equation.3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07200" y="1354138"/>
                        <a:ext cx="644525" cy="609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5"/>
          <p:cNvGraphicFramePr>
            <a:graphicFrameLocks/>
          </p:cNvGraphicFramePr>
          <p:nvPr/>
        </p:nvGraphicFramePr>
        <p:xfrm>
          <a:off x="1749425" y="73025"/>
          <a:ext cx="2892425" cy="88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739" name="公式" r:id="rId5" imgW="1447560" imgH="393480" progId="Equation.3">
                  <p:embed/>
                </p:oleObj>
              </mc:Choice>
              <mc:Fallback>
                <p:oleObj name="公式" r:id="rId5" imgW="1447560" imgH="39348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49425" y="73025"/>
                        <a:ext cx="2892425" cy="885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6859" name="Object 11"/>
          <p:cNvGraphicFramePr>
            <a:graphicFrameLocks noChangeAspect="1"/>
          </p:cNvGraphicFramePr>
          <p:nvPr/>
        </p:nvGraphicFramePr>
        <p:xfrm>
          <a:off x="4703763" y="333375"/>
          <a:ext cx="1298575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740" name="公式" r:id="rId7" imgW="583920" imgH="177480" progId="Equation.3">
                  <p:embed/>
                </p:oleObj>
              </mc:Choice>
              <mc:Fallback>
                <p:oleObj name="公式" r:id="rId7" imgW="583920" imgH="17748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03763" y="333375"/>
                        <a:ext cx="1298575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15"/>
          <p:cNvGraphicFramePr>
            <a:graphicFrameLocks/>
          </p:cNvGraphicFramePr>
          <p:nvPr/>
        </p:nvGraphicFramePr>
        <p:xfrm>
          <a:off x="179388" y="44450"/>
          <a:ext cx="1547812" cy="88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741" name="公式" r:id="rId9" imgW="774360" imgH="393480" progId="Equation.3">
                  <p:embed/>
                </p:oleObj>
              </mc:Choice>
              <mc:Fallback>
                <p:oleObj name="公式" r:id="rId9" imgW="774360" imgH="39348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388" y="44450"/>
                        <a:ext cx="1547812" cy="885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15"/>
          <p:cNvGraphicFramePr>
            <a:graphicFrameLocks/>
          </p:cNvGraphicFramePr>
          <p:nvPr/>
        </p:nvGraphicFramePr>
        <p:xfrm>
          <a:off x="6229350" y="103188"/>
          <a:ext cx="1293813" cy="88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742" name="公式" r:id="rId11" imgW="647640" imgH="393480" progId="Equation.3">
                  <p:embed/>
                </p:oleObj>
              </mc:Choice>
              <mc:Fallback>
                <p:oleObj name="公式" r:id="rId11" imgW="647640" imgH="39348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29350" y="103188"/>
                        <a:ext cx="1293813" cy="885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6863" name="Object 15"/>
          <p:cNvGraphicFramePr>
            <a:graphicFrameLocks noChangeAspect="1"/>
          </p:cNvGraphicFramePr>
          <p:nvPr/>
        </p:nvGraphicFramePr>
        <p:xfrm>
          <a:off x="7523163" y="341313"/>
          <a:ext cx="1298575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743" name="公式" r:id="rId13" imgW="583920" imgH="177480" progId="Equation.3">
                  <p:embed/>
                </p:oleObj>
              </mc:Choice>
              <mc:Fallback>
                <p:oleObj name="公式" r:id="rId13" imgW="583920" imgH="177480" progId="Equation.3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23163" y="341313"/>
                        <a:ext cx="1298575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6046" name="Object 14"/>
          <p:cNvGraphicFramePr>
            <a:graphicFrameLocks noChangeAspect="1"/>
          </p:cNvGraphicFramePr>
          <p:nvPr/>
        </p:nvGraphicFramePr>
        <p:xfrm>
          <a:off x="449263" y="1154113"/>
          <a:ext cx="4486275" cy="942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744" name="公式" r:id="rId15" imgW="2019240" imgH="419040" progId="Equation.3">
                  <p:embed/>
                </p:oleObj>
              </mc:Choice>
              <mc:Fallback>
                <p:oleObj name="公式" r:id="rId15" imgW="2019240" imgH="41904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9263" y="1154113"/>
                        <a:ext cx="4486275" cy="942975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15"/>
          <p:cNvGraphicFramePr>
            <a:graphicFrameLocks noChangeAspect="1"/>
          </p:cNvGraphicFramePr>
          <p:nvPr/>
        </p:nvGraphicFramePr>
        <p:xfrm>
          <a:off x="5868988" y="1382713"/>
          <a:ext cx="906462" cy="561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745" name="公式" r:id="rId17" imgW="368280" imgH="228600" progId="Equation.3">
                  <p:embed/>
                </p:oleObj>
              </mc:Choice>
              <mc:Fallback>
                <p:oleObj name="公式" r:id="rId17" imgW="368280" imgH="228600" progId="Equation.3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68988" y="1382713"/>
                        <a:ext cx="906462" cy="561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15"/>
          <p:cNvGraphicFramePr>
            <a:graphicFrameLocks/>
          </p:cNvGraphicFramePr>
          <p:nvPr/>
        </p:nvGraphicFramePr>
        <p:xfrm>
          <a:off x="6229350" y="2347913"/>
          <a:ext cx="1397000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746" name="公式" r:id="rId19" imgW="698400" imgH="228600" progId="Equation.3">
                  <p:embed/>
                </p:oleObj>
              </mc:Choice>
              <mc:Fallback>
                <p:oleObj name="公式" r:id="rId19" imgW="698400" imgH="22860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29350" y="2347913"/>
                        <a:ext cx="1397000" cy="514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14"/>
          <p:cNvGraphicFramePr>
            <a:graphicFrameLocks noChangeAspect="1"/>
          </p:cNvGraphicFramePr>
          <p:nvPr/>
        </p:nvGraphicFramePr>
        <p:xfrm>
          <a:off x="396875" y="2276475"/>
          <a:ext cx="5221288" cy="942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747" name="公式" r:id="rId21" imgW="2349360" imgH="419040" progId="Equation.3">
                  <p:embed/>
                </p:oleObj>
              </mc:Choice>
              <mc:Fallback>
                <p:oleObj name="公式" r:id="rId21" imgW="2349360" imgH="41904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6875" y="2276475"/>
                        <a:ext cx="5221288" cy="942975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15"/>
          <p:cNvGraphicFramePr>
            <a:graphicFrameLocks noChangeAspect="1"/>
          </p:cNvGraphicFramePr>
          <p:nvPr/>
        </p:nvGraphicFramePr>
        <p:xfrm>
          <a:off x="6238875" y="2924175"/>
          <a:ext cx="1717675" cy="561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748" name="公式" r:id="rId23" imgW="698400" imgH="228600" progId="Equation.3">
                  <p:embed/>
                </p:oleObj>
              </mc:Choice>
              <mc:Fallback>
                <p:oleObj name="公式" r:id="rId23" imgW="698400" imgH="228600" progId="Equation.3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38875" y="2924175"/>
                        <a:ext cx="1717675" cy="561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6873" name="Object 25"/>
          <p:cNvGraphicFramePr>
            <a:graphicFrameLocks noChangeAspect="1"/>
          </p:cNvGraphicFramePr>
          <p:nvPr/>
        </p:nvGraphicFramePr>
        <p:xfrm>
          <a:off x="3832225" y="3746500"/>
          <a:ext cx="1376363" cy="544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749" name="公式" r:id="rId25" imgW="609480" imgH="241200" progId="Equation.3">
                  <p:embed/>
                </p:oleObj>
              </mc:Choice>
              <mc:Fallback>
                <p:oleObj name="公式" r:id="rId25" imgW="609480" imgH="241200" progId="Equation.3">
                  <p:embed/>
                  <p:pic>
                    <p:nvPicPr>
                      <p:cNvPr id="0" name="Object 2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32225" y="3746500"/>
                        <a:ext cx="1376363" cy="544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6874" name="Object 26"/>
          <p:cNvGraphicFramePr>
            <a:graphicFrameLocks noChangeAspect="1"/>
          </p:cNvGraphicFramePr>
          <p:nvPr/>
        </p:nvGraphicFramePr>
        <p:xfrm>
          <a:off x="5400675" y="3746500"/>
          <a:ext cx="1520825" cy="515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750" name="公式" r:id="rId27" imgW="672840" imgH="228600" progId="Equation.3">
                  <p:embed/>
                </p:oleObj>
              </mc:Choice>
              <mc:Fallback>
                <p:oleObj name="公式" r:id="rId27" imgW="672840" imgH="228600" progId="Equation.3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00675" y="3746500"/>
                        <a:ext cx="1520825" cy="5159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6875" name="Text Box 27"/>
          <p:cNvSpPr txBox="1">
            <a:spLocks noChangeArrowheads="1"/>
          </p:cNvSpPr>
          <p:nvPr/>
        </p:nvSpPr>
        <p:spPr bwMode="auto">
          <a:xfrm>
            <a:off x="215900" y="3213100"/>
            <a:ext cx="62293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低通数字滤波器的设计指标为</a:t>
            </a:r>
          </a:p>
        </p:txBody>
      </p:sp>
      <p:graphicFrame>
        <p:nvGraphicFramePr>
          <p:cNvPr id="206876" name="Object 28"/>
          <p:cNvGraphicFramePr>
            <a:graphicFrameLocks noChangeAspect="1"/>
          </p:cNvGraphicFramePr>
          <p:nvPr/>
        </p:nvGraphicFramePr>
        <p:xfrm>
          <a:off x="546100" y="3746500"/>
          <a:ext cx="1433513" cy="544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751" name="公式" r:id="rId29" imgW="634680" imgH="241200" progId="Equation.3">
                  <p:embed/>
                </p:oleObj>
              </mc:Choice>
              <mc:Fallback>
                <p:oleObj name="公式" r:id="rId29" imgW="634680" imgH="24120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6100" y="3746500"/>
                        <a:ext cx="1433513" cy="544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1968" name="Object 32"/>
          <p:cNvGraphicFramePr>
            <a:graphicFrameLocks noChangeAspect="1"/>
          </p:cNvGraphicFramePr>
          <p:nvPr/>
        </p:nvGraphicFramePr>
        <p:xfrm>
          <a:off x="2109788" y="3775075"/>
          <a:ext cx="1577975" cy="515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752" name="公式" r:id="rId31" imgW="698400" imgH="228600" progId="Equation.3">
                  <p:embed/>
                </p:oleObj>
              </mc:Choice>
              <mc:Fallback>
                <p:oleObj name="公式" r:id="rId31" imgW="698400" imgH="22860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09788" y="3775075"/>
                        <a:ext cx="1577975" cy="515938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6878" name="Text Box 30"/>
          <p:cNvSpPr txBox="1">
            <a:spLocks noChangeArrowheads="1"/>
          </p:cNvSpPr>
          <p:nvPr/>
        </p:nvSpPr>
        <p:spPr bwMode="auto">
          <a:xfrm>
            <a:off x="107950" y="4221163"/>
            <a:ext cx="8496300" cy="1031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2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将低通数字滤波器的设计指标转化为低通模拟滤波器的设计指标（当用双线性法转换时需要预畸变）</a:t>
            </a:r>
          </a:p>
        </p:txBody>
      </p:sp>
      <p:graphicFrame>
        <p:nvGraphicFramePr>
          <p:cNvPr id="206879" name="Object 32"/>
          <p:cNvGraphicFramePr>
            <a:graphicFrameLocks noChangeAspect="1"/>
          </p:cNvGraphicFramePr>
          <p:nvPr/>
        </p:nvGraphicFramePr>
        <p:xfrm>
          <a:off x="611188" y="5129213"/>
          <a:ext cx="5618162" cy="1690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753" name="公式" r:id="rId33" imgW="2717640" imgH="812520" progId="Equation.3">
                  <p:embed/>
                </p:oleObj>
              </mc:Choice>
              <mc:Fallback>
                <p:oleObj name="公式" r:id="rId33" imgW="2717640" imgH="81252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188" y="5129213"/>
                        <a:ext cx="5618162" cy="1690687"/>
                      </a:xfrm>
                      <a:prstGeom prst="rect">
                        <a:avLst/>
                      </a:prstGeom>
                      <a:solidFill>
                        <a:srgbClr val="CCEC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6880" name="Text Box 32"/>
          <p:cNvSpPr txBox="1">
            <a:spLocks noChangeArrowheads="1"/>
          </p:cNvSpPr>
          <p:nvPr/>
        </p:nvSpPr>
        <p:spPr bwMode="auto">
          <a:xfrm>
            <a:off x="6372225" y="5805488"/>
            <a:ext cx="143986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取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T=1</a:t>
            </a:r>
          </a:p>
        </p:txBody>
      </p:sp>
      <p:sp>
        <p:nvSpPr>
          <p:cNvPr id="206881" name="Text Box 33"/>
          <p:cNvSpPr txBox="1">
            <a:spLocks noChangeArrowheads="1"/>
          </p:cNvSpPr>
          <p:nvPr/>
        </p:nvSpPr>
        <p:spPr bwMode="auto">
          <a:xfrm>
            <a:off x="7885113" y="1458913"/>
            <a:ext cx="6477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hlinkClick r:id="rId35" action="ppaction://hlinksldjump"/>
              </a:rPr>
              <a:t>图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06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06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56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06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556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2068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2068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551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6" dur="500"/>
                                        <p:tgtEl>
                                          <p:spTgt spid="2068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206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 nodeType="clickPar">
                      <p:stCondLst>
                        <p:cond delay="indefinite"/>
                      </p:stCondLst>
                      <p:childTnLst>
                        <p:par>
                          <p:cTn id="8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206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9" dur="500"/>
                                        <p:tgtEl>
                                          <p:spTgt spid="206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2" dur="500"/>
                                        <p:tgtEl>
                                          <p:spTgt spid="206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875" grpId="0"/>
      <p:bldP spid="206878" grpId="0"/>
      <p:bldP spid="206880" grpId="0"/>
      <p:bldP spid="206881" grpId="0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0956" name="Object 32"/>
          <p:cNvGraphicFramePr>
            <a:graphicFrameLocks noChangeAspect="1"/>
          </p:cNvGraphicFramePr>
          <p:nvPr/>
        </p:nvGraphicFramePr>
        <p:xfrm>
          <a:off x="5048250" y="895350"/>
          <a:ext cx="2652713" cy="989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08" name="公式" r:id="rId3" imgW="1130040" imgH="419040" progId="Equation.3">
                  <p:embed/>
                </p:oleObj>
              </mc:Choice>
              <mc:Fallback>
                <p:oleObj name="公式" r:id="rId3" imgW="1130040" imgH="41904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48250" y="895350"/>
                        <a:ext cx="2652713" cy="989013"/>
                      </a:xfrm>
                      <a:prstGeom prst="rect">
                        <a:avLst/>
                      </a:prstGeom>
                      <a:solidFill>
                        <a:srgbClr val="CCEC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0957" name="Text Box 13"/>
          <p:cNvSpPr txBox="1">
            <a:spLocks noChangeArrowheads="1"/>
          </p:cNvSpPr>
          <p:nvPr/>
        </p:nvSpPr>
        <p:spPr bwMode="auto">
          <a:xfrm>
            <a:off x="179388" y="174625"/>
            <a:ext cx="83534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3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设计模拟低通滤波器（切比雪夫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I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）</a:t>
            </a:r>
          </a:p>
        </p:txBody>
      </p:sp>
      <p:graphicFrame>
        <p:nvGraphicFramePr>
          <p:cNvPr id="415772" name="Object 28"/>
          <p:cNvGraphicFramePr>
            <a:graphicFrameLocks noChangeAspect="1"/>
          </p:cNvGraphicFramePr>
          <p:nvPr/>
        </p:nvGraphicFramePr>
        <p:xfrm>
          <a:off x="7634288" y="1166813"/>
          <a:ext cx="1293812" cy="385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09" name="公式" r:id="rId5" imgW="596880" imgH="177480" progId="Equation.3">
                  <p:embed/>
                </p:oleObj>
              </mc:Choice>
              <mc:Fallback>
                <p:oleObj name="公式" r:id="rId5" imgW="596880" imgH="17748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34288" y="1166813"/>
                        <a:ext cx="1293812" cy="385762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0959" name="Object 15"/>
          <p:cNvGraphicFramePr>
            <a:graphicFrameLocks/>
          </p:cNvGraphicFramePr>
          <p:nvPr/>
        </p:nvGraphicFramePr>
        <p:xfrm>
          <a:off x="107950" y="736600"/>
          <a:ext cx="4987925" cy="116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10" name="公式" r:id="rId7" imgW="2209680" imgH="495000" progId="Equation.3">
                  <p:embed/>
                </p:oleObj>
              </mc:Choice>
              <mc:Fallback>
                <p:oleObj name="公式" r:id="rId7" imgW="2209680" imgH="49500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950" y="736600"/>
                        <a:ext cx="4987925" cy="1168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0960" name="Object 19"/>
          <p:cNvGraphicFramePr>
            <a:graphicFrameLocks noChangeAspect="1"/>
          </p:cNvGraphicFramePr>
          <p:nvPr/>
        </p:nvGraphicFramePr>
        <p:xfrm>
          <a:off x="7812088" y="1687513"/>
          <a:ext cx="1117600" cy="487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11" name="公式" r:id="rId9" imgW="406080" imgH="177480" progId="Equation.3">
                  <p:embed/>
                </p:oleObj>
              </mc:Choice>
              <mc:Fallback>
                <p:oleObj name="公式" r:id="rId9" imgW="406080" imgH="177480" progId="Equation.3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12088" y="1687513"/>
                        <a:ext cx="1117600" cy="487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5F1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7818" name="Object 26"/>
          <p:cNvGraphicFramePr>
            <a:graphicFrameLocks noChangeAspect="1"/>
          </p:cNvGraphicFramePr>
          <p:nvPr/>
        </p:nvGraphicFramePr>
        <p:xfrm>
          <a:off x="3132138" y="1803400"/>
          <a:ext cx="4622800" cy="935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12" name="公式" r:id="rId11" imgW="1917360" imgH="393480" progId="Equation.3">
                  <p:embed/>
                </p:oleObj>
              </mc:Choice>
              <mc:Fallback>
                <p:oleObj name="公式" r:id="rId11" imgW="1917360" imgH="393480" progId="Equation.3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32138" y="1803400"/>
                        <a:ext cx="4622800" cy="935038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7820" name="Object 28"/>
          <p:cNvGraphicFramePr>
            <a:graphicFrameLocks noChangeAspect="1"/>
          </p:cNvGraphicFramePr>
          <p:nvPr/>
        </p:nvGraphicFramePr>
        <p:xfrm>
          <a:off x="4211638" y="2884488"/>
          <a:ext cx="2792412" cy="88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13" name="公式" r:id="rId13" imgW="1218960" imgH="393480" progId="Equation.3">
                  <p:embed/>
                </p:oleObj>
              </mc:Choice>
              <mc:Fallback>
                <p:oleObj name="公式" r:id="rId13" imgW="1218960" imgH="39348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11638" y="2884488"/>
                        <a:ext cx="2792412" cy="889000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7819" name="Object 27"/>
          <p:cNvGraphicFramePr>
            <a:graphicFrameLocks noChangeAspect="1"/>
          </p:cNvGraphicFramePr>
          <p:nvPr/>
        </p:nvGraphicFramePr>
        <p:xfrm>
          <a:off x="1547813" y="2813050"/>
          <a:ext cx="2468562" cy="976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14" name="公式" r:id="rId15" imgW="1091880" imgH="431640" progId="Equation.3">
                  <p:embed/>
                </p:oleObj>
              </mc:Choice>
              <mc:Fallback>
                <p:oleObj name="公式" r:id="rId15" imgW="1091880" imgH="431640" progId="Equation.3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47813" y="2813050"/>
                        <a:ext cx="2468562" cy="976313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7813" name="Rectangle 21"/>
          <p:cNvSpPr>
            <a:spLocks noChangeArrowheads="1"/>
          </p:cNvSpPr>
          <p:nvPr/>
        </p:nvSpPr>
        <p:spPr bwMode="auto">
          <a:xfrm>
            <a:off x="250825" y="1947863"/>
            <a:ext cx="316865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查表 </a:t>
            </a:r>
          </a:p>
        </p:txBody>
      </p:sp>
      <p:graphicFrame>
        <p:nvGraphicFramePr>
          <p:cNvPr id="2" name="Object 27"/>
          <p:cNvGraphicFramePr>
            <a:graphicFrameLocks noChangeAspect="1"/>
          </p:cNvGraphicFramePr>
          <p:nvPr/>
        </p:nvGraphicFramePr>
        <p:xfrm>
          <a:off x="179388" y="3001963"/>
          <a:ext cx="1406525" cy="515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15" name="公式" r:id="rId17" imgW="622080" imgH="228600" progId="Equation.3">
                  <p:embed/>
                </p:oleObj>
              </mc:Choice>
              <mc:Fallback>
                <p:oleObj name="公式" r:id="rId17" imgW="622080" imgH="228600" progId="Equation.3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388" y="3001963"/>
                        <a:ext cx="1406525" cy="515937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8"/>
          <p:cNvGraphicFramePr>
            <a:graphicFrameLocks noChangeAspect="1"/>
          </p:cNvGraphicFramePr>
          <p:nvPr/>
        </p:nvGraphicFramePr>
        <p:xfrm>
          <a:off x="7164388" y="3100388"/>
          <a:ext cx="1770062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16" name="公式" r:id="rId19" imgW="774360" imgH="228600" progId="Equation.3">
                  <p:embed/>
                </p:oleObj>
              </mc:Choice>
              <mc:Fallback>
                <p:oleObj name="公式" r:id="rId19" imgW="774360" imgH="22860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64388" y="3100388"/>
                        <a:ext cx="1770062" cy="514350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0968" name="Text Box 24"/>
          <p:cNvSpPr txBox="1">
            <a:spLocks noChangeArrowheads="1"/>
          </p:cNvSpPr>
          <p:nvPr/>
        </p:nvSpPr>
        <p:spPr bwMode="auto">
          <a:xfrm>
            <a:off x="179388" y="3892550"/>
            <a:ext cx="194468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去归一化</a:t>
            </a:r>
          </a:p>
        </p:txBody>
      </p:sp>
      <p:graphicFrame>
        <p:nvGraphicFramePr>
          <p:cNvPr id="419851" name="Object 11"/>
          <p:cNvGraphicFramePr>
            <a:graphicFrameLocks noChangeAspect="1"/>
          </p:cNvGraphicFramePr>
          <p:nvPr/>
        </p:nvGraphicFramePr>
        <p:xfrm>
          <a:off x="1763713" y="3790950"/>
          <a:ext cx="1149350" cy="938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17" name="公式" r:id="rId21" imgW="545760" imgH="444240" progId="Equation.3">
                  <p:embed/>
                </p:oleObj>
              </mc:Choice>
              <mc:Fallback>
                <p:oleObj name="公式" r:id="rId21" imgW="545760" imgH="44424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63713" y="3790950"/>
                        <a:ext cx="1149350" cy="938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A3ED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11"/>
          <p:cNvGraphicFramePr>
            <a:graphicFrameLocks noChangeAspect="1"/>
          </p:cNvGraphicFramePr>
          <p:nvPr/>
        </p:nvGraphicFramePr>
        <p:xfrm>
          <a:off x="2928938" y="3789363"/>
          <a:ext cx="1317625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18" name="公式" r:id="rId23" imgW="609480" imgH="393480" progId="Equation.3">
                  <p:embed/>
                </p:oleObj>
              </mc:Choice>
              <mc:Fallback>
                <p:oleObj name="公式" r:id="rId23" imgW="609480" imgH="39348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28938" y="3789363"/>
                        <a:ext cx="1317625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A3ED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26"/>
          <p:cNvGraphicFramePr>
            <a:graphicFrameLocks noChangeAspect="1"/>
          </p:cNvGraphicFramePr>
          <p:nvPr/>
        </p:nvGraphicFramePr>
        <p:xfrm>
          <a:off x="611188" y="4870450"/>
          <a:ext cx="4562475" cy="935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19" name="公式" r:id="rId25" imgW="1892160" imgH="393480" progId="Equation.3">
                  <p:embed/>
                </p:oleObj>
              </mc:Choice>
              <mc:Fallback>
                <p:oleObj name="公式" r:id="rId25" imgW="1892160" imgH="393480" progId="Equation.3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188" y="4870450"/>
                        <a:ext cx="4562475" cy="935038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09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09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10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15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10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17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417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4178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417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210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419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957" grpId="0"/>
      <p:bldP spid="417813" grpId="0"/>
      <p:bldP spid="210968" grpId="0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985" name="Text Box 17"/>
          <p:cNvSpPr txBox="1">
            <a:spLocks noChangeArrowheads="1"/>
          </p:cNvSpPr>
          <p:nvPr/>
        </p:nvSpPr>
        <p:spPr bwMode="auto">
          <a:xfrm>
            <a:off x="179388" y="115888"/>
            <a:ext cx="8640762" cy="56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4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将模拟滤波器转换为数字滤波器（双线性变换法）</a:t>
            </a:r>
          </a:p>
        </p:txBody>
      </p:sp>
      <p:graphicFrame>
        <p:nvGraphicFramePr>
          <p:cNvPr id="211986" name="Object 18"/>
          <p:cNvGraphicFramePr>
            <a:graphicFrameLocks noChangeAspect="1"/>
          </p:cNvGraphicFramePr>
          <p:nvPr/>
        </p:nvGraphicFramePr>
        <p:xfrm>
          <a:off x="539750" y="620713"/>
          <a:ext cx="3109913" cy="1266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468" name="公式" r:id="rId3" imgW="1371600" imgH="558720" progId="Equation.3">
                  <p:embed/>
                </p:oleObj>
              </mc:Choice>
              <mc:Fallback>
                <p:oleObj name="公式" r:id="rId3" imgW="1371600" imgH="558720" progId="Equation.3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750" y="620713"/>
                        <a:ext cx="3109913" cy="1266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1987" name="Text Box 19"/>
          <p:cNvSpPr txBox="1">
            <a:spLocks noChangeArrowheads="1"/>
          </p:cNvSpPr>
          <p:nvPr/>
        </p:nvSpPr>
        <p:spPr bwMode="auto">
          <a:xfrm>
            <a:off x="3924300" y="1125538"/>
            <a:ext cx="143986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取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T=1</a:t>
            </a:r>
          </a:p>
        </p:txBody>
      </p:sp>
      <p:graphicFrame>
        <p:nvGraphicFramePr>
          <p:cNvPr id="417818" name="Object 26"/>
          <p:cNvGraphicFramePr>
            <a:graphicFrameLocks noChangeAspect="1"/>
          </p:cNvGraphicFramePr>
          <p:nvPr/>
        </p:nvGraphicFramePr>
        <p:xfrm>
          <a:off x="611188" y="1989138"/>
          <a:ext cx="5878512" cy="995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469" name="公式" r:id="rId5" imgW="2438280" imgH="419040" progId="Equation.3">
                  <p:embed/>
                </p:oleObj>
              </mc:Choice>
              <mc:Fallback>
                <p:oleObj name="公式" r:id="rId5" imgW="2438280" imgH="419040" progId="Equation.3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188" y="1989138"/>
                        <a:ext cx="5878512" cy="995362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1990" name="Text Box 22"/>
          <p:cNvSpPr txBox="1">
            <a:spLocks noChangeArrowheads="1"/>
          </p:cNvSpPr>
          <p:nvPr/>
        </p:nvSpPr>
        <p:spPr bwMode="auto">
          <a:xfrm>
            <a:off x="165100" y="3213100"/>
            <a:ext cx="83534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1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5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将数字低通滤波器转换为数字带通滤波器</a:t>
            </a:r>
          </a:p>
        </p:txBody>
      </p:sp>
      <p:graphicFrame>
        <p:nvGraphicFramePr>
          <p:cNvPr id="583687" name="Object 7"/>
          <p:cNvGraphicFramePr>
            <a:graphicFrameLocks noChangeAspect="1"/>
          </p:cNvGraphicFramePr>
          <p:nvPr/>
        </p:nvGraphicFramePr>
        <p:xfrm>
          <a:off x="361950" y="3932238"/>
          <a:ext cx="4425950" cy="827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470" name="公式" r:id="rId7" imgW="1917360" imgH="355320" progId="Equation.3">
                  <p:embed/>
                </p:oleObj>
              </mc:Choice>
              <mc:Fallback>
                <p:oleObj name="公式" r:id="rId7" imgW="1917360" imgH="35532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1950" y="3932238"/>
                        <a:ext cx="4425950" cy="827087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95982" name="Object 14"/>
          <p:cNvGraphicFramePr>
            <a:graphicFrameLocks noChangeAspect="1"/>
          </p:cNvGraphicFramePr>
          <p:nvPr/>
        </p:nvGraphicFramePr>
        <p:xfrm>
          <a:off x="755650" y="4724400"/>
          <a:ext cx="7677150" cy="973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471" name="公式" r:id="rId9" imgW="3327120" imgH="419040" progId="Equation.3">
                  <p:embed/>
                </p:oleObj>
              </mc:Choice>
              <mc:Fallback>
                <p:oleObj name="公式" r:id="rId9" imgW="3327120" imgH="41904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650" y="4724400"/>
                        <a:ext cx="7677150" cy="973138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3234" name="Oval 34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8172450" y="6165850"/>
            <a:ext cx="574675" cy="287338"/>
          </a:xfrm>
          <a:prstGeom prst="ellipse">
            <a:avLst/>
          </a:prstGeom>
          <a:gradFill rotWithShape="1">
            <a:gsLst>
              <a:gs pos="0">
                <a:srgbClr val="00FF00"/>
              </a:gs>
              <a:gs pos="100000">
                <a:srgbClr val="002600"/>
              </a:gs>
            </a:gsLst>
            <a:path path="shape">
              <a:fillToRect l="50000" t="50000" r="50000" b="50000"/>
            </a:path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/>
            <a:endParaRPr kumimoji="0" lang="zh-CN" altLang="zh-CN" sz="1800" b="0">
              <a:latin typeface="Arial" panose="020B0604020202020204" pitchFamily="34" charset="0"/>
            </a:endParaRPr>
          </a:p>
        </p:txBody>
      </p:sp>
      <p:graphicFrame>
        <p:nvGraphicFramePr>
          <p:cNvPr id="211994" name="Object 26"/>
          <p:cNvGraphicFramePr>
            <a:graphicFrameLocks noChangeAspect="1"/>
          </p:cNvGraphicFramePr>
          <p:nvPr/>
        </p:nvGraphicFramePr>
        <p:xfrm>
          <a:off x="5003800" y="4076700"/>
          <a:ext cx="1693863" cy="477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472" name="公式" r:id="rId12" imgW="761760" imgH="215640" progId="Equation.3">
                  <p:embed/>
                </p:oleObj>
              </mc:Choice>
              <mc:Fallback>
                <p:oleObj name="公式" r:id="rId12" imgW="761760" imgH="215640" progId="Equation.3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03800" y="4076700"/>
                        <a:ext cx="1693863" cy="4778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1997" name="Object 29"/>
          <p:cNvGraphicFramePr>
            <a:graphicFrameLocks noChangeAspect="1"/>
          </p:cNvGraphicFramePr>
          <p:nvPr/>
        </p:nvGraphicFramePr>
        <p:xfrm>
          <a:off x="6877050" y="4033838"/>
          <a:ext cx="1720850" cy="479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473" name="公式" r:id="rId14" imgW="774360" imgH="215640" progId="Equation.3">
                  <p:embed/>
                </p:oleObj>
              </mc:Choice>
              <mc:Fallback>
                <p:oleObj name="公式" r:id="rId14" imgW="774360" imgH="215640" progId="Equation.3">
                  <p:embed/>
                  <p:pic>
                    <p:nvPicPr>
                      <p:cNvPr id="0" name="Object 2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77050" y="4033838"/>
                        <a:ext cx="1720850" cy="479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1998" name="Rectangle 30"/>
          <p:cNvSpPr>
            <a:spLocks noChangeArrowheads="1"/>
          </p:cNvSpPr>
          <p:nvPr/>
        </p:nvSpPr>
        <p:spPr bwMode="auto">
          <a:xfrm>
            <a:off x="1401763" y="5734050"/>
            <a:ext cx="6049962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800">
                <a:solidFill>
                  <a:srgbClr val="FFFF00"/>
                </a:solidFill>
              </a:rPr>
              <a:t>[N,wc] = cheb1ord(wp,ws,Rp,Rs)</a:t>
            </a:r>
          </a:p>
        </p:txBody>
      </p:sp>
      <p:sp>
        <p:nvSpPr>
          <p:cNvPr id="211999" name="Rectangle 31"/>
          <p:cNvSpPr>
            <a:spLocks noChangeArrowheads="1"/>
          </p:cNvSpPr>
          <p:nvPr/>
        </p:nvSpPr>
        <p:spPr bwMode="auto">
          <a:xfrm>
            <a:off x="1431925" y="6208713"/>
            <a:ext cx="6726238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800">
                <a:solidFill>
                  <a:srgbClr val="FFFF00"/>
                </a:solidFill>
              </a:rPr>
              <a:t>[b,a] = cheby1(N,Rp,wc,’bandpass’ 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1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1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11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17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11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83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11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119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595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563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11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211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1985" grpId="0"/>
      <p:bldP spid="211987" grpId="0"/>
      <p:bldP spid="211990" grpId="0"/>
      <p:bldP spid="563234" grpId="0" animBg="1"/>
      <p:bldP spid="211998" grpId="0"/>
      <p:bldP spid="211999" grpId="0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008" name="Group 16"/>
          <p:cNvGrpSpPr>
            <a:grpSpLocks/>
          </p:cNvGrpSpPr>
          <p:nvPr/>
        </p:nvGrpSpPr>
        <p:grpSpPr bwMode="auto">
          <a:xfrm>
            <a:off x="179388" y="44450"/>
            <a:ext cx="8640762" cy="2070100"/>
            <a:chOff x="113" y="28"/>
            <a:chExt cx="5443" cy="1304"/>
          </a:xfrm>
        </p:grpSpPr>
        <p:graphicFrame>
          <p:nvGraphicFramePr>
            <p:cNvPr id="213009" name="Object 14"/>
            <p:cNvGraphicFramePr>
              <a:graphicFrameLocks noChangeAspect="1"/>
            </p:cNvGraphicFramePr>
            <p:nvPr/>
          </p:nvGraphicFramePr>
          <p:xfrm>
            <a:off x="748" y="681"/>
            <a:ext cx="3576" cy="65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3806" name="公式" r:id="rId3" imgW="2527200" imgH="457200" progId="Equation.3">
                    <p:embed/>
                  </p:oleObj>
                </mc:Choice>
                <mc:Fallback>
                  <p:oleObj name="公式" r:id="rId3" imgW="2527200" imgH="457200" progId="Equation.3">
                    <p:embed/>
                    <p:pic>
                      <p:nvPicPr>
                        <p:cNvPr id="0" name="Object 1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48" y="681"/>
                          <a:ext cx="3576" cy="65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hlink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13010" name="Text Box 18"/>
            <p:cNvSpPr txBox="1">
              <a:spLocks noChangeArrowheads="1"/>
            </p:cNvSpPr>
            <p:nvPr/>
          </p:nvSpPr>
          <p:spPr bwMode="auto">
            <a:xfrm>
              <a:off x="113" y="28"/>
              <a:ext cx="5443" cy="67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115000"/>
                </a:lnSpc>
                <a:spcBef>
                  <a:spcPct val="50000"/>
                </a:spcBef>
              </a:pPr>
              <a:r>
                <a:rPr lang="zh-CN" altLang="en-US" sz="2800" dirty="0">
                  <a:solidFill>
                    <a:srgbClr val="FFFF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例</a:t>
              </a:r>
              <a:r>
                <a:rPr lang="en-US" altLang="zh-CN" sz="2800" dirty="0">
                  <a:solidFill>
                    <a:srgbClr val="FFFF00"/>
                  </a:solidFill>
                  <a:latin typeface="+mn-lt"/>
                  <a:ea typeface="楷体" panose="02010609060101010101" pitchFamily="49" charset="-122"/>
                </a:rPr>
                <a:t>16</a:t>
              </a:r>
              <a:r>
                <a:rPr lang="en-US" altLang="zh-CN" sz="2800" dirty="0">
                  <a:solidFill>
                    <a:srgbClr val="FFFF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.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用双线性变换法设计带阻数字滤波器，要求用切比雪夫</a:t>
              </a:r>
              <a:r>
                <a:rPr lang="en-US" altLang="zh-CN" sz="2800" dirty="0">
                  <a:latin typeface="+mn-lt"/>
                  <a:ea typeface="楷体" panose="02010609060101010101" pitchFamily="49" charset="-122"/>
                </a:rPr>
                <a:t>I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型滤波器逼近，设计指标为：</a:t>
              </a:r>
            </a:p>
          </p:txBody>
        </p:sp>
      </p:grpSp>
      <p:sp>
        <p:nvSpPr>
          <p:cNvPr id="551967" name="Rectangle 31"/>
          <p:cNvSpPr>
            <a:spLocks noChangeArrowheads="1"/>
          </p:cNvSpPr>
          <p:nvPr/>
        </p:nvSpPr>
        <p:spPr bwMode="auto">
          <a:xfrm>
            <a:off x="322263" y="2874963"/>
            <a:ext cx="5040312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61950" indent="-3619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>
                <a:srgbClr val="FF0000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低通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-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带阻的映射关系为</a:t>
            </a:r>
          </a:p>
        </p:txBody>
      </p:sp>
      <p:graphicFrame>
        <p:nvGraphicFramePr>
          <p:cNvPr id="556046" name="Object 14"/>
          <p:cNvGraphicFramePr>
            <a:graphicFrameLocks noChangeAspect="1"/>
          </p:cNvGraphicFramePr>
          <p:nvPr/>
        </p:nvGraphicFramePr>
        <p:xfrm>
          <a:off x="4356100" y="2708275"/>
          <a:ext cx="3186113" cy="1028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807" name="公式" r:id="rId5" imgW="1434960" imgH="457200" progId="Equation.3">
                  <p:embed/>
                </p:oleObj>
              </mc:Choice>
              <mc:Fallback>
                <p:oleObj name="公式" r:id="rId5" imgW="1434960" imgH="45720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56100" y="2708275"/>
                        <a:ext cx="3186113" cy="1028700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6047" name="Object 15"/>
          <p:cNvGraphicFramePr>
            <a:graphicFrameLocks/>
          </p:cNvGraphicFramePr>
          <p:nvPr/>
        </p:nvGraphicFramePr>
        <p:xfrm>
          <a:off x="193675" y="3767138"/>
          <a:ext cx="2690813" cy="971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808" name="公式" r:id="rId7" imgW="1346040" imgH="431640" progId="Equation.3">
                  <p:embed/>
                </p:oleObj>
              </mc:Choice>
              <mc:Fallback>
                <p:oleObj name="公式" r:id="rId7" imgW="1346040" imgH="43164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3675" y="3767138"/>
                        <a:ext cx="2690813" cy="971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5"/>
          <p:cNvGraphicFramePr>
            <a:graphicFrameLocks/>
          </p:cNvGraphicFramePr>
          <p:nvPr/>
        </p:nvGraphicFramePr>
        <p:xfrm>
          <a:off x="2903538" y="3789363"/>
          <a:ext cx="2944812" cy="88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809" name="公式" r:id="rId9" imgW="1473120" imgH="393480" progId="Equation.3">
                  <p:embed/>
                </p:oleObj>
              </mc:Choice>
              <mc:Fallback>
                <p:oleObj name="公式" r:id="rId9" imgW="1473120" imgH="39348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03538" y="3789363"/>
                        <a:ext cx="2944812" cy="885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15"/>
          <p:cNvGraphicFramePr>
            <a:graphicFrameLocks/>
          </p:cNvGraphicFramePr>
          <p:nvPr/>
        </p:nvGraphicFramePr>
        <p:xfrm>
          <a:off x="5995988" y="3846513"/>
          <a:ext cx="2919412" cy="88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810" name="公式" r:id="rId11" imgW="1460160" imgH="393480" progId="Equation.3">
                  <p:embed/>
                </p:oleObj>
              </mc:Choice>
              <mc:Fallback>
                <p:oleObj name="公式" r:id="rId11" imgW="1460160" imgH="39348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95988" y="3846513"/>
                        <a:ext cx="2919412" cy="885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3016" name="Text Box 24"/>
          <p:cNvSpPr txBox="1">
            <a:spLocks noChangeArrowheads="1"/>
          </p:cNvSpPr>
          <p:nvPr/>
        </p:nvSpPr>
        <p:spPr bwMode="auto">
          <a:xfrm>
            <a:off x="165100" y="2162175"/>
            <a:ext cx="9366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解：</a:t>
            </a:r>
          </a:p>
        </p:txBody>
      </p:sp>
      <p:sp>
        <p:nvSpPr>
          <p:cNvPr id="213017" name="Text Box 25"/>
          <p:cNvSpPr txBox="1">
            <a:spLocks noChangeArrowheads="1"/>
          </p:cNvSpPr>
          <p:nvPr/>
        </p:nvSpPr>
        <p:spPr bwMode="auto">
          <a:xfrm>
            <a:off x="812800" y="2192338"/>
            <a:ext cx="777716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1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1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将带阻的设计指标转化为低通的设计指标</a:t>
            </a:r>
          </a:p>
        </p:txBody>
      </p:sp>
      <p:grpSp>
        <p:nvGrpSpPr>
          <p:cNvPr id="213018" name="Group 26"/>
          <p:cNvGrpSpPr>
            <a:grpSpLocks/>
          </p:cNvGrpSpPr>
          <p:nvPr/>
        </p:nvGrpSpPr>
        <p:grpSpPr bwMode="auto">
          <a:xfrm>
            <a:off x="541338" y="4765675"/>
            <a:ext cx="7270750" cy="608013"/>
            <a:chOff x="295" y="2514"/>
            <a:chExt cx="4580" cy="383"/>
          </a:xfrm>
        </p:grpSpPr>
        <p:sp>
          <p:nvSpPr>
            <p:cNvPr id="213019" name="Text Box 27"/>
            <p:cNvSpPr txBox="1">
              <a:spLocks noChangeArrowheads="1"/>
            </p:cNvSpPr>
            <p:nvPr/>
          </p:nvSpPr>
          <p:spPr bwMode="auto">
            <a:xfrm>
              <a:off x="295" y="2514"/>
              <a:ext cx="3924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10000"/>
                </a:spcBef>
              </a:pPr>
              <a:r>
                <a:rPr lang="zh-CN" altLang="en-US" sz="2800">
                  <a:latin typeface="楷体" panose="02010609060101010101" pitchFamily="49" charset="-122"/>
                  <a:ea typeface="楷体" panose="02010609060101010101" pitchFamily="49" charset="-122"/>
                </a:rPr>
                <a:t>设低通数字滤波器的通带截止频率为</a:t>
              </a:r>
            </a:p>
          </p:txBody>
        </p:sp>
        <p:graphicFrame>
          <p:nvGraphicFramePr>
            <p:cNvPr id="213020" name="Object 28"/>
            <p:cNvGraphicFramePr>
              <a:graphicFrameLocks noChangeAspect="1"/>
            </p:cNvGraphicFramePr>
            <p:nvPr/>
          </p:nvGraphicFramePr>
          <p:xfrm>
            <a:off x="3987" y="2561"/>
            <a:ext cx="888" cy="33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3811" name="公式" r:id="rId13" imgW="634680" imgH="241200" progId="Equation.3">
                    <p:embed/>
                  </p:oleObj>
                </mc:Choice>
                <mc:Fallback>
                  <p:oleObj name="公式" r:id="rId13" imgW="634680" imgH="241200" progId="Equation.3">
                    <p:embed/>
                    <p:pic>
                      <p:nvPicPr>
                        <p:cNvPr id="0" name="Object 2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987" y="2561"/>
                          <a:ext cx="888" cy="33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13021" name="Object 29"/>
          <p:cNvGraphicFramePr>
            <a:graphicFrameLocks noChangeAspect="1"/>
          </p:cNvGraphicFramePr>
          <p:nvPr/>
        </p:nvGraphicFramePr>
        <p:xfrm>
          <a:off x="5376863" y="6232525"/>
          <a:ext cx="1296987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812" name="公式" r:id="rId15" imgW="583920" imgH="177480" progId="Equation.3">
                  <p:embed/>
                </p:oleObj>
              </mc:Choice>
              <mc:Fallback>
                <p:oleObj name="公式" r:id="rId15" imgW="583920" imgH="177480" progId="Equation.3">
                  <p:embed/>
                  <p:pic>
                    <p:nvPicPr>
                      <p:cNvPr id="0" name="Object 2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76863" y="6232525"/>
                        <a:ext cx="1296987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15"/>
          <p:cNvGraphicFramePr>
            <a:graphicFrameLocks/>
          </p:cNvGraphicFramePr>
          <p:nvPr/>
        </p:nvGraphicFramePr>
        <p:xfrm>
          <a:off x="171450" y="5461000"/>
          <a:ext cx="3529013" cy="942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813" name="公式" r:id="rId17" imgW="1765080" imgH="419040" progId="Equation.3">
                  <p:embed/>
                </p:oleObj>
              </mc:Choice>
              <mc:Fallback>
                <p:oleObj name="公式" r:id="rId17" imgW="1765080" imgH="41904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1450" y="5461000"/>
                        <a:ext cx="3529013" cy="942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15"/>
          <p:cNvGraphicFramePr>
            <a:graphicFrameLocks/>
          </p:cNvGraphicFramePr>
          <p:nvPr/>
        </p:nvGraphicFramePr>
        <p:xfrm>
          <a:off x="4500563" y="5345113"/>
          <a:ext cx="4087812" cy="88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814" name="公式" r:id="rId19" imgW="2044440" imgH="393480" progId="Equation.3">
                  <p:embed/>
                </p:oleObj>
              </mc:Choice>
              <mc:Fallback>
                <p:oleObj name="公式" r:id="rId19" imgW="2044440" imgH="39348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00563" y="5345113"/>
                        <a:ext cx="4087812" cy="885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3024" name="Object 32"/>
          <p:cNvGraphicFramePr>
            <a:graphicFrameLocks noChangeAspect="1"/>
          </p:cNvGraphicFramePr>
          <p:nvPr/>
        </p:nvGraphicFramePr>
        <p:xfrm>
          <a:off x="3708400" y="5705475"/>
          <a:ext cx="534988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815" name="公式" r:id="rId21" imgW="241200" imgH="177480" progId="Equation.3">
                  <p:embed/>
                </p:oleObj>
              </mc:Choice>
              <mc:Fallback>
                <p:oleObj name="公式" r:id="rId21" imgW="241200" imgH="17748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08400" y="5705475"/>
                        <a:ext cx="534988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3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3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13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51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56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56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213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213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213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1967" grpId="0"/>
      <p:bldP spid="213016" grpId="0"/>
      <p:bldP spid="213017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56047" name="Object 15"/>
          <p:cNvGraphicFramePr>
            <a:graphicFrameLocks/>
          </p:cNvGraphicFramePr>
          <p:nvPr/>
        </p:nvGraphicFramePr>
        <p:xfrm>
          <a:off x="2338388" y="44450"/>
          <a:ext cx="1576387" cy="88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755" name="公式" r:id="rId3" imgW="698400" imgH="393480" progId="Equation.3">
                  <p:embed/>
                </p:oleObj>
              </mc:Choice>
              <mc:Fallback>
                <p:oleObj name="公式" r:id="rId3" imgW="698400" imgH="39348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38388" y="44450"/>
                        <a:ext cx="1576387" cy="885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7893" name="Object 21"/>
          <p:cNvGraphicFramePr>
            <a:graphicFrameLocks noChangeAspect="1"/>
          </p:cNvGraphicFramePr>
          <p:nvPr/>
        </p:nvGraphicFramePr>
        <p:xfrm>
          <a:off x="3922713" y="319088"/>
          <a:ext cx="534987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756" name="公式" r:id="rId5" imgW="241200" imgH="177480" progId="Equation.3">
                  <p:embed/>
                </p:oleObj>
              </mc:Choice>
              <mc:Fallback>
                <p:oleObj name="公式" r:id="rId5" imgW="241200" imgH="177480" progId="Equation.3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22713" y="319088"/>
                        <a:ext cx="534987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5"/>
          <p:cNvGraphicFramePr>
            <a:graphicFrameLocks/>
          </p:cNvGraphicFramePr>
          <p:nvPr/>
        </p:nvGraphicFramePr>
        <p:xfrm>
          <a:off x="4846638" y="44450"/>
          <a:ext cx="2749550" cy="88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757" name="公式" r:id="rId7" imgW="1218960" imgH="393480" progId="Equation.3">
                  <p:embed/>
                </p:oleObj>
              </mc:Choice>
              <mc:Fallback>
                <p:oleObj name="公式" r:id="rId7" imgW="1218960" imgH="39348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46638" y="44450"/>
                        <a:ext cx="2749550" cy="885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02120" name="Object 8"/>
          <p:cNvGraphicFramePr>
            <a:graphicFrameLocks noChangeAspect="1"/>
          </p:cNvGraphicFramePr>
          <p:nvPr/>
        </p:nvGraphicFramePr>
        <p:xfrm>
          <a:off x="6842125" y="1268413"/>
          <a:ext cx="1762125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758" name="公式" r:id="rId9" imgW="749160" imgH="228600" progId="Equation.3">
                  <p:embed/>
                </p:oleObj>
              </mc:Choice>
              <mc:Fallback>
                <p:oleObj name="公式" r:id="rId9" imgW="749160" imgH="22860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42125" y="1268413"/>
                        <a:ext cx="1762125" cy="539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6046" name="Object 14"/>
          <p:cNvGraphicFramePr>
            <a:graphicFrameLocks noChangeAspect="1"/>
          </p:cNvGraphicFramePr>
          <p:nvPr/>
        </p:nvGraphicFramePr>
        <p:xfrm>
          <a:off x="3440113" y="1052513"/>
          <a:ext cx="2284412" cy="942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759" name="公式" r:id="rId11" imgW="1028520" imgH="419040" progId="Equation.3">
                  <p:embed/>
                </p:oleObj>
              </mc:Choice>
              <mc:Fallback>
                <p:oleObj name="公式" r:id="rId11" imgW="1028520" imgH="41904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40113" y="1052513"/>
                        <a:ext cx="2284412" cy="942975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15"/>
          <p:cNvGraphicFramePr>
            <a:graphicFrameLocks/>
          </p:cNvGraphicFramePr>
          <p:nvPr/>
        </p:nvGraphicFramePr>
        <p:xfrm>
          <a:off x="6008688" y="1282700"/>
          <a:ext cx="868362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760" name="公式" r:id="rId13" imgW="368280" imgH="228600" progId="Equation.3">
                  <p:embed/>
                </p:oleObj>
              </mc:Choice>
              <mc:Fallback>
                <p:oleObj name="公式" r:id="rId13" imgW="368280" imgH="22860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08688" y="1282700"/>
                        <a:ext cx="868362" cy="539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14"/>
          <p:cNvGraphicFramePr>
            <a:graphicFrameLocks noChangeAspect="1"/>
          </p:cNvGraphicFramePr>
          <p:nvPr/>
        </p:nvGraphicFramePr>
        <p:xfrm>
          <a:off x="250825" y="2074863"/>
          <a:ext cx="3270250" cy="942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761" name="公式" r:id="rId15" imgW="1473120" imgH="419040" progId="Equation.3">
                  <p:embed/>
                </p:oleObj>
              </mc:Choice>
              <mc:Fallback>
                <p:oleObj name="公式" r:id="rId15" imgW="1473120" imgH="41904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0825" y="2074863"/>
                        <a:ext cx="3270250" cy="942975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15"/>
          <p:cNvGraphicFramePr>
            <a:graphicFrameLocks/>
          </p:cNvGraphicFramePr>
          <p:nvPr/>
        </p:nvGraphicFramePr>
        <p:xfrm>
          <a:off x="3706813" y="2219325"/>
          <a:ext cx="2005012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762" name="公式" r:id="rId17" imgW="850680" imgH="228600" progId="Equation.3">
                  <p:embed/>
                </p:oleObj>
              </mc:Choice>
              <mc:Fallback>
                <p:oleObj name="公式" r:id="rId17" imgW="850680" imgH="22860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06813" y="2219325"/>
                        <a:ext cx="2005012" cy="539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7902" name="Object 30"/>
          <p:cNvGraphicFramePr>
            <a:graphicFrameLocks noChangeAspect="1"/>
          </p:cNvGraphicFramePr>
          <p:nvPr/>
        </p:nvGraphicFramePr>
        <p:xfrm>
          <a:off x="4052888" y="3602038"/>
          <a:ext cx="1233487" cy="487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763" name="公式" r:id="rId19" imgW="545760" imgH="215640" progId="Equation.3">
                  <p:embed/>
                </p:oleObj>
              </mc:Choice>
              <mc:Fallback>
                <p:oleObj name="公式" r:id="rId19" imgW="545760" imgH="215640" progId="Equation.3">
                  <p:embed/>
                  <p:pic>
                    <p:nvPicPr>
                      <p:cNvPr id="0" name="Object 3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52888" y="3602038"/>
                        <a:ext cx="1233487" cy="487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7903" name="Object 31"/>
          <p:cNvGraphicFramePr>
            <a:graphicFrameLocks noChangeAspect="1"/>
          </p:cNvGraphicFramePr>
          <p:nvPr/>
        </p:nvGraphicFramePr>
        <p:xfrm>
          <a:off x="5394325" y="3587750"/>
          <a:ext cx="1520825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764" name="公式" r:id="rId21" imgW="672840" imgH="215640" progId="Equation.3">
                  <p:embed/>
                </p:oleObj>
              </mc:Choice>
              <mc:Fallback>
                <p:oleObj name="公式" r:id="rId21" imgW="672840" imgH="215640" progId="Equation.3">
                  <p:embed/>
                  <p:pic>
                    <p:nvPicPr>
                      <p:cNvPr id="0" name="Object 3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4325" y="3587750"/>
                        <a:ext cx="1520825" cy="487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7904" name="Text Box 32"/>
          <p:cNvSpPr txBox="1">
            <a:spLocks noChangeArrowheads="1"/>
          </p:cNvSpPr>
          <p:nvPr/>
        </p:nvSpPr>
        <p:spPr bwMode="auto">
          <a:xfrm>
            <a:off x="215900" y="3054350"/>
            <a:ext cx="62293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低通数字滤波器的设计指标为</a:t>
            </a:r>
          </a:p>
        </p:txBody>
      </p:sp>
      <p:graphicFrame>
        <p:nvGraphicFramePr>
          <p:cNvPr id="207905" name="Object 33"/>
          <p:cNvGraphicFramePr>
            <a:graphicFrameLocks noChangeAspect="1"/>
          </p:cNvGraphicFramePr>
          <p:nvPr/>
        </p:nvGraphicFramePr>
        <p:xfrm>
          <a:off x="539750" y="3573463"/>
          <a:ext cx="1433513" cy="544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765" name="公式" r:id="rId23" imgW="634680" imgH="241200" progId="Equation.3">
                  <p:embed/>
                </p:oleObj>
              </mc:Choice>
              <mc:Fallback>
                <p:oleObj name="公式" r:id="rId23" imgW="634680" imgH="241200" progId="Equation.3">
                  <p:embed/>
                  <p:pic>
                    <p:nvPicPr>
                      <p:cNvPr id="0" name="Object 3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750" y="3573463"/>
                        <a:ext cx="1433513" cy="5445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1968" name="Object 32"/>
          <p:cNvGraphicFramePr>
            <a:graphicFrameLocks noChangeAspect="1"/>
          </p:cNvGraphicFramePr>
          <p:nvPr/>
        </p:nvGraphicFramePr>
        <p:xfrm>
          <a:off x="2138363" y="3573463"/>
          <a:ext cx="1922462" cy="515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766" name="公式" r:id="rId25" imgW="850680" imgH="228600" progId="Equation.3">
                  <p:embed/>
                </p:oleObj>
              </mc:Choice>
              <mc:Fallback>
                <p:oleObj name="公式" r:id="rId25" imgW="850680" imgH="22860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8363" y="3573463"/>
                        <a:ext cx="1922462" cy="515937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7907" name="Text Box 35"/>
          <p:cNvSpPr txBox="1">
            <a:spLocks noChangeArrowheads="1"/>
          </p:cNvSpPr>
          <p:nvPr/>
        </p:nvSpPr>
        <p:spPr bwMode="auto">
          <a:xfrm>
            <a:off x="107950" y="4090988"/>
            <a:ext cx="8496300" cy="1031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2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将低通数字滤波器的设计指标转化为低通模拟滤波器的设计指标（当用双线性法转换时需要预畸变）</a:t>
            </a:r>
          </a:p>
        </p:txBody>
      </p:sp>
      <p:graphicFrame>
        <p:nvGraphicFramePr>
          <p:cNvPr id="207908" name="Object 32"/>
          <p:cNvGraphicFramePr>
            <a:graphicFrameLocks noChangeAspect="1"/>
          </p:cNvGraphicFramePr>
          <p:nvPr/>
        </p:nvGraphicFramePr>
        <p:xfrm>
          <a:off x="533400" y="5056188"/>
          <a:ext cx="5775325" cy="1690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767" name="公式" r:id="rId27" imgW="2793960" imgH="812520" progId="Equation.3">
                  <p:embed/>
                </p:oleObj>
              </mc:Choice>
              <mc:Fallback>
                <p:oleObj name="公式" r:id="rId27" imgW="2793960" imgH="81252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" y="5056188"/>
                        <a:ext cx="5775325" cy="1690687"/>
                      </a:xfrm>
                      <a:prstGeom prst="rect">
                        <a:avLst/>
                      </a:prstGeom>
                      <a:solidFill>
                        <a:srgbClr val="CCEC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7909" name="Text Box 37"/>
          <p:cNvSpPr txBox="1">
            <a:spLocks noChangeArrowheads="1"/>
          </p:cNvSpPr>
          <p:nvPr/>
        </p:nvSpPr>
        <p:spPr bwMode="auto">
          <a:xfrm>
            <a:off x="6372225" y="5661025"/>
            <a:ext cx="143986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取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T=1</a:t>
            </a:r>
          </a:p>
        </p:txBody>
      </p:sp>
      <p:graphicFrame>
        <p:nvGraphicFramePr>
          <p:cNvPr id="207910" name="Object 38"/>
          <p:cNvGraphicFramePr>
            <a:graphicFrameLocks noChangeAspect="1"/>
          </p:cNvGraphicFramePr>
          <p:nvPr/>
        </p:nvGraphicFramePr>
        <p:xfrm>
          <a:off x="485775" y="520700"/>
          <a:ext cx="1550988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768" name="公式" r:id="rId29" imgW="698400" imgH="177480" progId="Equation.3">
                  <p:embed/>
                </p:oleObj>
              </mc:Choice>
              <mc:Fallback>
                <p:oleObj name="公式" r:id="rId29" imgW="698400" imgH="177480" progId="Equation.3">
                  <p:embed/>
                  <p:pic>
                    <p:nvPicPr>
                      <p:cNvPr id="0" name="Object 3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5775" y="520700"/>
                        <a:ext cx="1550988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7911" name="Object 39"/>
          <p:cNvGraphicFramePr>
            <a:graphicFrameLocks noChangeAspect="1"/>
          </p:cNvGraphicFramePr>
          <p:nvPr/>
        </p:nvGraphicFramePr>
        <p:xfrm>
          <a:off x="423863" y="44450"/>
          <a:ext cx="844550" cy="449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769" name="公式" r:id="rId31" imgW="380880" imgH="203040" progId="Equation.3">
                  <p:embed/>
                </p:oleObj>
              </mc:Choice>
              <mc:Fallback>
                <p:oleObj name="公式" r:id="rId31" imgW="380880" imgH="203040" progId="Equation.3">
                  <p:embed/>
                  <p:pic>
                    <p:nvPicPr>
                      <p:cNvPr id="0" name="Object 3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3863" y="44450"/>
                        <a:ext cx="844550" cy="4492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14"/>
          <p:cNvGraphicFramePr>
            <a:graphicFrameLocks noChangeAspect="1"/>
          </p:cNvGraphicFramePr>
          <p:nvPr/>
        </p:nvGraphicFramePr>
        <p:xfrm>
          <a:off x="250825" y="1023938"/>
          <a:ext cx="3186113" cy="1028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770" name="公式" r:id="rId33" imgW="1434960" imgH="457200" progId="Equation.3">
                  <p:embed/>
                </p:oleObj>
              </mc:Choice>
              <mc:Fallback>
                <p:oleObj name="公式" r:id="rId33" imgW="1434960" imgH="45720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0825" y="1023938"/>
                        <a:ext cx="3186113" cy="1028700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7914" name="Text Box 42"/>
          <p:cNvSpPr txBox="1">
            <a:spLocks noChangeArrowheads="1"/>
          </p:cNvSpPr>
          <p:nvPr/>
        </p:nvSpPr>
        <p:spPr bwMode="auto">
          <a:xfrm>
            <a:off x="7524750" y="2060575"/>
            <a:ext cx="6477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hlinkClick r:id="rId35" action="ppaction://hlinksldjump"/>
              </a:rPr>
              <a:t>图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7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07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56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078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556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207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602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207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 nodeType="clickPar">
                      <p:stCondLst>
                        <p:cond delay="indefinite"/>
                      </p:stCondLst>
                      <p:childTnLst>
                        <p:par>
                          <p:cTn id="6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207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551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207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207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207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207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207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7904" grpId="0"/>
      <p:bldP spid="207907" grpId="0"/>
      <p:bldP spid="207909" grpId="0"/>
      <p:bldP spid="207914" grpId="0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8900" name="Object 32"/>
          <p:cNvGraphicFramePr>
            <a:graphicFrameLocks noChangeAspect="1"/>
          </p:cNvGraphicFramePr>
          <p:nvPr/>
        </p:nvGraphicFramePr>
        <p:xfrm>
          <a:off x="5048250" y="836613"/>
          <a:ext cx="2652713" cy="989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53" name="公式" r:id="rId3" imgW="1130040" imgH="419040" progId="Equation.3">
                  <p:embed/>
                </p:oleObj>
              </mc:Choice>
              <mc:Fallback>
                <p:oleObj name="公式" r:id="rId3" imgW="1130040" imgH="41904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48250" y="836613"/>
                        <a:ext cx="2652713" cy="989012"/>
                      </a:xfrm>
                      <a:prstGeom prst="rect">
                        <a:avLst/>
                      </a:prstGeom>
                      <a:solidFill>
                        <a:srgbClr val="CCEC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8901" name="Text Box 5"/>
          <p:cNvSpPr txBox="1">
            <a:spLocks noChangeArrowheads="1"/>
          </p:cNvSpPr>
          <p:nvPr/>
        </p:nvSpPr>
        <p:spPr bwMode="auto">
          <a:xfrm>
            <a:off x="179388" y="115888"/>
            <a:ext cx="83534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3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设计模拟低通滤波器（切比雪夫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I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）</a:t>
            </a:r>
          </a:p>
        </p:txBody>
      </p:sp>
      <p:graphicFrame>
        <p:nvGraphicFramePr>
          <p:cNvPr id="415772" name="Object 28"/>
          <p:cNvGraphicFramePr>
            <a:graphicFrameLocks noChangeAspect="1"/>
          </p:cNvGraphicFramePr>
          <p:nvPr/>
        </p:nvGraphicFramePr>
        <p:xfrm>
          <a:off x="7813675" y="1108075"/>
          <a:ext cx="935038" cy="385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54" name="公式" r:id="rId5" imgW="431640" imgH="177480" progId="Equation.3">
                  <p:embed/>
                </p:oleObj>
              </mc:Choice>
              <mc:Fallback>
                <p:oleObj name="公式" r:id="rId5" imgW="431640" imgH="17748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13675" y="1108075"/>
                        <a:ext cx="935038" cy="385763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8903" name="Object 7"/>
          <p:cNvGraphicFramePr>
            <a:graphicFrameLocks/>
          </p:cNvGraphicFramePr>
          <p:nvPr/>
        </p:nvGraphicFramePr>
        <p:xfrm>
          <a:off x="165100" y="706438"/>
          <a:ext cx="4873625" cy="1108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55" name="公式" r:id="rId7" imgW="2158920" imgH="469800" progId="Equation.3">
                  <p:embed/>
                </p:oleObj>
              </mc:Choice>
              <mc:Fallback>
                <p:oleObj name="公式" r:id="rId7" imgW="2158920" imgH="469800" progId="Equation.3">
                  <p:embed/>
                  <p:pic>
                    <p:nvPicPr>
                      <p:cNvPr id="0" name="Object 7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5100" y="706438"/>
                        <a:ext cx="4873625" cy="1108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8904" name="Object 19"/>
          <p:cNvGraphicFramePr>
            <a:graphicFrameLocks noChangeAspect="1"/>
          </p:cNvGraphicFramePr>
          <p:nvPr/>
        </p:nvGraphicFramePr>
        <p:xfrm>
          <a:off x="7829550" y="1557338"/>
          <a:ext cx="1082675" cy="487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56" name="公式" r:id="rId9" imgW="393480" imgH="177480" progId="Equation.3">
                  <p:embed/>
                </p:oleObj>
              </mc:Choice>
              <mc:Fallback>
                <p:oleObj name="公式" r:id="rId9" imgW="393480" imgH="177480" progId="Equation.3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29550" y="1557338"/>
                        <a:ext cx="1082675" cy="487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5F1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7818" name="Object 26"/>
          <p:cNvGraphicFramePr>
            <a:graphicFrameLocks noChangeAspect="1"/>
          </p:cNvGraphicFramePr>
          <p:nvPr/>
        </p:nvGraphicFramePr>
        <p:xfrm>
          <a:off x="457200" y="2422525"/>
          <a:ext cx="6275388" cy="935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57" name="公式" r:id="rId11" imgW="2603160" imgH="393480" progId="Equation.3">
                  <p:embed/>
                </p:oleObj>
              </mc:Choice>
              <mc:Fallback>
                <p:oleObj name="公式" r:id="rId11" imgW="2603160" imgH="393480" progId="Equation.3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2422525"/>
                        <a:ext cx="6275388" cy="935038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7813" name="Rectangle 21"/>
          <p:cNvSpPr>
            <a:spLocks noChangeArrowheads="1"/>
          </p:cNvSpPr>
          <p:nvPr/>
        </p:nvSpPr>
        <p:spPr bwMode="auto">
          <a:xfrm>
            <a:off x="250825" y="1947863"/>
            <a:ext cx="324167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查表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261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页 表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6-5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</a:p>
        </p:txBody>
      </p:sp>
      <p:graphicFrame>
        <p:nvGraphicFramePr>
          <p:cNvPr id="417820" name="Object 28"/>
          <p:cNvGraphicFramePr>
            <a:graphicFrameLocks noChangeAspect="1"/>
          </p:cNvGraphicFramePr>
          <p:nvPr/>
        </p:nvGraphicFramePr>
        <p:xfrm>
          <a:off x="2514600" y="3500438"/>
          <a:ext cx="2822575" cy="88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58" name="公式" r:id="rId13" imgW="1231560" imgH="393480" progId="Equation.3">
                  <p:embed/>
                </p:oleObj>
              </mc:Choice>
              <mc:Fallback>
                <p:oleObj name="公式" r:id="rId13" imgW="1231560" imgH="39348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4600" y="3500438"/>
                        <a:ext cx="2822575" cy="889000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7819" name="Object 27"/>
          <p:cNvGraphicFramePr>
            <a:graphicFrameLocks noChangeAspect="1"/>
          </p:cNvGraphicFramePr>
          <p:nvPr/>
        </p:nvGraphicFramePr>
        <p:xfrm>
          <a:off x="395288" y="3716338"/>
          <a:ext cx="1406525" cy="515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59" name="公式" r:id="rId15" imgW="622080" imgH="228600" progId="Equation.3">
                  <p:embed/>
                </p:oleObj>
              </mc:Choice>
              <mc:Fallback>
                <p:oleObj name="公式" r:id="rId15" imgW="622080" imgH="228600" progId="Equation.3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288" y="3716338"/>
                        <a:ext cx="1406525" cy="515937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28"/>
          <p:cNvGraphicFramePr>
            <a:graphicFrameLocks noChangeAspect="1"/>
          </p:cNvGraphicFramePr>
          <p:nvPr/>
        </p:nvGraphicFramePr>
        <p:xfrm>
          <a:off x="5567363" y="3730625"/>
          <a:ext cx="1741487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60" name="公式" r:id="rId17" imgW="761760" imgH="228600" progId="Equation.3">
                  <p:embed/>
                </p:oleObj>
              </mc:Choice>
              <mc:Fallback>
                <p:oleObj name="公式" r:id="rId17" imgW="761760" imgH="22860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67363" y="3730625"/>
                        <a:ext cx="1741487" cy="514350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8"/>
          <p:cNvGraphicFramePr>
            <a:graphicFrameLocks noChangeAspect="1"/>
          </p:cNvGraphicFramePr>
          <p:nvPr/>
        </p:nvGraphicFramePr>
        <p:xfrm>
          <a:off x="1835150" y="3789363"/>
          <a:ext cx="247650" cy="35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61" name="公式" r:id="rId19" imgW="114120" imgH="164880" progId="Equation.3">
                  <p:embed/>
                </p:oleObj>
              </mc:Choice>
              <mc:Fallback>
                <p:oleObj name="公式" r:id="rId19" imgW="114120" imgH="16488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3789363"/>
                        <a:ext cx="247650" cy="358775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8912" name="Text Box 16"/>
          <p:cNvSpPr txBox="1">
            <a:spLocks noChangeArrowheads="1"/>
          </p:cNvSpPr>
          <p:nvPr/>
        </p:nvSpPr>
        <p:spPr bwMode="auto">
          <a:xfrm>
            <a:off x="288925" y="4537075"/>
            <a:ext cx="194468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去归一化</a:t>
            </a:r>
          </a:p>
        </p:txBody>
      </p:sp>
      <p:graphicFrame>
        <p:nvGraphicFramePr>
          <p:cNvPr id="419851" name="Object 11"/>
          <p:cNvGraphicFramePr>
            <a:graphicFrameLocks noChangeAspect="1"/>
          </p:cNvGraphicFramePr>
          <p:nvPr/>
        </p:nvGraphicFramePr>
        <p:xfrm>
          <a:off x="1873250" y="4435475"/>
          <a:ext cx="1149350" cy="938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62" name="公式" r:id="rId21" imgW="545760" imgH="444240" progId="Equation.3">
                  <p:embed/>
                </p:oleObj>
              </mc:Choice>
              <mc:Fallback>
                <p:oleObj name="公式" r:id="rId21" imgW="545760" imgH="44424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73250" y="4435475"/>
                        <a:ext cx="1149350" cy="938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A3ED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11"/>
          <p:cNvGraphicFramePr>
            <a:graphicFrameLocks noChangeAspect="1"/>
          </p:cNvGraphicFramePr>
          <p:nvPr/>
        </p:nvGraphicFramePr>
        <p:xfrm>
          <a:off x="3038475" y="4433888"/>
          <a:ext cx="1317625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63" name="公式" r:id="rId23" imgW="609480" imgH="393480" progId="Equation.3">
                  <p:embed/>
                </p:oleObj>
              </mc:Choice>
              <mc:Fallback>
                <p:oleObj name="公式" r:id="rId23" imgW="609480" imgH="39348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38475" y="4433888"/>
                        <a:ext cx="1317625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A3ED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26"/>
          <p:cNvGraphicFramePr>
            <a:graphicFrameLocks noChangeAspect="1"/>
          </p:cNvGraphicFramePr>
          <p:nvPr/>
        </p:nvGraphicFramePr>
        <p:xfrm>
          <a:off x="395288" y="5446713"/>
          <a:ext cx="6215062" cy="935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64" name="公式" r:id="rId25" imgW="2577960" imgH="393480" progId="Equation.3">
                  <p:embed/>
                </p:oleObj>
              </mc:Choice>
              <mc:Fallback>
                <p:oleObj name="公式" r:id="rId25" imgW="2577960" imgH="393480" progId="Equation.3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288" y="5446713"/>
                        <a:ext cx="6215062" cy="935037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8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8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8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15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08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17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417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4178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417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208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419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901" grpId="0"/>
      <p:bldP spid="417813" grpId="0"/>
      <p:bldP spid="208912" grpId="0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68" name="Text Box 4"/>
          <p:cNvSpPr txBox="1">
            <a:spLocks noChangeArrowheads="1"/>
          </p:cNvSpPr>
          <p:nvPr/>
        </p:nvSpPr>
        <p:spPr bwMode="auto">
          <a:xfrm>
            <a:off x="179388" y="115888"/>
            <a:ext cx="8640762" cy="56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4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将模拟滤波器转换为数字滤波器（双线性变换法）</a:t>
            </a:r>
          </a:p>
        </p:txBody>
      </p:sp>
      <p:graphicFrame>
        <p:nvGraphicFramePr>
          <p:cNvPr id="216069" name="Object 5"/>
          <p:cNvGraphicFramePr>
            <a:graphicFrameLocks noChangeAspect="1"/>
          </p:cNvGraphicFramePr>
          <p:nvPr/>
        </p:nvGraphicFramePr>
        <p:xfrm>
          <a:off x="539750" y="620713"/>
          <a:ext cx="3109913" cy="1266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393" name="公式" r:id="rId3" imgW="1371600" imgH="558720" progId="Equation.3">
                  <p:embed/>
                </p:oleObj>
              </mc:Choice>
              <mc:Fallback>
                <p:oleObj name="公式" r:id="rId3" imgW="1371600" imgH="55872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750" y="620713"/>
                        <a:ext cx="3109913" cy="1266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6070" name="Text Box 6"/>
          <p:cNvSpPr txBox="1">
            <a:spLocks noChangeArrowheads="1"/>
          </p:cNvSpPr>
          <p:nvPr/>
        </p:nvSpPr>
        <p:spPr bwMode="auto">
          <a:xfrm>
            <a:off x="3924300" y="1125538"/>
            <a:ext cx="143986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取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T=1</a:t>
            </a:r>
          </a:p>
        </p:txBody>
      </p:sp>
      <p:graphicFrame>
        <p:nvGraphicFramePr>
          <p:cNvPr id="417818" name="Object 26"/>
          <p:cNvGraphicFramePr>
            <a:graphicFrameLocks noChangeAspect="1"/>
          </p:cNvGraphicFramePr>
          <p:nvPr/>
        </p:nvGraphicFramePr>
        <p:xfrm>
          <a:off x="373063" y="1989138"/>
          <a:ext cx="7654925" cy="995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394" name="公式" r:id="rId5" imgW="3174840" imgH="419040" progId="Equation.3">
                  <p:embed/>
                </p:oleObj>
              </mc:Choice>
              <mc:Fallback>
                <p:oleObj name="公式" r:id="rId5" imgW="3174840" imgH="419040" progId="Equation.3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3063" y="1989138"/>
                        <a:ext cx="7654925" cy="995362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6072" name="Text Box 8"/>
          <p:cNvSpPr txBox="1">
            <a:spLocks noChangeArrowheads="1"/>
          </p:cNvSpPr>
          <p:nvPr/>
        </p:nvSpPr>
        <p:spPr bwMode="auto">
          <a:xfrm>
            <a:off x="165100" y="3141663"/>
            <a:ext cx="83534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1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5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将数字低通滤波器转换为数字带阻滤波器</a:t>
            </a:r>
          </a:p>
        </p:txBody>
      </p:sp>
      <p:graphicFrame>
        <p:nvGraphicFramePr>
          <p:cNvPr id="583687" name="Object 7"/>
          <p:cNvGraphicFramePr>
            <a:graphicFrameLocks noChangeAspect="1"/>
          </p:cNvGraphicFramePr>
          <p:nvPr/>
        </p:nvGraphicFramePr>
        <p:xfrm>
          <a:off x="539750" y="3744913"/>
          <a:ext cx="4419600" cy="846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395" name="公式" r:id="rId7" imgW="1739880" imgH="330120" progId="Equation.3">
                  <p:embed/>
                </p:oleObj>
              </mc:Choice>
              <mc:Fallback>
                <p:oleObj name="公式" r:id="rId7" imgW="1739880" imgH="33012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750" y="3744913"/>
                        <a:ext cx="4419600" cy="846137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95982" name="Object 14"/>
          <p:cNvGraphicFramePr>
            <a:graphicFrameLocks noChangeAspect="1"/>
          </p:cNvGraphicFramePr>
          <p:nvPr/>
        </p:nvGraphicFramePr>
        <p:xfrm>
          <a:off x="817563" y="4724400"/>
          <a:ext cx="7121525" cy="973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396" name="公式" r:id="rId9" imgW="3085920" imgH="419040" progId="Equation.3">
                  <p:embed/>
                </p:oleObj>
              </mc:Choice>
              <mc:Fallback>
                <p:oleObj name="公式" r:id="rId9" imgW="3085920" imgH="41904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17563" y="4724400"/>
                        <a:ext cx="7121525" cy="973138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3234" name="Oval 34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8172450" y="6165850"/>
            <a:ext cx="574675" cy="287338"/>
          </a:xfrm>
          <a:prstGeom prst="ellipse">
            <a:avLst/>
          </a:prstGeom>
          <a:gradFill rotWithShape="1">
            <a:gsLst>
              <a:gs pos="0">
                <a:srgbClr val="00FF00"/>
              </a:gs>
              <a:gs pos="100000">
                <a:srgbClr val="002600"/>
              </a:gs>
            </a:gsLst>
            <a:path path="shape">
              <a:fillToRect l="50000" t="50000" r="50000" b="50000"/>
            </a:path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/>
            <a:endParaRPr kumimoji="0" lang="zh-CN" altLang="zh-CN" sz="1800" b="0">
              <a:latin typeface="Arial" panose="020B0604020202020204" pitchFamily="34" charset="0"/>
            </a:endParaRPr>
          </a:p>
        </p:txBody>
      </p:sp>
      <p:sp>
        <p:nvSpPr>
          <p:cNvPr id="216078" name="Text Box 14"/>
          <p:cNvSpPr txBox="1">
            <a:spLocks noChangeArrowheads="1"/>
          </p:cNvSpPr>
          <p:nvPr/>
        </p:nvSpPr>
        <p:spPr bwMode="auto">
          <a:xfrm>
            <a:off x="8027988" y="5373688"/>
            <a:ext cx="108108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i="1">
                <a:ea typeface="楷体_GB2312" pitchFamily="49" charset="-122"/>
                <a:hlinkClick r:id="rId12" action="ppaction://hlinksldjump"/>
              </a:rPr>
              <a:t>END</a:t>
            </a:r>
            <a:endParaRPr lang="en-US" altLang="zh-CN" sz="2800" i="1">
              <a:ea typeface="楷体_GB2312" pitchFamily="49" charset="-122"/>
            </a:endParaRPr>
          </a:p>
        </p:txBody>
      </p:sp>
      <p:sp>
        <p:nvSpPr>
          <p:cNvPr id="216079" name="Rectangle 15"/>
          <p:cNvSpPr>
            <a:spLocks noChangeArrowheads="1"/>
          </p:cNvSpPr>
          <p:nvPr/>
        </p:nvSpPr>
        <p:spPr bwMode="auto">
          <a:xfrm>
            <a:off x="1401763" y="5691188"/>
            <a:ext cx="6049962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800">
                <a:solidFill>
                  <a:srgbClr val="FFFF00"/>
                </a:solidFill>
              </a:rPr>
              <a:t>[N,wc] = cheb1ord(wp,ws,Rp,Rs)</a:t>
            </a:r>
          </a:p>
        </p:txBody>
      </p:sp>
      <p:sp>
        <p:nvSpPr>
          <p:cNvPr id="216080" name="Rectangle 16"/>
          <p:cNvSpPr>
            <a:spLocks noChangeArrowheads="1"/>
          </p:cNvSpPr>
          <p:nvPr/>
        </p:nvSpPr>
        <p:spPr bwMode="auto">
          <a:xfrm>
            <a:off x="1446213" y="6172200"/>
            <a:ext cx="5286375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800">
                <a:solidFill>
                  <a:srgbClr val="FFFF00"/>
                </a:solidFill>
              </a:rPr>
              <a:t>[b,a] = cheby1(N,Rp,wc,’stop’ 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6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6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16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17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16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83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595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563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16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216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16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068" grpId="0"/>
      <p:bldP spid="216070" grpId="0"/>
      <p:bldP spid="216072" grpId="0"/>
      <p:bldP spid="563234" grpId="0" animBg="1"/>
      <p:bldP spid="216078" grpId="0"/>
      <p:bldP spid="216079" grpId="0"/>
      <p:bldP spid="21608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917" y="4005039"/>
            <a:ext cx="5400675" cy="180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917" y="44624"/>
            <a:ext cx="5400675" cy="180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917" y="2204839"/>
            <a:ext cx="5400675" cy="180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直接箭头连接符 4"/>
          <p:cNvCxnSpPr>
            <a:cxnSpLocks noChangeShapeType="1"/>
          </p:cNvCxnSpPr>
          <p:nvPr/>
        </p:nvCxnSpPr>
        <p:spPr bwMode="auto">
          <a:xfrm>
            <a:off x="4931842" y="1504652"/>
            <a:ext cx="720725" cy="2449512"/>
          </a:xfrm>
          <a:prstGeom prst="straightConnector1">
            <a:avLst/>
          </a:prstGeom>
          <a:noFill/>
          <a:ln w="25400" algn="ctr">
            <a:solidFill>
              <a:srgbClr val="0000FF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直接箭头连接符 5"/>
          <p:cNvCxnSpPr>
            <a:cxnSpLocks noChangeShapeType="1"/>
          </p:cNvCxnSpPr>
          <p:nvPr/>
        </p:nvCxnSpPr>
        <p:spPr bwMode="auto">
          <a:xfrm>
            <a:off x="4212705" y="1504652"/>
            <a:ext cx="2436812" cy="2665412"/>
          </a:xfrm>
          <a:prstGeom prst="straightConnector1">
            <a:avLst/>
          </a:prstGeom>
          <a:noFill/>
          <a:ln w="25400" algn="ctr">
            <a:solidFill>
              <a:srgbClr val="0000FF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" name="TextBox 11"/>
          <p:cNvSpPr txBox="1">
            <a:spLocks noChangeArrowheads="1"/>
          </p:cNvSpPr>
          <p:nvPr/>
        </p:nvSpPr>
        <p:spPr bwMode="auto">
          <a:xfrm>
            <a:off x="5354116" y="1285577"/>
            <a:ext cx="159414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延迟</a:t>
            </a:r>
            <a:r>
              <a:rPr lang="en-US" altLang="zh-CN" sz="2800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50</a:t>
            </a:r>
            <a:endParaRPr lang="zh-CN" altLang="en-US" sz="2800" dirty="0">
              <a:solidFill>
                <a:srgbClr val="0000FF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8" name="TextBox 12"/>
          <p:cNvSpPr txBox="1">
            <a:spLocks noChangeArrowheads="1"/>
          </p:cNvSpPr>
          <p:nvPr/>
        </p:nvSpPr>
        <p:spPr bwMode="auto">
          <a:xfrm>
            <a:off x="2977630" y="1936452"/>
            <a:ext cx="195421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延迟</a:t>
            </a:r>
            <a:r>
              <a:rPr lang="en-US" altLang="zh-CN" sz="2800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200</a:t>
            </a:r>
            <a:endParaRPr lang="zh-CN" altLang="en-US" sz="2800" dirty="0">
              <a:solidFill>
                <a:srgbClr val="0000FF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9" name="TextBox 14"/>
          <p:cNvSpPr txBox="1">
            <a:spLocks noChangeArrowheads="1"/>
          </p:cNvSpPr>
          <p:nvPr/>
        </p:nvSpPr>
        <p:spPr bwMode="auto">
          <a:xfrm>
            <a:off x="4749279" y="1753652"/>
            <a:ext cx="232251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群延迟</a:t>
            </a:r>
          </a:p>
        </p:txBody>
      </p:sp>
      <p:sp>
        <p:nvSpPr>
          <p:cNvPr id="10" name="矩形 9"/>
          <p:cNvSpPr>
            <a:spLocks noChangeArrowheads="1"/>
          </p:cNvSpPr>
          <p:nvPr/>
        </p:nvSpPr>
        <p:spPr bwMode="auto">
          <a:xfrm>
            <a:off x="899592" y="5715272"/>
            <a:ext cx="7704138" cy="95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不同频率的群延迟相同，则延迟后信号包络不变</a:t>
            </a:r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否则延迟后信号失真</a:t>
            </a:r>
          </a:p>
        </p:txBody>
      </p:sp>
    </p:spTree>
    <p:extLst>
      <p:ext uri="{BB962C8B-B14F-4D97-AF65-F5344CB8AC3E}">
        <p14:creationId xmlns:p14="http://schemas.microsoft.com/office/powerpoint/2010/main" val="1125897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6" name="Rectangle 4"/>
          <p:cNvSpPr>
            <a:spLocks noChangeArrowheads="1"/>
          </p:cNvSpPr>
          <p:nvPr/>
        </p:nvSpPr>
        <p:spPr bwMode="auto">
          <a:xfrm>
            <a:off x="1692275" y="404813"/>
            <a:ext cx="4964113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第六章作业： </a:t>
            </a:r>
          </a:p>
          <a:p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第三版</a:t>
            </a:r>
          </a:p>
          <a:p>
            <a:r>
              <a:rPr lang="en-US" altLang="zh-CN" sz="3200" dirty="0">
                <a:solidFill>
                  <a:srgbClr val="FFFF00"/>
                </a:solidFill>
                <a:latin typeface="+mn-lt"/>
                <a:ea typeface="楷体" panose="02010609060101010101" pitchFamily="49" charset="-122"/>
              </a:rPr>
              <a:t>6-3</a:t>
            </a:r>
          </a:p>
          <a:p>
            <a:r>
              <a:rPr lang="en-US" altLang="zh-CN" sz="3200" dirty="0">
                <a:solidFill>
                  <a:srgbClr val="FFFF00"/>
                </a:solidFill>
                <a:latin typeface="+mn-lt"/>
                <a:ea typeface="楷体" panose="02010609060101010101" pitchFamily="49" charset="-122"/>
              </a:rPr>
              <a:t>6-4</a:t>
            </a:r>
          </a:p>
          <a:p>
            <a:r>
              <a:rPr lang="en-US" altLang="zh-CN" sz="3200" dirty="0">
                <a:latin typeface="+mn-lt"/>
                <a:ea typeface="楷体" panose="02010609060101010101" pitchFamily="49" charset="-122"/>
              </a:rPr>
              <a:t>6-8</a:t>
            </a:r>
          </a:p>
        </p:txBody>
      </p:sp>
      <p:sp>
        <p:nvSpPr>
          <p:cNvPr id="156677" name="Rectangle 5"/>
          <p:cNvSpPr>
            <a:spLocks noChangeArrowheads="1"/>
          </p:cNvSpPr>
          <p:nvPr/>
        </p:nvSpPr>
        <p:spPr bwMode="auto">
          <a:xfrm>
            <a:off x="1763713" y="3284538"/>
            <a:ext cx="4964112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对应第四版第七章</a:t>
            </a:r>
          </a:p>
          <a:p>
            <a:r>
              <a:rPr lang="en-US" altLang="zh-CN" sz="3200" dirty="0">
                <a:latin typeface="+mn-lt"/>
                <a:ea typeface="楷体" panose="02010609060101010101" pitchFamily="49" charset="-122"/>
              </a:rPr>
              <a:t>7-6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476672"/>
            <a:ext cx="8658225" cy="17621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2420888"/>
            <a:ext cx="5438775" cy="10287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544" y="3645024"/>
            <a:ext cx="78867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431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2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260350"/>
            <a:ext cx="4462463" cy="3846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26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5688" y="290513"/>
            <a:ext cx="4098925" cy="3773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4328" name="Group 8"/>
          <p:cNvGrpSpPr>
            <a:grpSpLocks/>
          </p:cNvGrpSpPr>
          <p:nvPr/>
        </p:nvGrpSpPr>
        <p:grpSpPr bwMode="auto">
          <a:xfrm>
            <a:off x="1692275" y="4364038"/>
            <a:ext cx="4894263" cy="574675"/>
            <a:chOff x="477" y="1117"/>
            <a:chExt cx="3083" cy="362"/>
          </a:xfrm>
        </p:grpSpPr>
        <p:sp>
          <p:nvSpPr>
            <p:cNvPr id="184329" name="Rectangle 18"/>
            <p:cNvSpPr>
              <a:spLocks noChangeArrowheads="1"/>
            </p:cNvSpPr>
            <p:nvPr/>
          </p:nvSpPr>
          <p:spPr bwMode="auto">
            <a:xfrm>
              <a:off x="477" y="1117"/>
              <a:ext cx="1588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361950" indent="-3619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>
                  <a:srgbClr val="FF0000"/>
                </a:buClr>
                <a:buSzPct val="75000"/>
                <a:buFont typeface="Wingdings" panose="05000000000000000000" pitchFamily="2" charset="2"/>
                <a:buNone/>
              </a:pPr>
              <a:r>
                <a:rPr lang="zh-CN" altLang="en-US" sz="2800">
                  <a:latin typeface="楷体" panose="02010609060101010101" pitchFamily="49" charset="-122"/>
                  <a:ea typeface="楷体" panose="02010609060101010101" pitchFamily="49" charset="-122"/>
                </a:rPr>
                <a:t>低通滤波器 </a:t>
              </a:r>
            </a:p>
          </p:txBody>
        </p:sp>
        <p:graphicFrame>
          <p:nvGraphicFramePr>
            <p:cNvPr id="184330" name="Object 24"/>
            <p:cNvGraphicFramePr>
              <a:graphicFrameLocks noChangeAspect="1"/>
            </p:cNvGraphicFramePr>
            <p:nvPr/>
          </p:nvGraphicFramePr>
          <p:xfrm>
            <a:off x="2154" y="1126"/>
            <a:ext cx="1406" cy="35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4493" name="公式" r:id="rId5" imgW="965160" imgH="241200" progId="Equation.3">
                    <p:embed/>
                  </p:oleObj>
                </mc:Choice>
                <mc:Fallback>
                  <p:oleObj name="公式" r:id="rId5" imgW="965160" imgH="241200" progId="Equation.3">
                    <p:embed/>
                    <p:pic>
                      <p:nvPicPr>
                        <p:cNvPr id="0" name="Object 2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54" y="1126"/>
                          <a:ext cx="1406" cy="35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B5F1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84331" name="Text Box 11"/>
          <p:cNvSpPr txBox="1">
            <a:spLocks noChangeArrowheads="1"/>
          </p:cNvSpPr>
          <p:nvPr/>
        </p:nvSpPr>
        <p:spPr bwMode="auto">
          <a:xfrm>
            <a:off x="7669213" y="5911850"/>
            <a:ext cx="86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hlinkClick r:id="rId7" action="ppaction://hlinksldjump"/>
              </a:rPr>
              <a:t>返回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aphicFrame>
        <p:nvGraphicFramePr>
          <p:cNvPr id="184334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2685989"/>
              </p:ext>
            </p:extLst>
          </p:nvPr>
        </p:nvGraphicFramePr>
        <p:xfrm>
          <a:off x="1619250" y="5173663"/>
          <a:ext cx="6167438" cy="56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94" name="公式" r:id="rId8" imgW="2666880" imgH="241200" progId="Equation.3">
                  <p:embed/>
                </p:oleObj>
              </mc:Choice>
              <mc:Fallback>
                <p:oleObj name="公式" r:id="rId8" imgW="2666880" imgH="241200" progId="Equation.3">
                  <p:embed/>
                  <p:pic>
                    <p:nvPicPr>
                      <p:cNvPr id="0" name="Object 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19250" y="5173663"/>
                        <a:ext cx="6167438" cy="5603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5F1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353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620713"/>
            <a:ext cx="4394200" cy="380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5354" name="Picture 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9338" y="620713"/>
            <a:ext cx="4078287" cy="3752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5356" name="Group 12"/>
          <p:cNvGrpSpPr>
            <a:grpSpLocks/>
          </p:cNvGrpSpPr>
          <p:nvPr/>
        </p:nvGrpSpPr>
        <p:grpSpPr bwMode="auto">
          <a:xfrm>
            <a:off x="1763713" y="4868863"/>
            <a:ext cx="4922837" cy="560387"/>
            <a:chOff x="477" y="1842"/>
            <a:chExt cx="3101" cy="353"/>
          </a:xfrm>
        </p:grpSpPr>
        <p:sp>
          <p:nvSpPr>
            <p:cNvPr id="185357" name="Rectangle 19"/>
            <p:cNvSpPr>
              <a:spLocks noChangeArrowheads="1"/>
            </p:cNvSpPr>
            <p:nvPr/>
          </p:nvSpPr>
          <p:spPr bwMode="auto">
            <a:xfrm>
              <a:off x="477" y="1842"/>
              <a:ext cx="1588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361950" indent="-3619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>
                  <a:srgbClr val="FF0000"/>
                </a:buClr>
                <a:buSzPct val="75000"/>
                <a:buFont typeface="Wingdings" panose="05000000000000000000" pitchFamily="2" charset="2"/>
                <a:buNone/>
              </a:pPr>
              <a:r>
                <a:rPr lang="zh-CN" altLang="en-US" sz="2800">
                  <a:latin typeface="楷体" panose="02010609060101010101" pitchFamily="49" charset="-122"/>
                  <a:ea typeface="楷体" panose="02010609060101010101" pitchFamily="49" charset="-122"/>
                </a:rPr>
                <a:t>高通滤波器</a:t>
              </a:r>
            </a:p>
          </p:txBody>
        </p:sp>
        <p:graphicFrame>
          <p:nvGraphicFramePr>
            <p:cNvPr id="185358" name="Object 25"/>
            <p:cNvGraphicFramePr>
              <a:graphicFrameLocks noChangeAspect="1"/>
            </p:cNvGraphicFramePr>
            <p:nvPr/>
          </p:nvGraphicFramePr>
          <p:xfrm>
            <a:off x="2172" y="1842"/>
            <a:ext cx="1406" cy="35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5439" name="公式" r:id="rId5" imgW="965160" imgH="241200" progId="Equation.3">
                    <p:embed/>
                  </p:oleObj>
                </mc:Choice>
                <mc:Fallback>
                  <p:oleObj name="公式" r:id="rId5" imgW="965160" imgH="241200" progId="Equation.3">
                    <p:embed/>
                    <p:pic>
                      <p:nvPicPr>
                        <p:cNvPr id="0" name="Object 2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72" y="1842"/>
                          <a:ext cx="1406" cy="35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B5F1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85359" name="Text Box 15"/>
          <p:cNvSpPr txBox="1">
            <a:spLocks noChangeArrowheads="1"/>
          </p:cNvSpPr>
          <p:nvPr/>
        </p:nvSpPr>
        <p:spPr bwMode="auto">
          <a:xfrm>
            <a:off x="7740650" y="5734050"/>
            <a:ext cx="86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hlinkClick r:id="rId7" action="ppaction://hlinksldjump"/>
              </a:rPr>
              <a:t>返回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37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692150"/>
            <a:ext cx="4379913" cy="3752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637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363" y="663575"/>
            <a:ext cx="4067175" cy="3752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6378" name="Group 10"/>
          <p:cNvGrpSpPr>
            <a:grpSpLocks/>
          </p:cNvGrpSpPr>
          <p:nvPr/>
        </p:nvGrpSpPr>
        <p:grpSpPr bwMode="auto">
          <a:xfrm>
            <a:off x="827088" y="5013325"/>
            <a:ext cx="6611937" cy="563563"/>
            <a:chOff x="477" y="2349"/>
            <a:chExt cx="4165" cy="355"/>
          </a:xfrm>
        </p:grpSpPr>
        <p:sp>
          <p:nvSpPr>
            <p:cNvPr id="186379" name="Rectangle 20"/>
            <p:cNvSpPr>
              <a:spLocks noChangeArrowheads="1"/>
            </p:cNvSpPr>
            <p:nvPr/>
          </p:nvSpPr>
          <p:spPr bwMode="auto">
            <a:xfrm>
              <a:off x="477" y="2349"/>
              <a:ext cx="1678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361950" indent="-3619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>
                  <a:srgbClr val="FF0000"/>
                </a:buClr>
                <a:buSzPct val="75000"/>
                <a:buFont typeface="Wingdings" panose="05000000000000000000" pitchFamily="2" charset="2"/>
                <a:buNone/>
              </a:pPr>
              <a:r>
                <a:rPr lang="zh-CN" altLang="en-US" sz="2800">
                  <a:latin typeface="楷体" panose="02010609060101010101" pitchFamily="49" charset="-122"/>
                  <a:ea typeface="楷体" panose="02010609060101010101" pitchFamily="49" charset="-122"/>
                </a:rPr>
                <a:t>带通滤波器</a:t>
              </a:r>
            </a:p>
          </p:txBody>
        </p:sp>
        <p:graphicFrame>
          <p:nvGraphicFramePr>
            <p:cNvPr id="186380" name="Object 26"/>
            <p:cNvGraphicFramePr>
              <a:graphicFrameLocks noChangeAspect="1"/>
            </p:cNvGraphicFramePr>
            <p:nvPr/>
          </p:nvGraphicFramePr>
          <p:xfrm>
            <a:off x="2163" y="2351"/>
            <a:ext cx="2479" cy="35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6461" name="公式" r:id="rId5" imgW="1701720" imgH="241200" progId="Equation.3">
                    <p:embed/>
                  </p:oleObj>
                </mc:Choice>
                <mc:Fallback>
                  <p:oleObj name="公式" r:id="rId5" imgW="1701720" imgH="241200" progId="Equation.3">
                    <p:embed/>
                    <p:pic>
                      <p:nvPicPr>
                        <p:cNvPr id="0" name="Object 2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63" y="2351"/>
                          <a:ext cx="2479" cy="35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B5F1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86381" name="Text Box 13"/>
          <p:cNvSpPr txBox="1">
            <a:spLocks noChangeArrowheads="1"/>
          </p:cNvSpPr>
          <p:nvPr/>
        </p:nvSpPr>
        <p:spPr bwMode="auto">
          <a:xfrm>
            <a:off x="7885113" y="5805488"/>
            <a:ext cx="86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hlinkClick r:id="rId7" action="ppaction://hlinksldjump"/>
              </a:rPr>
              <a:t>返回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39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692150"/>
            <a:ext cx="4405312" cy="3719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7398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9338" y="649288"/>
            <a:ext cx="4056062" cy="378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7405" name="Group 13"/>
          <p:cNvGrpSpPr>
            <a:grpSpLocks/>
          </p:cNvGrpSpPr>
          <p:nvPr/>
        </p:nvGrpSpPr>
        <p:grpSpPr bwMode="auto">
          <a:xfrm>
            <a:off x="900113" y="5013325"/>
            <a:ext cx="6626225" cy="560388"/>
            <a:chOff x="477" y="2931"/>
            <a:chExt cx="4174" cy="353"/>
          </a:xfrm>
        </p:grpSpPr>
        <p:sp>
          <p:nvSpPr>
            <p:cNvPr id="187406" name="Rectangle 21"/>
            <p:cNvSpPr>
              <a:spLocks noChangeArrowheads="1"/>
            </p:cNvSpPr>
            <p:nvPr/>
          </p:nvSpPr>
          <p:spPr bwMode="auto">
            <a:xfrm>
              <a:off x="477" y="2938"/>
              <a:ext cx="1678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361950" indent="-3619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>
                  <a:srgbClr val="FF0000"/>
                </a:buClr>
                <a:buSzPct val="75000"/>
                <a:buFont typeface="Wingdings" panose="05000000000000000000" pitchFamily="2" charset="2"/>
                <a:buNone/>
              </a:pPr>
              <a:r>
                <a:rPr lang="zh-CN" altLang="en-US" sz="2800">
                  <a:latin typeface="楷体" panose="02010609060101010101" pitchFamily="49" charset="-122"/>
                  <a:ea typeface="楷体" panose="02010609060101010101" pitchFamily="49" charset="-122"/>
                </a:rPr>
                <a:t>带阻滤波器</a:t>
              </a:r>
            </a:p>
          </p:txBody>
        </p:sp>
        <p:graphicFrame>
          <p:nvGraphicFramePr>
            <p:cNvPr id="187407" name="Object 27"/>
            <p:cNvGraphicFramePr>
              <a:graphicFrameLocks noChangeAspect="1"/>
            </p:cNvGraphicFramePr>
            <p:nvPr/>
          </p:nvGraphicFramePr>
          <p:xfrm>
            <a:off x="2172" y="2931"/>
            <a:ext cx="2479" cy="35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7488" name="公式" r:id="rId5" imgW="1701720" imgH="241200" progId="Equation.3">
                    <p:embed/>
                  </p:oleObj>
                </mc:Choice>
                <mc:Fallback>
                  <p:oleObj name="公式" r:id="rId5" imgW="1701720" imgH="241200" progId="Equation.3">
                    <p:embed/>
                    <p:pic>
                      <p:nvPicPr>
                        <p:cNvPr id="0" name="Object 2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72" y="2931"/>
                          <a:ext cx="2479" cy="35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B5F1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87408" name="Text Box 16"/>
          <p:cNvSpPr txBox="1">
            <a:spLocks noChangeArrowheads="1"/>
          </p:cNvSpPr>
          <p:nvPr/>
        </p:nvSpPr>
        <p:spPr bwMode="auto">
          <a:xfrm>
            <a:off x="7885113" y="5661025"/>
            <a:ext cx="86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hlinkClick r:id="rId7" action="ppaction://hlinksldjump"/>
              </a:rPr>
              <a:t>返回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148" name="Group 12"/>
          <p:cNvGrpSpPr>
            <a:grpSpLocks/>
          </p:cNvGrpSpPr>
          <p:nvPr/>
        </p:nvGrpSpPr>
        <p:grpSpPr bwMode="auto">
          <a:xfrm>
            <a:off x="769938" y="5603875"/>
            <a:ext cx="7704137" cy="547688"/>
            <a:chOff x="476" y="3584"/>
            <a:chExt cx="4853" cy="345"/>
          </a:xfrm>
        </p:grpSpPr>
        <p:graphicFrame>
          <p:nvGraphicFramePr>
            <p:cNvPr id="219140" name="Object 4"/>
            <p:cNvGraphicFramePr>
              <a:graphicFrameLocks noChangeAspect="1"/>
            </p:cNvGraphicFramePr>
            <p:nvPr/>
          </p:nvGraphicFramePr>
          <p:xfrm>
            <a:off x="1732" y="3592"/>
            <a:ext cx="922" cy="3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9469" name="公式" r:id="rId3" imgW="660240" imgH="241200" progId="Equation.3">
                    <p:embed/>
                  </p:oleObj>
                </mc:Choice>
                <mc:Fallback>
                  <p:oleObj name="公式" r:id="rId3" imgW="660240" imgH="241200" progId="Equation.3">
                    <p:embed/>
                    <p:pic>
                      <p:nvPicPr>
                        <p:cNvPr id="0" name="Object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32" y="3592"/>
                          <a:ext cx="922" cy="33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19141" name="Object 5"/>
            <p:cNvGraphicFramePr>
              <a:graphicFrameLocks noChangeAspect="1"/>
            </p:cNvGraphicFramePr>
            <p:nvPr/>
          </p:nvGraphicFramePr>
          <p:xfrm>
            <a:off x="2665" y="3592"/>
            <a:ext cx="941" cy="31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9470" name="公式" r:id="rId5" imgW="672840" imgH="228600" progId="Equation.3">
                    <p:embed/>
                  </p:oleObj>
                </mc:Choice>
                <mc:Fallback>
                  <p:oleObj name="公式" r:id="rId5" imgW="672840" imgH="228600" progId="Equation.3">
                    <p:embed/>
                    <p:pic>
                      <p:nvPicPr>
                        <p:cNvPr id="0" name="Object 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665" y="3592"/>
                          <a:ext cx="941" cy="31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19142" name="Object 6"/>
            <p:cNvGraphicFramePr>
              <a:graphicFrameLocks noChangeAspect="1"/>
            </p:cNvGraphicFramePr>
            <p:nvPr/>
          </p:nvGraphicFramePr>
          <p:xfrm>
            <a:off x="3606" y="3592"/>
            <a:ext cx="798" cy="3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9471" name="公式" r:id="rId7" imgW="571320" imgH="215640" progId="Equation.3">
                    <p:embed/>
                  </p:oleObj>
                </mc:Choice>
                <mc:Fallback>
                  <p:oleObj name="公式" r:id="rId7" imgW="571320" imgH="215640" progId="Equation.3">
                    <p:embed/>
                    <p:pic>
                      <p:nvPicPr>
                        <p:cNvPr id="0" name="Object 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606" y="3592"/>
                          <a:ext cx="798" cy="30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19143" name="Object 7"/>
            <p:cNvGraphicFramePr>
              <a:graphicFrameLocks noChangeAspect="1"/>
            </p:cNvGraphicFramePr>
            <p:nvPr/>
          </p:nvGraphicFramePr>
          <p:xfrm>
            <a:off x="4423" y="3592"/>
            <a:ext cx="906" cy="30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9472" name="公式" r:id="rId9" imgW="647640" imgH="215640" progId="Equation.3">
                    <p:embed/>
                  </p:oleObj>
                </mc:Choice>
                <mc:Fallback>
                  <p:oleObj name="公式" r:id="rId9" imgW="647640" imgH="215640" progId="Equation.3">
                    <p:embed/>
                    <p:pic>
                      <p:nvPicPr>
                        <p:cNvPr id="0" name="Object 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423" y="3592"/>
                          <a:ext cx="906" cy="30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19146" name="Rectangle 18"/>
            <p:cNvSpPr>
              <a:spLocks noChangeArrowheads="1"/>
            </p:cNvSpPr>
            <p:nvPr/>
          </p:nvSpPr>
          <p:spPr bwMode="auto">
            <a:xfrm>
              <a:off x="476" y="3584"/>
              <a:ext cx="1588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361950" indent="-3619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>
                  <a:srgbClr val="FF0000"/>
                </a:buClr>
                <a:buSzPct val="75000"/>
                <a:buFont typeface="Wingdings" panose="05000000000000000000" pitchFamily="2" charset="2"/>
                <a:buNone/>
              </a:pPr>
              <a:r>
                <a:rPr lang="zh-CN" altLang="en-US" sz="2800">
                  <a:latin typeface="楷体" panose="02010609060101010101" pitchFamily="49" charset="-122"/>
                  <a:ea typeface="楷体" panose="02010609060101010101" pitchFamily="49" charset="-122"/>
                </a:rPr>
                <a:t>低通滤波器 </a:t>
              </a:r>
            </a:p>
          </p:txBody>
        </p:sp>
      </p:grpSp>
      <p:sp>
        <p:nvSpPr>
          <p:cNvPr id="219149" name="Text Box 13"/>
          <p:cNvSpPr txBox="1">
            <a:spLocks noChangeArrowheads="1"/>
          </p:cNvSpPr>
          <p:nvPr/>
        </p:nvSpPr>
        <p:spPr bwMode="auto">
          <a:xfrm>
            <a:off x="7812088" y="6094413"/>
            <a:ext cx="86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hlinkClick r:id="rId11" action="ppaction://hlinksldjump"/>
              </a:rPr>
              <a:t>返回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19151" name="Picture 15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038" y="144463"/>
            <a:ext cx="8001000" cy="5502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832" name="Group 8"/>
          <p:cNvGrpSpPr>
            <a:grpSpLocks/>
          </p:cNvGrpSpPr>
          <p:nvPr/>
        </p:nvGrpSpPr>
        <p:grpSpPr bwMode="auto">
          <a:xfrm>
            <a:off x="468313" y="5661025"/>
            <a:ext cx="8275637" cy="588963"/>
            <a:chOff x="295" y="3566"/>
            <a:chExt cx="5213" cy="371"/>
          </a:xfrm>
        </p:grpSpPr>
        <p:sp>
          <p:nvSpPr>
            <p:cNvPr id="205830" name="Rectangle 19"/>
            <p:cNvSpPr>
              <a:spLocks noChangeArrowheads="1"/>
            </p:cNvSpPr>
            <p:nvPr/>
          </p:nvSpPr>
          <p:spPr bwMode="auto">
            <a:xfrm>
              <a:off x="295" y="3566"/>
              <a:ext cx="1588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361950" indent="-3619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>
                  <a:srgbClr val="FF0000"/>
                </a:buClr>
                <a:buSzPct val="75000"/>
                <a:buFont typeface="Wingdings" panose="05000000000000000000" pitchFamily="2" charset="2"/>
                <a:buNone/>
              </a:pPr>
              <a:r>
                <a:rPr lang="zh-CN" altLang="en-US" sz="2800">
                  <a:latin typeface="楷体" panose="02010609060101010101" pitchFamily="49" charset="-122"/>
                  <a:ea typeface="楷体" panose="02010609060101010101" pitchFamily="49" charset="-122"/>
                </a:rPr>
                <a:t>高通滤波器</a:t>
              </a:r>
            </a:p>
          </p:txBody>
        </p:sp>
        <p:graphicFrame>
          <p:nvGraphicFramePr>
            <p:cNvPr id="205831" name="Object 25"/>
            <p:cNvGraphicFramePr>
              <a:graphicFrameLocks noChangeAspect="1"/>
            </p:cNvGraphicFramePr>
            <p:nvPr/>
          </p:nvGraphicFramePr>
          <p:xfrm>
            <a:off x="1511" y="3584"/>
            <a:ext cx="3997" cy="35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916" name="公式" r:id="rId3" imgW="2743200" imgH="241200" progId="Equation.3">
                    <p:embed/>
                  </p:oleObj>
                </mc:Choice>
                <mc:Fallback>
                  <p:oleObj name="公式" r:id="rId3" imgW="2743200" imgH="241200" progId="Equation.3">
                    <p:embed/>
                    <p:pic>
                      <p:nvPicPr>
                        <p:cNvPr id="0" name="Object 2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11" y="3584"/>
                          <a:ext cx="3997" cy="35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B5F1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05833" name="Text Box 9"/>
          <p:cNvSpPr txBox="1">
            <a:spLocks noChangeArrowheads="1"/>
          </p:cNvSpPr>
          <p:nvPr/>
        </p:nvSpPr>
        <p:spPr bwMode="auto">
          <a:xfrm>
            <a:off x="7885113" y="6200775"/>
            <a:ext cx="86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hlinkClick r:id="rId5" action="ppaction://hlinksldjump"/>
              </a:rPr>
              <a:t>返回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05835" name="Picture 11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113" y="258763"/>
            <a:ext cx="7593012" cy="5041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6" name="Rectangle 20"/>
          <p:cNvSpPr>
            <a:spLocks noChangeArrowheads="1"/>
          </p:cNvSpPr>
          <p:nvPr/>
        </p:nvSpPr>
        <p:spPr bwMode="auto">
          <a:xfrm>
            <a:off x="3348038" y="5976938"/>
            <a:ext cx="266382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61950" indent="-3619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>
                <a:srgbClr val="FF0000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带通滤波器</a:t>
            </a:r>
          </a:p>
        </p:txBody>
      </p:sp>
      <p:graphicFrame>
        <p:nvGraphicFramePr>
          <p:cNvPr id="21504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0278880"/>
              </p:ext>
            </p:extLst>
          </p:nvPr>
        </p:nvGraphicFramePr>
        <p:xfrm>
          <a:off x="323850" y="5535613"/>
          <a:ext cx="8518525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31" name="公式" r:id="rId3" imgW="4254480" imgH="241200" progId="Equation.3">
                  <p:embed/>
                </p:oleObj>
              </mc:Choice>
              <mc:Fallback>
                <p:oleObj name="公式" r:id="rId3" imgW="4254480" imgH="241200" progId="Equation.3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3850" y="5535613"/>
                        <a:ext cx="8518525" cy="485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5F1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5049" name="Text Box 9"/>
          <p:cNvSpPr txBox="1">
            <a:spLocks noChangeArrowheads="1"/>
          </p:cNvSpPr>
          <p:nvPr/>
        </p:nvSpPr>
        <p:spPr bwMode="auto">
          <a:xfrm>
            <a:off x="7740650" y="6035675"/>
            <a:ext cx="86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hlinkClick r:id="rId5" action="ppaction://hlinksldjump"/>
              </a:rPr>
              <a:t>返回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15050" name="Picture 1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115888"/>
            <a:ext cx="8137525" cy="5329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94" name="Rectangle 21"/>
          <p:cNvSpPr>
            <a:spLocks noChangeArrowheads="1"/>
          </p:cNvSpPr>
          <p:nvPr/>
        </p:nvSpPr>
        <p:spPr bwMode="auto">
          <a:xfrm>
            <a:off x="3492500" y="6021388"/>
            <a:ext cx="266382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61950" indent="-3619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>
                <a:srgbClr val="FF0000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带阻滤波器</a:t>
            </a:r>
          </a:p>
        </p:txBody>
      </p:sp>
      <p:graphicFrame>
        <p:nvGraphicFramePr>
          <p:cNvPr id="217095" name="Object 2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867478"/>
              </p:ext>
            </p:extLst>
          </p:nvPr>
        </p:nvGraphicFramePr>
        <p:xfrm>
          <a:off x="161925" y="5591175"/>
          <a:ext cx="8947150" cy="560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79" name="公式" r:id="rId3" imgW="4559040" imgH="241200" progId="Equation.3">
                  <p:embed/>
                </p:oleObj>
              </mc:Choice>
              <mc:Fallback>
                <p:oleObj name="公式" r:id="rId3" imgW="4559040" imgH="241200" progId="Equation.3">
                  <p:embed/>
                  <p:pic>
                    <p:nvPicPr>
                      <p:cNvPr id="0" name="Object 27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1925" y="5591175"/>
                        <a:ext cx="8947150" cy="5603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5F1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7096" name="Text Box 8"/>
          <p:cNvSpPr txBox="1">
            <a:spLocks noChangeArrowheads="1"/>
          </p:cNvSpPr>
          <p:nvPr/>
        </p:nvSpPr>
        <p:spPr bwMode="auto">
          <a:xfrm>
            <a:off x="7956550" y="6200775"/>
            <a:ext cx="86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hlinkClick r:id="rId5" action="ppaction://hlinksldjump"/>
              </a:rPr>
              <a:t>返回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17098" name="Picture 1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775" y="115888"/>
            <a:ext cx="7920038" cy="547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andel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863" y="2790825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内容占位符 2"/>
          <p:cNvSpPr txBox="1">
            <a:spLocks/>
          </p:cNvSpPr>
          <p:nvPr/>
        </p:nvSpPr>
        <p:spPr>
          <a:xfrm>
            <a:off x="501650" y="1312863"/>
            <a:ext cx="7886700" cy="4476750"/>
          </a:xfrm>
          <a:prstGeom prst="rect">
            <a:avLst/>
          </a:prstGeom>
        </p:spPr>
        <p:txBody>
          <a:bodyPr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脉冲压缩</a:t>
            </a: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-396875" y="-3873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/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-396875" y="-3873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/>
          </a:p>
        </p:txBody>
      </p:sp>
      <p:sp>
        <p:nvSpPr>
          <p:cNvPr id="6" name="Rectangle 9"/>
          <p:cNvSpPr>
            <a:spLocks noChangeArrowheads="1"/>
          </p:cNvSpPr>
          <p:nvPr/>
        </p:nvSpPr>
        <p:spPr bwMode="auto">
          <a:xfrm>
            <a:off x="-396875" y="-3873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/>
          </a:p>
        </p:txBody>
      </p:sp>
      <p:sp>
        <p:nvSpPr>
          <p:cNvPr id="7" name="TextBox 20"/>
          <p:cNvSpPr txBox="1">
            <a:spLocks noChangeArrowheads="1"/>
          </p:cNvSpPr>
          <p:nvPr/>
        </p:nvSpPr>
        <p:spPr bwMode="auto">
          <a:xfrm>
            <a:off x="3851920" y="1511300"/>
            <a:ext cx="146461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输入</a:t>
            </a:r>
          </a:p>
        </p:txBody>
      </p:sp>
      <p:sp>
        <p:nvSpPr>
          <p:cNvPr id="8" name="TextBox 21"/>
          <p:cNvSpPr txBox="1">
            <a:spLocks noChangeArrowheads="1"/>
          </p:cNvSpPr>
          <p:nvPr/>
        </p:nvSpPr>
        <p:spPr bwMode="auto">
          <a:xfrm>
            <a:off x="4176365" y="5126038"/>
            <a:ext cx="118303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输出</a:t>
            </a:r>
          </a:p>
        </p:txBody>
      </p:sp>
      <p:sp>
        <p:nvSpPr>
          <p:cNvPr id="9" name="TextBox 23"/>
          <p:cNvSpPr txBox="1">
            <a:spLocks noChangeArrowheads="1"/>
          </p:cNvSpPr>
          <p:nvPr/>
        </p:nvSpPr>
        <p:spPr bwMode="auto">
          <a:xfrm>
            <a:off x="4067943" y="3371850"/>
            <a:ext cx="151370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滤波器群延迟</a:t>
            </a:r>
          </a:p>
        </p:txBody>
      </p:sp>
      <p:pic>
        <p:nvPicPr>
          <p:cNvPr id="10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2275" y="4292600"/>
            <a:ext cx="2886075" cy="2160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图片 11" descr="机载雷达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888" y="2246313"/>
            <a:ext cx="2452687" cy="169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9100" y="115888"/>
            <a:ext cx="2881313" cy="2160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875" y="2205038"/>
            <a:ext cx="2879725" cy="2160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250825" y="5805488"/>
            <a:ext cx="5402263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非线性相位的系统也是有用的</a:t>
            </a:r>
            <a:endParaRPr lang="en-US" altLang="zh-CN" sz="28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2267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22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" grpId="0"/>
      <p:bldP spid="8" grpId="0"/>
      <p:bldP spid="9" grpId="0"/>
      <p:bldP spid="14" grpId="0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8356" name="Object 4"/>
          <p:cNvGraphicFramePr>
            <a:graphicFrameLocks noChangeAspect="1"/>
          </p:cNvGraphicFramePr>
          <p:nvPr/>
        </p:nvGraphicFramePr>
        <p:xfrm>
          <a:off x="322263" y="198438"/>
          <a:ext cx="4583112" cy="1300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005" name="公式" r:id="rId3" imgW="1790640" imgH="507960" progId="Equation.3">
                  <p:embed/>
                </p:oleObj>
              </mc:Choice>
              <mc:Fallback>
                <p:oleObj name="公式" r:id="rId3" imgW="1790640" imgH="50796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2263" y="198438"/>
                        <a:ext cx="4583112" cy="1300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8357" name="Object 5"/>
          <p:cNvGraphicFramePr>
            <a:graphicFrameLocks noChangeAspect="1"/>
          </p:cNvGraphicFramePr>
          <p:nvPr/>
        </p:nvGraphicFramePr>
        <p:xfrm>
          <a:off x="231775" y="4292600"/>
          <a:ext cx="4484688" cy="1235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006" name="公式" r:id="rId5" imgW="1752480" imgH="482400" progId="Equation.3">
                  <p:embed/>
                </p:oleObj>
              </mc:Choice>
              <mc:Fallback>
                <p:oleObj name="公式" r:id="rId5" imgW="1752480" imgH="4824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1775" y="4292600"/>
                        <a:ext cx="4484688" cy="1235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8359" name="Object 7"/>
          <p:cNvGraphicFramePr>
            <a:graphicFrameLocks noChangeAspect="1"/>
          </p:cNvGraphicFramePr>
          <p:nvPr/>
        </p:nvGraphicFramePr>
        <p:xfrm>
          <a:off x="4926013" y="558800"/>
          <a:ext cx="3606800" cy="649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007" name="公式" r:id="rId7" imgW="1409400" imgH="253800" progId="Equation.3">
                  <p:embed/>
                </p:oleObj>
              </mc:Choice>
              <mc:Fallback>
                <p:oleObj name="公式" r:id="rId7" imgW="1409400" imgH="2538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26013" y="558800"/>
                        <a:ext cx="3606800" cy="649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8360" name="Object 8"/>
          <p:cNvGraphicFramePr>
            <a:graphicFrameLocks/>
          </p:cNvGraphicFramePr>
          <p:nvPr/>
        </p:nvGraphicFramePr>
        <p:xfrm>
          <a:off x="93663" y="2128838"/>
          <a:ext cx="3144837" cy="1430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008" name="公式" r:id="rId9" imgW="1333440" imgH="558720" progId="Equation.3">
                  <p:embed/>
                </p:oleObj>
              </mc:Choice>
              <mc:Fallback>
                <p:oleObj name="公式" r:id="rId9" imgW="1333440" imgH="558720" progId="Equation.3">
                  <p:embed/>
                  <p:pic>
                    <p:nvPicPr>
                      <p:cNvPr id="0" name="Object 8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663" y="2128838"/>
                        <a:ext cx="3144837" cy="14303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8362" name="Object 10"/>
          <p:cNvGraphicFramePr>
            <a:graphicFrameLocks noChangeAspect="1"/>
          </p:cNvGraphicFramePr>
          <p:nvPr/>
        </p:nvGraphicFramePr>
        <p:xfrm>
          <a:off x="3476625" y="2200275"/>
          <a:ext cx="2957513" cy="1300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009" name="公式" r:id="rId11" imgW="1155600" imgH="507960" progId="Equation.3">
                  <p:embed/>
                </p:oleObj>
              </mc:Choice>
              <mc:Fallback>
                <p:oleObj name="公式" r:id="rId11" imgW="1155600" imgH="50796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76625" y="2200275"/>
                        <a:ext cx="2957513" cy="13001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8368" name="Object 16"/>
          <p:cNvGraphicFramePr>
            <a:graphicFrameLocks/>
          </p:cNvGraphicFramePr>
          <p:nvPr/>
        </p:nvGraphicFramePr>
        <p:xfrm>
          <a:off x="6294438" y="2259013"/>
          <a:ext cx="2843212" cy="1300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010" name="公式" r:id="rId13" imgW="1155600" imgH="507960" progId="Equation.3">
                  <p:embed/>
                </p:oleObj>
              </mc:Choice>
              <mc:Fallback>
                <p:oleObj name="公式" r:id="rId13" imgW="1155600" imgH="507960" progId="Equation.3">
                  <p:embed/>
                  <p:pic>
                    <p:nvPicPr>
                      <p:cNvPr id="0" name="Object 16"/>
                      <p:cNvPicPr>
                        <a:picLocks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94438" y="2259013"/>
                        <a:ext cx="2843212" cy="1300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8370" name="Object 18"/>
          <p:cNvGraphicFramePr>
            <a:graphicFrameLocks noChangeAspect="1"/>
          </p:cNvGraphicFramePr>
          <p:nvPr/>
        </p:nvGraphicFramePr>
        <p:xfrm>
          <a:off x="5673725" y="4394200"/>
          <a:ext cx="2859088" cy="1300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011" name="公式" r:id="rId15" imgW="1117440" imgH="507960" progId="Equation.3">
                  <p:embed/>
                </p:oleObj>
              </mc:Choice>
              <mc:Fallback>
                <p:oleObj name="公式" r:id="rId15" imgW="1117440" imgH="507960" progId="Equation.3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73725" y="4394200"/>
                        <a:ext cx="2859088" cy="13001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8380" name="Object 28"/>
          <p:cNvGraphicFramePr>
            <a:graphicFrameLocks noChangeAspect="1"/>
          </p:cNvGraphicFramePr>
          <p:nvPr/>
        </p:nvGraphicFramePr>
        <p:xfrm>
          <a:off x="4876800" y="4826000"/>
          <a:ext cx="487363" cy="38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012" name="公式" r:id="rId17" imgW="190440" imgH="152280" progId="Equation.3">
                  <p:embed/>
                </p:oleObj>
              </mc:Choice>
              <mc:Fallback>
                <p:oleObj name="公式" r:id="rId17" imgW="190440" imgH="15228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76800" y="4826000"/>
                        <a:ext cx="487363" cy="3889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8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28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28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28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28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28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28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28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0404" name="Object 4"/>
          <p:cNvGraphicFramePr>
            <a:graphicFrameLocks noChangeAspect="1"/>
          </p:cNvGraphicFramePr>
          <p:nvPr/>
        </p:nvGraphicFramePr>
        <p:xfrm>
          <a:off x="1331913" y="4437063"/>
          <a:ext cx="5200650" cy="1282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0804" name="公式" r:id="rId3" imgW="1955520" imgH="482400" progId="Equation.3">
                  <p:embed/>
                </p:oleObj>
              </mc:Choice>
              <mc:Fallback>
                <p:oleObj name="公式" r:id="rId3" imgW="1955520" imgH="4824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31913" y="4437063"/>
                        <a:ext cx="5200650" cy="1282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0405" name="Object 5"/>
          <p:cNvGraphicFramePr>
            <a:graphicFrameLocks noChangeAspect="1"/>
          </p:cNvGraphicFramePr>
          <p:nvPr/>
        </p:nvGraphicFramePr>
        <p:xfrm>
          <a:off x="665163" y="217488"/>
          <a:ext cx="3073400" cy="1350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0805" name="公式" r:id="rId5" imgW="1155600" imgH="507960" progId="Equation.3">
                  <p:embed/>
                </p:oleObj>
              </mc:Choice>
              <mc:Fallback>
                <p:oleObj name="公式" r:id="rId5" imgW="1155600" imgH="50796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5163" y="217488"/>
                        <a:ext cx="3073400" cy="13509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0406" name="Object 6"/>
          <p:cNvGraphicFramePr>
            <a:graphicFrameLocks noChangeAspect="1"/>
          </p:cNvGraphicFramePr>
          <p:nvPr/>
        </p:nvGraphicFramePr>
        <p:xfrm>
          <a:off x="4192588" y="188913"/>
          <a:ext cx="2971800" cy="1350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0806" name="公式" r:id="rId7" imgW="1117440" imgH="507960" progId="Equation.3">
                  <p:embed/>
                </p:oleObj>
              </mc:Choice>
              <mc:Fallback>
                <p:oleObj name="公式" r:id="rId7" imgW="1117440" imgH="50796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92588" y="188913"/>
                        <a:ext cx="2971800" cy="13509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0407" name="Object 7"/>
          <p:cNvGraphicFramePr>
            <a:graphicFrameLocks noChangeAspect="1"/>
          </p:cNvGraphicFramePr>
          <p:nvPr/>
        </p:nvGraphicFramePr>
        <p:xfrm>
          <a:off x="784225" y="1989138"/>
          <a:ext cx="3140075" cy="1687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0807" name="公式" r:id="rId9" imgW="1180800" imgH="634680" progId="Equation.3">
                  <p:embed/>
                </p:oleObj>
              </mc:Choice>
              <mc:Fallback>
                <p:oleObj name="公式" r:id="rId9" imgW="1180800" imgH="63468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4225" y="1989138"/>
                        <a:ext cx="3140075" cy="16875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0411" name="Object 11"/>
          <p:cNvGraphicFramePr>
            <a:graphicFrameLocks noChangeAspect="1"/>
          </p:cNvGraphicFramePr>
          <p:nvPr/>
        </p:nvGraphicFramePr>
        <p:xfrm>
          <a:off x="4286250" y="1989138"/>
          <a:ext cx="4389438" cy="1890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0808" name="公式" r:id="rId11" imgW="1650960" imgH="711000" progId="Equation.3">
                  <p:embed/>
                </p:oleObj>
              </mc:Choice>
              <mc:Fallback>
                <p:oleObj name="公式" r:id="rId11" imgW="1650960" imgH="71100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86250" y="1989138"/>
                        <a:ext cx="4389438" cy="1890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0412" name="Text Box 12"/>
          <p:cNvSpPr txBox="1">
            <a:spLocks noChangeArrowheads="1"/>
          </p:cNvSpPr>
          <p:nvPr/>
        </p:nvSpPr>
        <p:spPr bwMode="auto">
          <a:xfrm>
            <a:off x="7308850" y="4868863"/>
            <a:ext cx="129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hlinkClick r:id="rId13" action="ppaction://hlinksldjump"/>
              </a:rPr>
              <a:t>返回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30413" name="Text Box 13"/>
          <p:cNvSpPr txBox="1">
            <a:spLocks noChangeArrowheads="1"/>
          </p:cNvSpPr>
          <p:nvPr/>
        </p:nvSpPr>
        <p:spPr bwMode="auto">
          <a:xfrm>
            <a:off x="7308850" y="5348288"/>
            <a:ext cx="129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hlinkClick r:id="rId14" action="ppaction://hlinksldjump"/>
              </a:rPr>
              <a:t>返回</a:t>
            </a:r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hlinkClick r:id="rId14" action="ppaction://hlinksldjump"/>
              </a:rPr>
              <a:t>2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30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30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30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30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30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30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30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412" grpId="0"/>
      <p:bldP spid="230413" grpId="0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1428" name="Object 4"/>
          <p:cNvGraphicFramePr>
            <a:graphicFrameLocks noChangeAspect="1"/>
          </p:cNvGraphicFramePr>
          <p:nvPr/>
        </p:nvGraphicFramePr>
        <p:xfrm>
          <a:off x="900113" y="4797425"/>
          <a:ext cx="3365500" cy="1389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1986" name="Equation" r:id="rId3" imgW="1168200" imgH="482400" progId="Equation.DSMT4">
                  <p:embed/>
                </p:oleObj>
              </mc:Choice>
              <mc:Fallback>
                <p:oleObj name="Equation" r:id="rId3" imgW="1168200" imgH="482400" progId="Equation.DSMT4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0113" y="4797425"/>
                        <a:ext cx="3365500" cy="13890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1429" name="Object 5"/>
          <p:cNvGraphicFramePr>
            <a:graphicFrameLocks noChangeAspect="1"/>
          </p:cNvGraphicFramePr>
          <p:nvPr/>
        </p:nvGraphicFramePr>
        <p:xfrm>
          <a:off x="395288" y="188913"/>
          <a:ext cx="4221162" cy="1198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1987" name="公式" r:id="rId5" imgW="1790640" imgH="507960" progId="Equation.3">
                  <p:embed/>
                </p:oleObj>
              </mc:Choice>
              <mc:Fallback>
                <p:oleObj name="公式" r:id="rId5" imgW="1790640" imgH="50796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288" y="188913"/>
                        <a:ext cx="4221162" cy="11985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1430" name="Object 6"/>
          <p:cNvGraphicFramePr>
            <a:graphicFrameLocks noChangeAspect="1"/>
          </p:cNvGraphicFramePr>
          <p:nvPr/>
        </p:nvGraphicFramePr>
        <p:xfrm>
          <a:off x="4730750" y="501650"/>
          <a:ext cx="3606800" cy="649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1988" name="公式" r:id="rId7" imgW="1409400" imgH="253800" progId="Equation.3">
                  <p:embed/>
                </p:oleObj>
              </mc:Choice>
              <mc:Fallback>
                <p:oleObj name="公式" r:id="rId7" imgW="1409400" imgH="25380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30750" y="501650"/>
                        <a:ext cx="3606800" cy="649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1431" name="Object 7"/>
          <p:cNvGraphicFramePr>
            <a:graphicFrameLocks/>
          </p:cNvGraphicFramePr>
          <p:nvPr/>
        </p:nvGraphicFramePr>
        <p:xfrm>
          <a:off x="779463" y="1628775"/>
          <a:ext cx="3413125" cy="1430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1989" name="公式" r:id="rId9" imgW="1333440" imgH="558720" progId="Equation.3">
                  <p:embed/>
                </p:oleObj>
              </mc:Choice>
              <mc:Fallback>
                <p:oleObj name="公式" r:id="rId9" imgW="1333440" imgH="558720" progId="Equation.3">
                  <p:embed/>
                  <p:pic>
                    <p:nvPicPr>
                      <p:cNvPr id="0" name="Object 7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9463" y="1628775"/>
                        <a:ext cx="3413125" cy="1430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1432" name="Object 8"/>
          <p:cNvGraphicFramePr>
            <a:graphicFrameLocks/>
          </p:cNvGraphicFramePr>
          <p:nvPr/>
        </p:nvGraphicFramePr>
        <p:xfrm>
          <a:off x="4494213" y="1844675"/>
          <a:ext cx="2957512" cy="1300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1990" name="公式" r:id="rId11" imgW="1155600" imgH="507960" progId="Equation.3">
                  <p:embed/>
                </p:oleObj>
              </mc:Choice>
              <mc:Fallback>
                <p:oleObj name="公式" r:id="rId11" imgW="1155600" imgH="507960" progId="Equation.3">
                  <p:embed/>
                  <p:pic>
                    <p:nvPicPr>
                      <p:cNvPr id="0" name="Object 8"/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94213" y="1844675"/>
                        <a:ext cx="2957512" cy="13001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1434" name="Object 10"/>
          <p:cNvGraphicFramePr>
            <a:graphicFrameLocks/>
          </p:cNvGraphicFramePr>
          <p:nvPr/>
        </p:nvGraphicFramePr>
        <p:xfrm>
          <a:off x="755650" y="3357563"/>
          <a:ext cx="2957513" cy="1300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1991" name="公式" r:id="rId13" imgW="1155600" imgH="507960" progId="Equation.3">
                  <p:embed/>
                </p:oleObj>
              </mc:Choice>
              <mc:Fallback>
                <p:oleObj name="公式" r:id="rId13" imgW="1155600" imgH="507960" progId="Equation.3">
                  <p:embed/>
                  <p:pic>
                    <p:nvPicPr>
                      <p:cNvPr id="0" name="Object 10"/>
                      <p:cNvPicPr>
                        <a:picLocks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650" y="3357563"/>
                        <a:ext cx="2957513" cy="1300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1437" name="Object 13"/>
          <p:cNvGraphicFramePr>
            <a:graphicFrameLocks noChangeAspect="1"/>
          </p:cNvGraphicFramePr>
          <p:nvPr/>
        </p:nvGraphicFramePr>
        <p:xfrm>
          <a:off x="4284663" y="3357563"/>
          <a:ext cx="3033712" cy="1462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1992" name="公式" r:id="rId15" imgW="1054080" imgH="507960" progId="Equation.3">
                  <p:embed/>
                </p:oleObj>
              </mc:Choice>
              <mc:Fallback>
                <p:oleObj name="公式" r:id="rId15" imgW="1054080" imgH="50796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84663" y="3357563"/>
                        <a:ext cx="3033712" cy="14620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1438" name="Text Box 14"/>
          <p:cNvSpPr txBox="1">
            <a:spLocks noChangeArrowheads="1"/>
          </p:cNvSpPr>
          <p:nvPr/>
        </p:nvSpPr>
        <p:spPr bwMode="auto">
          <a:xfrm>
            <a:off x="7207250" y="5157788"/>
            <a:ext cx="129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hlinkClick r:id="rId17" action="ppaction://hlinksldjump"/>
              </a:rPr>
              <a:t>返回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31439" name="Text Box 15"/>
          <p:cNvSpPr txBox="1">
            <a:spLocks noChangeArrowheads="1"/>
          </p:cNvSpPr>
          <p:nvPr/>
        </p:nvSpPr>
        <p:spPr bwMode="auto">
          <a:xfrm>
            <a:off x="7207250" y="5532438"/>
            <a:ext cx="129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hlinkClick r:id="rId18" action="ppaction://hlinksldjump"/>
              </a:rPr>
              <a:t>返回</a:t>
            </a:r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hlinkClick r:id="rId18" action="ppaction://hlinksldjump"/>
              </a:rPr>
              <a:t>2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31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31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31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31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31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31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31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31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31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438" grpId="0"/>
      <p:bldP spid="23143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>
            <a:spLocks noChangeArrowheads="1"/>
          </p:cNvSpPr>
          <p:nvPr/>
        </p:nvSpPr>
        <p:spPr bwMode="auto">
          <a:xfrm>
            <a:off x="898525" y="765175"/>
            <a:ext cx="72739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广义滤波器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: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任何能对频率进行修正的系统</a:t>
            </a:r>
          </a:p>
        </p:txBody>
      </p:sp>
      <p:sp>
        <p:nvSpPr>
          <p:cNvPr id="3" name="矩形 2"/>
          <p:cNvSpPr>
            <a:spLocks noChangeArrowheads="1"/>
          </p:cNvSpPr>
          <p:nvPr/>
        </p:nvSpPr>
        <p:spPr bwMode="auto">
          <a:xfrm>
            <a:off x="900113" y="1412875"/>
            <a:ext cx="7343775" cy="1057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选频滤波器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: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能让某些频率分量通过，而完全拒绝其他频率分量的系统。</a:t>
            </a:r>
          </a:p>
        </p:txBody>
      </p:sp>
      <p:sp>
        <p:nvSpPr>
          <p:cNvPr id="4" name="矩形 1"/>
          <p:cNvSpPr>
            <a:spLocks noChangeArrowheads="1"/>
          </p:cNvSpPr>
          <p:nvPr/>
        </p:nvSpPr>
        <p:spPr bwMode="auto">
          <a:xfrm>
            <a:off x="900113" y="188913"/>
            <a:ext cx="7273925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滤波器的幅频特性可以是任意形状的</a:t>
            </a: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2195222"/>
              </p:ext>
            </p:extLst>
          </p:nvPr>
        </p:nvGraphicFramePr>
        <p:xfrm>
          <a:off x="1919288" y="2420938"/>
          <a:ext cx="4381500" cy="1152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6462" name="Visio" r:id="rId3" imgW="4379661" imgH="1151572" progId="Visio.Drawing.11">
                  <p:embed/>
                </p:oleObj>
              </mc:Choice>
              <mc:Fallback>
                <p:oleObj name="Visio" r:id="rId3" imgW="4379661" imgH="1151572" progId="Visio.Drawing.11">
                  <p:embed/>
                  <p:pic>
                    <p:nvPicPr>
                      <p:cNvPr id="5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19288" y="2420938"/>
                        <a:ext cx="4381500" cy="1152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/>
        </p:nvGraphicFramePr>
        <p:xfrm>
          <a:off x="1919288" y="3513138"/>
          <a:ext cx="4381500" cy="107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6463" name="Visio" r:id="rId5" imgW="4379661" imgH="1073944" progId="Visio.Drawing.11">
                  <p:embed/>
                </p:oleObj>
              </mc:Choice>
              <mc:Fallback>
                <p:oleObj name="Visio" r:id="rId5" imgW="4379661" imgH="1073944" progId="Visio.Drawing.11">
                  <p:embed/>
                  <p:pic>
                    <p:nvPicPr>
                      <p:cNvPr id="6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19288" y="3513138"/>
                        <a:ext cx="4381500" cy="1076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/>
        </p:nvGraphicFramePr>
        <p:xfrm>
          <a:off x="1919288" y="4541838"/>
          <a:ext cx="4381500" cy="107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6464" name="Visio" r:id="rId7" imgW="4379661" imgH="1073944" progId="Visio.Drawing.11">
                  <p:embed/>
                </p:oleObj>
              </mc:Choice>
              <mc:Fallback>
                <p:oleObj name="Visio" r:id="rId7" imgW="4379661" imgH="1073944" progId="Visio.Drawing.11">
                  <p:embed/>
                  <p:pic>
                    <p:nvPicPr>
                      <p:cNvPr id="7" name="对象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19288" y="4541838"/>
                        <a:ext cx="4381500" cy="1076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/>
        </p:nvGraphicFramePr>
        <p:xfrm>
          <a:off x="1909763" y="5570538"/>
          <a:ext cx="4391025" cy="107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6465" name="Visio" r:id="rId9" imgW="4391485" imgH="1073944" progId="Visio.Drawing.11">
                  <p:embed/>
                </p:oleObj>
              </mc:Choice>
              <mc:Fallback>
                <p:oleObj name="Visio" r:id="rId9" imgW="4391485" imgH="1073944" progId="Visio.Drawing.11">
                  <p:embed/>
                  <p:pic>
                    <p:nvPicPr>
                      <p:cNvPr id="8" name="对象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9763" y="5570538"/>
                        <a:ext cx="4391025" cy="1076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0315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ext Box 2"/>
          <p:cNvSpPr txBox="1">
            <a:spLocks noChangeArrowheads="1"/>
          </p:cNvSpPr>
          <p:nvPr/>
        </p:nvSpPr>
        <p:spPr bwMode="auto">
          <a:xfrm>
            <a:off x="1812211" y="5661025"/>
            <a:ext cx="4875054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数字滤波器的理想幅频特性 </a:t>
            </a:r>
          </a:p>
        </p:txBody>
      </p:sp>
      <p:graphicFrame>
        <p:nvGraphicFramePr>
          <p:cNvPr id="28675" name="Object 3"/>
          <p:cNvGraphicFramePr>
            <a:graphicFrameLocks noChangeAspect="1"/>
          </p:cNvGraphicFramePr>
          <p:nvPr/>
        </p:nvGraphicFramePr>
        <p:xfrm>
          <a:off x="900113" y="188913"/>
          <a:ext cx="5867400" cy="5454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57" name="VISIO" r:id="rId3" imgW="2573280" imgH="2392200" progId="Visio.Drawing.4">
                  <p:embed/>
                </p:oleObj>
              </mc:Choice>
              <mc:Fallback>
                <p:oleObj name="VISIO" r:id="rId3" imgW="2573280" imgH="2392200" progId="Visio.Drawing.4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0113" y="188913"/>
                        <a:ext cx="5867400" cy="5454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6804025" y="741363"/>
            <a:ext cx="2462213" cy="4429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i="1">
                <a:solidFill>
                  <a:srgbClr val="FFFF00"/>
                </a:solidFill>
              </a:rPr>
              <a:t>L</a:t>
            </a:r>
            <a:r>
              <a:rPr lang="en-US" altLang="zh-CN" i="1"/>
              <a:t>ow</a:t>
            </a:r>
            <a:r>
              <a:rPr lang="en-US" altLang="zh-CN" i="1">
                <a:solidFill>
                  <a:srgbClr val="FFFF00"/>
                </a:solidFill>
              </a:rPr>
              <a:t>P</a:t>
            </a:r>
            <a:r>
              <a:rPr lang="en-US" altLang="zh-CN" i="1"/>
              <a:t>ass </a:t>
            </a:r>
            <a:r>
              <a:rPr lang="en-US" altLang="zh-CN" i="1">
                <a:solidFill>
                  <a:srgbClr val="FFFF00"/>
                </a:solidFill>
              </a:rPr>
              <a:t>F</a:t>
            </a:r>
            <a:r>
              <a:rPr lang="en-US" altLang="zh-CN" i="1"/>
              <a:t>ilter</a:t>
            </a:r>
          </a:p>
          <a:p>
            <a:pPr>
              <a:spcBef>
                <a:spcPct val="50000"/>
              </a:spcBef>
            </a:pPr>
            <a:endParaRPr lang="en-US" altLang="zh-CN" i="1"/>
          </a:p>
          <a:p>
            <a:pPr>
              <a:spcBef>
                <a:spcPct val="50000"/>
              </a:spcBef>
            </a:pPr>
            <a:endParaRPr lang="en-US" altLang="zh-CN" sz="1000" i="1"/>
          </a:p>
          <a:p>
            <a:pPr>
              <a:spcBef>
                <a:spcPct val="50000"/>
              </a:spcBef>
            </a:pPr>
            <a:r>
              <a:rPr lang="en-US" altLang="zh-CN" i="1">
                <a:solidFill>
                  <a:srgbClr val="FFFF00"/>
                </a:solidFill>
              </a:rPr>
              <a:t>H</a:t>
            </a:r>
            <a:r>
              <a:rPr lang="en-US" altLang="zh-CN" i="1"/>
              <a:t>igh</a:t>
            </a:r>
            <a:r>
              <a:rPr lang="en-US" altLang="zh-CN" i="1">
                <a:solidFill>
                  <a:srgbClr val="FFFF00"/>
                </a:solidFill>
              </a:rPr>
              <a:t>P</a:t>
            </a:r>
            <a:r>
              <a:rPr lang="en-US" altLang="zh-CN" i="1"/>
              <a:t>ass </a:t>
            </a:r>
            <a:r>
              <a:rPr lang="en-US" altLang="zh-CN" i="1">
                <a:solidFill>
                  <a:srgbClr val="FFFF00"/>
                </a:solidFill>
              </a:rPr>
              <a:t>F</a:t>
            </a:r>
            <a:r>
              <a:rPr lang="en-US" altLang="zh-CN" i="1"/>
              <a:t>ilter</a:t>
            </a:r>
          </a:p>
          <a:p>
            <a:pPr>
              <a:spcBef>
                <a:spcPct val="50000"/>
              </a:spcBef>
            </a:pPr>
            <a:endParaRPr lang="en-US" altLang="zh-CN" i="1"/>
          </a:p>
          <a:p>
            <a:pPr>
              <a:spcBef>
                <a:spcPct val="50000"/>
              </a:spcBef>
            </a:pPr>
            <a:endParaRPr lang="en-US" altLang="zh-CN" sz="1000" i="1"/>
          </a:p>
          <a:p>
            <a:pPr>
              <a:spcBef>
                <a:spcPct val="50000"/>
              </a:spcBef>
            </a:pPr>
            <a:r>
              <a:rPr lang="en-US" altLang="zh-CN" i="1">
                <a:solidFill>
                  <a:srgbClr val="FFFF00"/>
                </a:solidFill>
              </a:rPr>
              <a:t>B</a:t>
            </a:r>
            <a:r>
              <a:rPr lang="en-US" altLang="zh-CN" i="1"/>
              <a:t>and</a:t>
            </a:r>
            <a:r>
              <a:rPr lang="en-US" altLang="zh-CN" i="1">
                <a:solidFill>
                  <a:srgbClr val="FFFF00"/>
                </a:solidFill>
              </a:rPr>
              <a:t>P</a:t>
            </a:r>
            <a:r>
              <a:rPr lang="en-US" altLang="zh-CN" i="1"/>
              <a:t>ass </a:t>
            </a:r>
            <a:r>
              <a:rPr lang="en-US" altLang="zh-CN" i="1">
                <a:solidFill>
                  <a:srgbClr val="FFFF00"/>
                </a:solidFill>
              </a:rPr>
              <a:t>F</a:t>
            </a:r>
            <a:r>
              <a:rPr lang="en-US" altLang="zh-CN" i="1"/>
              <a:t>ilter</a:t>
            </a:r>
          </a:p>
          <a:p>
            <a:pPr>
              <a:spcBef>
                <a:spcPct val="50000"/>
              </a:spcBef>
            </a:pPr>
            <a:endParaRPr lang="en-US" altLang="zh-CN" i="1"/>
          </a:p>
          <a:p>
            <a:pPr>
              <a:spcBef>
                <a:spcPct val="50000"/>
              </a:spcBef>
            </a:pPr>
            <a:endParaRPr lang="en-US" altLang="zh-CN" sz="1000" i="1"/>
          </a:p>
          <a:p>
            <a:pPr>
              <a:spcBef>
                <a:spcPct val="50000"/>
              </a:spcBef>
            </a:pPr>
            <a:r>
              <a:rPr lang="en-US" altLang="zh-CN" i="1">
                <a:solidFill>
                  <a:srgbClr val="FFFF00"/>
                </a:solidFill>
              </a:rPr>
              <a:t>B</a:t>
            </a:r>
            <a:r>
              <a:rPr lang="en-US" altLang="zh-CN" i="1"/>
              <a:t>and</a:t>
            </a:r>
            <a:r>
              <a:rPr lang="en-US" altLang="zh-CN" i="1">
                <a:solidFill>
                  <a:srgbClr val="FFFF00"/>
                </a:solidFill>
              </a:rPr>
              <a:t>S</a:t>
            </a:r>
            <a:r>
              <a:rPr lang="en-US" altLang="zh-CN" i="1"/>
              <a:t>top </a:t>
            </a:r>
            <a:r>
              <a:rPr lang="en-US" altLang="zh-CN" i="1">
                <a:solidFill>
                  <a:srgbClr val="FFFF00"/>
                </a:solidFill>
              </a:rPr>
              <a:t>F</a:t>
            </a:r>
            <a:r>
              <a:rPr lang="en-US" altLang="zh-CN" i="1"/>
              <a:t>ilter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ChangeArrowheads="1"/>
          </p:cNvSpPr>
          <p:nvPr/>
        </p:nvSpPr>
        <p:spPr bwMode="auto">
          <a:xfrm>
            <a:off x="179388" y="93663"/>
            <a:ext cx="45593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滤波器的技术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指标</a:t>
            </a:r>
          </a:p>
        </p:txBody>
      </p:sp>
      <p:sp>
        <p:nvSpPr>
          <p:cNvPr id="29699" name="Rectangle 3"/>
          <p:cNvSpPr>
            <a:spLocks noChangeArrowheads="1"/>
          </p:cNvSpPr>
          <p:nvPr/>
        </p:nvSpPr>
        <p:spPr bwMode="auto">
          <a:xfrm>
            <a:off x="250825" y="555625"/>
            <a:ext cx="8424863" cy="1031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 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滤波器的性能要求一般以频率响应的幅度特性的允许误差来表示。</a:t>
            </a:r>
          </a:p>
        </p:txBody>
      </p:sp>
      <p:sp>
        <p:nvSpPr>
          <p:cNvPr id="29700" name="Rectangle 4"/>
          <p:cNvSpPr>
            <a:spLocks noChangeArrowheads="1"/>
          </p:cNvSpPr>
          <p:nvPr/>
        </p:nvSpPr>
        <p:spPr bwMode="auto">
          <a:xfrm>
            <a:off x="139700" y="1525588"/>
            <a:ext cx="8839200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5000"/>
              </a:lnSpc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以低通滤波器为例，频率响应有通带、过渡带及阻带三个范围（而不是理想的陡截止的通带、阻带两个范围）</a:t>
            </a:r>
          </a:p>
        </p:txBody>
      </p:sp>
      <p:sp>
        <p:nvSpPr>
          <p:cNvPr id="29701" name="Rectangle 5"/>
          <p:cNvSpPr>
            <a:spLocks noChangeArrowheads="1"/>
          </p:cNvSpPr>
          <p:nvPr/>
        </p:nvSpPr>
        <p:spPr bwMode="auto">
          <a:xfrm>
            <a:off x="5796136" y="3160713"/>
            <a:ext cx="2951732" cy="1083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zh-CN" sz="2800" i="1" dirty="0" smtClean="0">
                <a:ea typeface="楷体_GB2312" pitchFamily="49" charset="-122"/>
                <a:cs typeface="Times New Roman" panose="02020603050405020304" pitchFamily="18" charset="0"/>
              </a:rPr>
              <a:t>α</a:t>
            </a:r>
            <a:r>
              <a:rPr lang="en-US" altLang="zh-CN" sz="2800" baseline="-25000" dirty="0" smtClean="0">
                <a:ea typeface="楷体_GB2312" pitchFamily="49" charset="-122"/>
              </a:rPr>
              <a:t>1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为通带的容限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en-US" altLang="zh-CN" sz="2800" i="1" dirty="0">
                <a:ea typeface="楷体_GB2312" pitchFamily="49" charset="-122"/>
              </a:rPr>
              <a:t>α</a:t>
            </a:r>
            <a:r>
              <a:rPr lang="en-US" altLang="zh-CN" sz="2800" baseline="-25000" dirty="0">
                <a:ea typeface="楷体_GB2312" pitchFamily="49" charset="-122"/>
              </a:rPr>
              <a:t>2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为阻带的容限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。</a:t>
            </a:r>
          </a:p>
        </p:txBody>
      </p:sp>
      <p:sp>
        <p:nvSpPr>
          <p:cNvPr id="29702" name="Text Box 6"/>
          <p:cNvSpPr txBox="1">
            <a:spLocks noChangeArrowheads="1"/>
          </p:cNvSpPr>
          <p:nvPr/>
        </p:nvSpPr>
        <p:spPr bwMode="auto">
          <a:xfrm>
            <a:off x="620713" y="5905500"/>
            <a:ext cx="66784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低通滤波器频率响应幅度特性的容限图 </a:t>
            </a:r>
          </a:p>
        </p:txBody>
      </p:sp>
      <p:pic>
        <p:nvPicPr>
          <p:cNvPr id="29730" name="Picture 34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2652713"/>
            <a:ext cx="4933950" cy="3203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9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9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9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9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9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9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98" grpId="0"/>
      <p:bldP spid="29699" grpId="0"/>
      <p:bldP spid="29700" grpId="0"/>
      <p:bldP spid="29701" grpId="0"/>
      <p:bldP spid="2970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4" name="Text Box 4"/>
          <p:cNvSpPr txBox="1">
            <a:spLocks noChangeArrowheads="1"/>
          </p:cNvSpPr>
          <p:nvPr/>
        </p:nvSpPr>
        <p:spPr bwMode="auto">
          <a:xfrm>
            <a:off x="179388" y="2960688"/>
            <a:ext cx="6274475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在通带内，幅度响应以误差</a:t>
            </a:r>
            <a:r>
              <a:rPr lang="en-US" altLang="zh-CN" sz="2800" i="1" dirty="0">
                <a:ea typeface="楷体_GB2312" pitchFamily="49" charset="-122"/>
                <a:cs typeface="Times New Roman" panose="02020603050405020304" pitchFamily="18" charset="0"/>
              </a:rPr>
              <a:t>α</a:t>
            </a:r>
            <a:r>
              <a:rPr lang="en-US" altLang="zh-CN" sz="2800" baseline="-25000" dirty="0">
                <a:ea typeface="楷体_GB2312" pitchFamily="49" charset="-122"/>
              </a:rPr>
              <a:t>1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逼近于</a:t>
            </a:r>
            <a:r>
              <a:rPr lang="en-US" altLang="zh-CN" sz="2800" dirty="0" smtClean="0">
                <a:ea typeface="楷体_GB2312" pitchFamily="49" charset="-122"/>
              </a:rPr>
              <a:t>1</a:t>
            </a:r>
            <a:r>
              <a:rPr lang="zh-CN" altLang="en-US" sz="2800" dirty="0" smtClean="0">
                <a:latin typeface="楷体_GB2312" pitchFamily="49" charset="-122"/>
                <a:ea typeface="楷体_GB2312" pitchFamily="49" charset="-122"/>
              </a:rPr>
              <a:t> </a:t>
            </a:r>
            <a:endParaRPr lang="zh-CN" altLang="en-US" sz="280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0726" name="Text Box 6"/>
          <p:cNvSpPr txBox="1">
            <a:spLocks noChangeArrowheads="1"/>
          </p:cNvSpPr>
          <p:nvPr/>
        </p:nvSpPr>
        <p:spPr bwMode="auto">
          <a:xfrm>
            <a:off x="179388" y="4214813"/>
            <a:ext cx="735650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在阻带内，幅度响应以误差小于</a:t>
            </a:r>
            <a:r>
              <a:rPr lang="en-US" altLang="zh-CN" sz="2800" i="1" dirty="0">
                <a:ea typeface="楷体_GB2312" pitchFamily="49" charset="-122"/>
                <a:cs typeface="Times New Roman" panose="02020603050405020304" pitchFamily="18" charset="0"/>
              </a:rPr>
              <a:t>α</a:t>
            </a:r>
            <a:r>
              <a:rPr lang="en-US" altLang="zh-CN" sz="2800" baseline="-25000" dirty="0">
                <a:ea typeface="楷体_GB2312" pitchFamily="49" charset="-122"/>
              </a:rPr>
              <a:t>2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而逼近于</a:t>
            </a:r>
            <a:r>
              <a:rPr lang="en-US" altLang="zh-CN" sz="2800" dirty="0" smtClean="0">
                <a:ea typeface="楷体_GB2312" pitchFamily="49" charset="-122"/>
              </a:rPr>
              <a:t>0</a:t>
            </a:r>
            <a:r>
              <a:rPr lang="zh-CN" altLang="en-US" sz="2800" dirty="0" smtClean="0">
                <a:latin typeface="楷体_GB2312" pitchFamily="49" charset="-122"/>
                <a:ea typeface="楷体_GB2312" pitchFamily="49" charset="-122"/>
              </a:rPr>
              <a:t> </a:t>
            </a:r>
            <a:endParaRPr lang="zh-CN" altLang="en-US" sz="2800" dirty="0">
              <a:latin typeface="楷体_GB2312" pitchFamily="49" charset="-122"/>
              <a:ea typeface="楷体_GB2312" pitchFamily="49" charset="-122"/>
            </a:endParaRPr>
          </a:p>
        </p:txBody>
      </p:sp>
      <p:pic>
        <p:nvPicPr>
          <p:cNvPr id="30750" name="Picture 30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71438"/>
            <a:ext cx="4718050" cy="278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0751" name="Object 31"/>
          <p:cNvGraphicFramePr>
            <a:graphicFrameLocks noChangeAspect="1"/>
          </p:cNvGraphicFramePr>
          <p:nvPr/>
        </p:nvGraphicFramePr>
        <p:xfrm>
          <a:off x="1476375" y="3486150"/>
          <a:ext cx="4851400" cy="658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17" name="公式" r:id="rId4" imgW="2057400" imgH="279360" progId="Equation.3">
                  <p:embed/>
                </p:oleObj>
              </mc:Choice>
              <mc:Fallback>
                <p:oleObj name="公式" r:id="rId4" imgW="2057400" imgH="279360" progId="Equation.3">
                  <p:embed/>
                  <p:pic>
                    <p:nvPicPr>
                      <p:cNvPr id="0" name="Object 3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76375" y="3486150"/>
                        <a:ext cx="4851400" cy="6588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53" name="Object 33"/>
          <p:cNvGraphicFramePr>
            <a:graphicFrameLocks noChangeAspect="1"/>
          </p:cNvGraphicFramePr>
          <p:nvPr/>
        </p:nvGraphicFramePr>
        <p:xfrm>
          <a:off x="1547813" y="4768850"/>
          <a:ext cx="4641850" cy="658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18" name="公式" r:id="rId6" imgW="1968480" imgH="279360" progId="Equation.3">
                  <p:embed/>
                </p:oleObj>
              </mc:Choice>
              <mc:Fallback>
                <p:oleObj name="公式" r:id="rId6" imgW="1968480" imgH="279360" progId="Equation.3">
                  <p:embed/>
                  <p:pic>
                    <p:nvPicPr>
                      <p:cNvPr id="0" name="Object 3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47813" y="4768850"/>
                        <a:ext cx="4641850" cy="6588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755" name="Text Box 35"/>
          <p:cNvSpPr txBox="1">
            <a:spLocks noChangeArrowheads="1"/>
          </p:cNvSpPr>
          <p:nvPr/>
        </p:nvSpPr>
        <p:spPr bwMode="auto">
          <a:xfrm>
            <a:off x="179388" y="5430838"/>
            <a:ext cx="8534400" cy="9823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10000"/>
              </a:lnSpc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在过渡带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 err="1">
                <a:latin typeface="Symbol" panose="05050102010706020507" pitchFamily="18" charset="2"/>
                <a:ea typeface="楷体_GB2312" pitchFamily="49" charset="-122"/>
              </a:rPr>
              <a:t>w</a:t>
            </a:r>
            <a:r>
              <a:rPr lang="en-US" altLang="zh-CN" sz="2800" baseline="-25000" dirty="0" err="1">
                <a:ea typeface="楷体_GB2312" pitchFamily="49" charset="-122"/>
              </a:rPr>
              <a:t>st</a:t>
            </a:r>
            <a:r>
              <a:rPr lang="en-US" altLang="zh-CN" sz="2800" dirty="0" err="1">
                <a:ea typeface="楷体_GB2312" pitchFamily="49" charset="-122"/>
              </a:rPr>
              <a:t>-</a:t>
            </a:r>
            <a:r>
              <a:rPr lang="en-US" altLang="zh-CN" sz="2800" i="1" dirty="0" err="1">
                <a:latin typeface="Symbol" panose="05050102010706020507" pitchFamily="18" charset="2"/>
                <a:ea typeface="楷体_GB2312" pitchFamily="49" charset="-122"/>
              </a:rPr>
              <a:t>w</a:t>
            </a:r>
            <a:r>
              <a:rPr lang="en-US" altLang="zh-CN" sz="2800" baseline="-25000" dirty="0" err="1">
                <a:ea typeface="楷体_GB2312" pitchFamily="49" charset="-122"/>
              </a:rPr>
              <a:t>c</a:t>
            </a:r>
            <a:r>
              <a:rPr lang="en-US" altLang="zh-CN" sz="2800" dirty="0">
                <a:ea typeface="楷体_GB2312" pitchFamily="49" charset="-122"/>
              </a:rPr>
              <a:t>),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幅度响应应从通带平滑地下降到阻带，过渡带的幅度响应不作规定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0757" name="Text Box 37"/>
          <p:cNvSpPr txBox="1">
            <a:spLocks noChangeArrowheads="1"/>
          </p:cNvSpPr>
          <p:nvPr/>
        </p:nvSpPr>
        <p:spPr bwMode="auto">
          <a:xfrm>
            <a:off x="5148263" y="333375"/>
            <a:ext cx="3960812" cy="1179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5000"/>
              </a:lnSpc>
              <a:spcBef>
                <a:spcPct val="5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通带最大衰减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波纹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en-US" altLang="zh-CN" sz="2800" i="1" dirty="0">
                <a:ea typeface="楷体_GB2312" pitchFamily="49" charset="-122"/>
              </a:rPr>
              <a:t>δ</a:t>
            </a:r>
            <a:r>
              <a:rPr lang="en-US" altLang="zh-CN" sz="2800" baseline="-25000" dirty="0">
                <a:ea typeface="楷体_GB2312" pitchFamily="49" charset="-122"/>
              </a:rPr>
              <a:t>1</a:t>
            </a:r>
            <a:endParaRPr lang="en-US" altLang="zh-CN" sz="2800" dirty="0">
              <a:ea typeface="楷体_GB2312" pitchFamily="49" charset="-122"/>
            </a:endParaRPr>
          </a:p>
          <a:p>
            <a:pPr algn="just">
              <a:lnSpc>
                <a:spcPct val="125000"/>
              </a:lnSpc>
              <a:spcBef>
                <a:spcPct val="5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阻带最小衰减</a:t>
            </a:r>
            <a:r>
              <a:rPr lang="en-US" altLang="zh-CN" sz="2800" i="1" dirty="0">
                <a:ea typeface="楷体_GB2312" pitchFamily="49" charset="-122"/>
              </a:rPr>
              <a:t>δ</a:t>
            </a:r>
            <a:r>
              <a:rPr lang="en-US" altLang="zh-CN" sz="2800" baseline="-25000" dirty="0">
                <a:ea typeface="楷体_GB2312" pitchFamily="49" charset="-122"/>
              </a:rPr>
              <a:t>2</a:t>
            </a:r>
            <a:r>
              <a:rPr lang="en-US" altLang="zh-CN" sz="2800" dirty="0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0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0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0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0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0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0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4" grpId="0"/>
      <p:bldP spid="30726" grpId="0"/>
      <p:bldP spid="30755" grpId="0"/>
      <p:bldP spid="3075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Text Box 3"/>
          <p:cNvSpPr txBox="1">
            <a:spLocks noChangeArrowheads="1"/>
          </p:cNvSpPr>
          <p:nvPr/>
        </p:nvSpPr>
        <p:spPr bwMode="auto">
          <a:xfrm>
            <a:off x="260978" y="116632"/>
            <a:ext cx="8686800" cy="1083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15000"/>
              </a:lnSpc>
              <a:spcBef>
                <a:spcPct val="5000"/>
              </a:spcBef>
            </a:pP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在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具体技术指标中往往使用通带允许的最大衰减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波纹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en-US" altLang="zh-CN" sz="2800" i="1" dirty="0">
                <a:ea typeface="楷体_GB2312" pitchFamily="49" charset="-122"/>
              </a:rPr>
              <a:t>δ</a:t>
            </a:r>
            <a:r>
              <a:rPr lang="en-US" altLang="zh-CN" sz="2800" baseline="-25000" dirty="0">
                <a:ea typeface="楷体_GB2312" pitchFamily="49" charset="-122"/>
              </a:rPr>
              <a:t>1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和阻带应达到的最小衰减</a:t>
            </a:r>
            <a:r>
              <a:rPr lang="en-US" altLang="zh-CN" sz="2800" i="1" dirty="0">
                <a:ea typeface="楷体_GB2312" pitchFamily="49" charset="-122"/>
              </a:rPr>
              <a:t>δ</a:t>
            </a:r>
            <a:r>
              <a:rPr lang="en-US" altLang="zh-CN" sz="2800" baseline="-25000" dirty="0">
                <a:ea typeface="楷体_GB2312" pitchFamily="49" charset="-122"/>
              </a:rPr>
              <a:t>2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描述</a:t>
            </a:r>
            <a:r>
              <a:rPr lang="zh-CN" altLang="en-US" sz="2800" dirty="0" smtClean="0">
                <a:latin typeface="楷体_GB2312" pitchFamily="49" charset="-122"/>
                <a:ea typeface="楷体_GB2312" pitchFamily="49" charset="-122"/>
              </a:rPr>
              <a:t>： </a:t>
            </a:r>
            <a:endParaRPr lang="zh-CN" altLang="en-US" sz="2800" dirty="0">
              <a:latin typeface="楷体_GB2312" pitchFamily="49" charset="-122"/>
              <a:ea typeface="楷体_GB2312" pitchFamily="49" charset="-122"/>
            </a:endParaRPr>
          </a:p>
        </p:txBody>
      </p:sp>
      <p:graphicFrame>
        <p:nvGraphicFramePr>
          <p:cNvPr id="31748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0368364"/>
              </p:ext>
            </p:extLst>
          </p:nvPr>
        </p:nvGraphicFramePr>
        <p:xfrm>
          <a:off x="323528" y="1268760"/>
          <a:ext cx="7391400" cy="206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37" name="Equation" r:id="rId3" imgW="3276360" imgH="914400" progId="Equation.DSMT4">
                  <p:embed/>
                </p:oleObj>
              </mc:Choice>
              <mc:Fallback>
                <p:oleObj name="Equation" r:id="rId3" imgW="3276360" imgH="914400" progId="Equation.DSMT4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3528" y="1268760"/>
                        <a:ext cx="7391400" cy="20621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751" name="Text Box 7"/>
          <p:cNvSpPr txBox="1">
            <a:spLocks noChangeArrowheads="1"/>
          </p:cNvSpPr>
          <p:nvPr/>
        </p:nvSpPr>
        <p:spPr bwMode="auto">
          <a:xfrm>
            <a:off x="260978" y="4293096"/>
            <a:ext cx="8569325" cy="111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0000"/>
              </a:lnSpc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例如</a:t>
            </a:r>
            <a:r>
              <a:rPr lang="en-US" altLang="zh-CN" sz="2800" dirty="0">
                <a:ea typeface="楷体_GB2312" pitchFamily="49" charset="-122"/>
              </a:rPr>
              <a:t>|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dirty="0" err="1">
                <a:ea typeface="楷体_GB2312" pitchFamily="49" charset="-122"/>
              </a:rPr>
              <a:t>e</a:t>
            </a:r>
            <a:r>
              <a:rPr lang="en-US" altLang="zh-CN" sz="2800" baseline="30000" dirty="0" err="1">
                <a:ea typeface="楷体_GB2312" pitchFamily="49" charset="-122"/>
              </a:rPr>
              <a:t>j</a:t>
            </a:r>
            <a:r>
              <a:rPr lang="en-US" altLang="zh-CN" sz="2800" i="1" baseline="30000" dirty="0" err="1">
                <a:ea typeface="楷体_GB2312" pitchFamily="49" charset="-122"/>
              </a:rPr>
              <a:t>ω</a:t>
            </a:r>
            <a:r>
              <a:rPr lang="en-US" altLang="zh-CN" sz="2800" dirty="0">
                <a:ea typeface="楷体_GB2312" pitchFamily="49" charset="-122"/>
              </a:rPr>
              <a:t>)|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在</a:t>
            </a:r>
            <a:r>
              <a:rPr lang="en-US" altLang="zh-CN" sz="2800" i="1" dirty="0" err="1">
                <a:ea typeface="楷体_GB2312" pitchFamily="49" charset="-122"/>
              </a:rPr>
              <a:t>ω</a:t>
            </a:r>
            <a:r>
              <a:rPr lang="en-US" altLang="zh-CN" sz="2800" baseline="-25000" dirty="0" err="1">
                <a:ea typeface="楷体_GB2312" pitchFamily="49" charset="-122"/>
              </a:rPr>
              <a:t>c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处满足</a:t>
            </a:r>
            <a:r>
              <a:rPr lang="en-US" altLang="zh-CN" sz="2800" dirty="0">
                <a:ea typeface="楷体_GB2312" pitchFamily="49" charset="-122"/>
              </a:rPr>
              <a:t>|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dirty="0" err="1">
                <a:ea typeface="楷体_GB2312" pitchFamily="49" charset="-122"/>
              </a:rPr>
              <a:t>e</a:t>
            </a:r>
            <a:r>
              <a:rPr lang="en-US" altLang="zh-CN" sz="2800" baseline="30000" dirty="0" err="1">
                <a:ea typeface="楷体_GB2312" pitchFamily="49" charset="-122"/>
              </a:rPr>
              <a:t>jω</a:t>
            </a:r>
            <a:r>
              <a:rPr lang="en-US" altLang="zh-CN" sz="2800" baseline="15000" dirty="0" err="1">
                <a:ea typeface="楷体_GB2312" pitchFamily="49" charset="-122"/>
              </a:rPr>
              <a:t>c</a:t>
            </a:r>
            <a:r>
              <a:rPr lang="en-US" altLang="zh-CN" sz="2800" dirty="0" smtClean="0">
                <a:ea typeface="楷体_GB2312" pitchFamily="49" charset="-122"/>
              </a:rPr>
              <a:t>)| = 0.707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则</a:t>
            </a:r>
            <a:r>
              <a:rPr lang="en-US" altLang="zh-CN" sz="2800" i="1" dirty="0">
                <a:ea typeface="楷体_GB2312" pitchFamily="49" charset="-122"/>
                <a:cs typeface="Times New Roman" panose="02020603050405020304" pitchFamily="18" charset="0"/>
              </a:rPr>
              <a:t>δ</a:t>
            </a:r>
            <a:r>
              <a:rPr lang="en-US" altLang="zh-CN" sz="2800" baseline="-25000" dirty="0">
                <a:ea typeface="楷体_GB2312" pitchFamily="49" charset="-122"/>
              </a:rPr>
              <a:t>1</a:t>
            </a:r>
            <a:r>
              <a:rPr lang="en-US" altLang="zh-CN" sz="2800" dirty="0">
                <a:ea typeface="楷体_GB2312" pitchFamily="49" charset="-122"/>
              </a:rPr>
              <a:t> = 3dB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；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在</a:t>
            </a:r>
            <a:r>
              <a:rPr lang="en-US" altLang="zh-CN" sz="2800" i="1" dirty="0" err="1">
                <a:ea typeface="楷体_GB2312" pitchFamily="49" charset="-122"/>
              </a:rPr>
              <a:t>ω</a:t>
            </a:r>
            <a:r>
              <a:rPr lang="en-US" altLang="zh-CN" sz="2800" baseline="-25000" dirty="0" err="1">
                <a:ea typeface="楷体_GB2312" pitchFamily="49" charset="-122"/>
              </a:rPr>
              <a:t>st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处满足</a:t>
            </a:r>
            <a:r>
              <a:rPr lang="en-US" altLang="zh-CN" sz="2800" dirty="0">
                <a:ea typeface="楷体_GB2312" pitchFamily="49" charset="-122"/>
              </a:rPr>
              <a:t>|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dirty="0" err="1">
                <a:ea typeface="楷体_GB2312" pitchFamily="49" charset="-122"/>
              </a:rPr>
              <a:t>e</a:t>
            </a:r>
            <a:r>
              <a:rPr lang="en-US" altLang="zh-CN" sz="2800" baseline="30000" dirty="0" err="1">
                <a:ea typeface="楷体_GB2312" pitchFamily="49" charset="-122"/>
              </a:rPr>
              <a:t>jω</a:t>
            </a:r>
            <a:r>
              <a:rPr lang="en-US" altLang="zh-CN" sz="2800" baseline="20000" dirty="0" err="1">
                <a:ea typeface="楷体_GB2312" pitchFamily="49" charset="-122"/>
              </a:rPr>
              <a:t>st</a:t>
            </a:r>
            <a:r>
              <a:rPr lang="en-US" altLang="zh-CN" sz="2800" dirty="0" smtClean="0">
                <a:ea typeface="楷体_GB2312" pitchFamily="49" charset="-122"/>
              </a:rPr>
              <a:t>)| = 0.001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则</a:t>
            </a:r>
            <a:r>
              <a:rPr lang="en-US" altLang="zh-CN" sz="2800" i="1" dirty="0">
                <a:ea typeface="楷体_GB2312" pitchFamily="49" charset="-122"/>
              </a:rPr>
              <a:t>δ</a:t>
            </a:r>
            <a:r>
              <a:rPr lang="en-US" altLang="zh-CN" sz="2800" baseline="-25000" dirty="0">
                <a:ea typeface="楷体_GB2312" pitchFamily="49" charset="-122"/>
              </a:rPr>
              <a:t>2</a:t>
            </a:r>
            <a:r>
              <a:rPr lang="en-US" altLang="zh-CN" sz="2800" dirty="0">
                <a:ea typeface="楷体_GB2312" pitchFamily="49" charset="-122"/>
              </a:rPr>
              <a:t>= 60dB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。 </a:t>
            </a:r>
          </a:p>
        </p:txBody>
      </p:sp>
      <p:sp>
        <p:nvSpPr>
          <p:cNvPr id="31752" name="Rectangle 8"/>
          <p:cNvSpPr>
            <a:spLocks noChangeArrowheads="1"/>
          </p:cNvSpPr>
          <p:nvPr/>
        </p:nvSpPr>
        <p:spPr bwMode="auto">
          <a:xfrm>
            <a:off x="319715" y="3399677"/>
            <a:ext cx="605313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式中，假定</a:t>
            </a:r>
            <a:r>
              <a:rPr lang="en-US" altLang="zh-CN" sz="2800" dirty="0">
                <a:ea typeface="楷体_GB2312" pitchFamily="49" charset="-122"/>
              </a:rPr>
              <a:t>|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dirty="0">
                <a:ea typeface="楷体_GB2312" pitchFamily="49" charset="-122"/>
              </a:rPr>
              <a:t>(e</a:t>
            </a:r>
            <a:r>
              <a:rPr lang="en-US" altLang="zh-CN" sz="2800" baseline="30000" dirty="0">
                <a:ea typeface="楷体_GB2312" pitchFamily="49" charset="-122"/>
              </a:rPr>
              <a:t>j0</a:t>
            </a:r>
            <a:r>
              <a:rPr lang="en-US" altLang="zh-CN" sz="2800" dirty="0">
                <a:ea typeface="楷体_GB2312" pitchFamily="49" charset="-122"/>
              </a:rPr>
              <a:t>)|=1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已被归一化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1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17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1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47" grpId="0"/>
      <p:bldP spid="31751" grpId="0"/>
      <p:bldP spid="3175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ext Box 2"/>
          <p:cNvSpPr txBox="1">
            <a:spLocks noChangeArrowheads="1"/>
          </p:cNvSpPr>
          <p:nvPr/>
        </p:nvSpPr>
        <p:spPr bwMode="auto">
          <a:xfrm>
            <a:off x="230744" y="4653136"/>
            <a:ext cx="619283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4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实际的技术实现   软件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/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硬件</a:t>
            </a:r>
          </a:p>
        </p:txBody>
      </p:sp>
      <p:sp>
        <p:nvSpPr>
          <p:cNvPr id="33795" name="Rectangle 3"/>
          <p:cNvSpPr>
            <a:spLocks noChangeArrowheads="1"/>
          </p:cNvSpPr>
          <p:nvPr/>
        </p:nvSpPr>
        <p:spPr bwMode="auto">
          <a:xfrm>
            <a:off x="179388" y="173038"/>
            <a:ext cx="432117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滤波器的设计步骤</a:t>
            </a:r>
          </a:p>
        </p:txBody>
      </p:sp>
      <p:sp>
        <p:nvSpPr>
          <p:cNvPr id="33796" name="Rectangle 4"/>
          <p:cNvSpPr>
            <a:spLocks noChangeArrowheads="1"/>
          </p:cNvSpPr>
          <p:nvPr/>
        </p:nvSpPr>
        <p:spPr bwMode="auto">
          <a:xfrm>
            <a:off x="250825" y="836613"/>
            <a:ext cx="83534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1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按照实际任务要求，确定滤波器的性能指标</a:t>
            </a:r>
          </a:p>
        </p:txBody>
      </p:sp>
      <p:sp>
        <p:nvSpPr>
          <p:cNvPr id="33797" name="Rectangle 5"/>
          <p:cNvSpPr>
            <a:spLocks noChangeArrowheads="1"/>
          </p:cNvSpPr>
          <p:nvPr/>
        </p:nvSpPr>
        <p:spPr bwMode="auto">
          <a:xfrm>
            <a:off x="250825" y="1634082"/>
            <a:ext cx="8642350" cy="15788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zh-CN" sz="2800" dirty="0">
                <a:solidFill>
                  <a:srgbClr val="FFFF00"/>
                </a:solidFill>
                <a:ea typeface="楷体_GB2312" pitchFamily="49" charset="-122"/>
              </a:rPr>
              <a:t>2</a:t>
            </a:r>
            <a:r>
              <a:rPr lang="en-US" altLang="zh-CN" sz="2800" dirty="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)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用一个因果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稳定线性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时不变离散系统的系统函  </a:t>
            </a:r>
          </a:p>
          <a:p>
            <a:pPr>
              <a:lnSpc>
                <a:spcPct val="115000"/>
              </a:lnSpc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  数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去逼近这一性能要求。</a:t>
            </a:r>
          </a:p>
          <a:p>
            <a:pPr>
              <a:lnSpc>
                <a:spcPct val="115000"/>
              </a:lnSpc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  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根据要求可以设计</a:t>
            </a:r>
            <a:r>
              <a:rPr lang="en-US" altLang="zh-CN" sz="2800" dirty="0" smtClean="0">
                <a:ea typeface="楷体_GB2312" pitchFamily="49" charset="-122"/>
              </a:rPr>
              <a:t>IIR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系统，也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可以设计</a:t>
            </a:r>
            <a:r>
              <a:rPr lang="en-US" altLang="zh-CN" sz="2800" dirty="0" smtClean="0">
                <a:ea typeface="楷体_GB2312" pitchFamily="49" charset="-122"/>
              </a:rPr>
              <a:t>FIR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系统</a:t>
            </a:r>
            <a:endParaRPr lang="zh-CN" altLang="en-US" sz="280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3798" name="Rectangle 6"/>
          <p:cNvSpPr>
            <a:spLocks noChangeArrowheads="1"/>
          </p:cNvSpPr>
          <p:nvPr/>
        </p:nvSpPr>
        <p:spPr bwMode="auto">
          <a:xfrm>
            <a:off x="179388" y="3425746"/>
            <a:ext cx="8640762" cy="1083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3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利用有限精度算法来实现这个系统函数。</a:t>
            </a:r>
          </a:p>
          <a:p>
            <a:pPr>
              <a:lnSpc>
                <a:spcPct val="115000"/>
              </a:lnSpc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这里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包括选择运算结构，选择合适的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字长</a:t>
            </a:r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3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3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3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3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3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4" grpId="0"/>
      <p:bldP spid="33795" grpId="0"/>
      <p:bldP spid="33796" grpId="0"/>
      <p:bldP spid="33797" grpId="0"/>
      <p:bldP spid="3379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44" name="Text Box 4"/>
          <p:cNvSpPr txBox="1">
            <a:spLocks noChangeArrowheads="1"/>
          </p:cNvSpPr>
          <p:nvPr/>
        </p:nvSpPr>
        <p:spPr bwMode="auto">
          <a:xfrm>
            <a:off x="280988" y="750888"/>
            <a:ext cx="424973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i="1" dirty="0">
                <a:latin typeface="+mn-lt"/>
                <a:ea typeface="楷体" panose="02010609060101010101" pitchFamily="49" charset="-122"/>
              </a:rPr>
              <a:t>IIR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滤波器的基本结构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:</a:t>
            </a:r>
          </a:p>
        </p:txBody>
      </p:sp>
      <p:sp>
        <p:nvSpPr>
          <p:cNvPr id="291845" name="Text Box 5"/>
          <p:cNvSpPr txBox="1">
            <a:spLocks noChangeArrowheads="1"/>
          </p:cNvSpPr>
          <p:nvPr/>
        </p:nvSpPr>
        <p:spPr bwMode="auto">
          <a:xfrm>
            <a:off x="641350" y="1296988"/>
            <a:ext cx="77057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直接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I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型、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直接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II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型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典范型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、级联型、并联型</a:t>
            </a:r>
          </a:p>
        </p:txBody>
      </p:sp>
      <p:sp>
        <p:nvSpPr>
          <p:cNvPr id="291846" name="Text Box 6"/>
          <p:cNvSpPr txBox="1">
            <a:spLocks noChangeArrowheads="1"/>
          </p:cNvSpPr>
          <p:nvPr/>
        </p:nvSpPr>
        <p:spPr bwMode="auto">
          <a:xfrm>
            <a:off x="238125" y="4724400"/>
            <a:ext cx="46799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直接型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卷积型、横截型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</a:p>
        </p:txBody>
      </p:sp>
      <p:sp>
        <p:nvSpPr>
          <p:cNvPr id="291847" name="Text Box 7"/>
          <p:cNvSpPr txBox="1">
            <a:spLocks noChangeArrowheads="1"/>
          </p:cNvSpPr>
          <p:nvPr/>
        </p:nvSpPr>
        <p:spPr bwMode="auto">
          <a:xfrm>
            <a:off x="280988" y="5372100"/>
            <a:ext cx="151288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级联型</a:t>
            </a:r>
          </a:p>
        </p:txBody>
      </p:sp>
      <p:sp>
        <p:nvSpPr>
          <p:cNvPr id="291848" name="Text Box 8"/>
          <p:cNvSpPr txBox="1">
            <a:spLocks noChangeArrowheads="1"/>
          </p:cNvSpPr>
          <p:nvPr/>
        </p:nvSpPr>
        <p:spPr bwMode="auto">
          <a:xfrm>
            <a:off x="1720850" y="5372100"/>
            <a:ext cx="20161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快速卷积型</a:t>
            </a:r>
          </a:p>
        </p:txBody>
      </p:sp>
      <p:sp>
        <p:nvSpPr>
          <p:cNvPr id="291849" name="Text Box 9"/>
          <p:cNvSpPr txBox="1">
            <a:spLocks noChangeArrowheads="1"/>
          </p:cNvSpPr>
          <p:nvPr/>
        </p:nvSpPr>
        <p:spPr bwMode="auto">
          <a:xfrm>
            <a:off x="3852863" y="5386388"/>
            <a:ext cx="48958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线性相位</a:t>
            </a:r>
            <a:r>
              <a:rPr lang="en-US" altLang="zh-CN" sz="2800" i="1" dirty="0">
                <a:latin typeface="+mn-lt"/>
                <a:ea typeface="楷体" panose="02010609060101010101" pitchFamily="49" charset="-122"/>
              </a:rPr>
              <a:t>FIR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滤波器的结构</a:t>
            </a:r>
          </a:p>
        </p:txBody>
      </p:sp>
      <p:sp>
        <p:nvSpPr>
          <p:cNvPr id="291850" name="Text Box 10"/>
          <p:cNvSpPr txBox="1">
            <a:spLocks noChangeArrowheads="1"/>
          </p:cNvSpPr>
          <p:nvPr/>
        </p:nvSpPr>
        <p:spPr bwMode="auto">
          <a:xfrm>
            <a:off x="282575" y="3989388"/>
            <a:ext cx="40322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i="1" dirty="0">
                <a:latin typeface="+mn-lt"/>
                <a:ea typeface="楷体" panose="02010609060101010101" pitchFamily="49" charset="-122"/>
              </a:rPr>
              <a:t>FIR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滤波器的基本结构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:</a:t>
            </a:r>
          </a:p>
        </p:txBody>
      </p:sp>
      <p:graphicFrame>
        <p:nvGraphicFramePr>
          <p:cNvPr id="291851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0885490"/>
              </p:ext>
            </p:extLst>
          </p:nvPr>
        </p:nvGraphicFramePr>
        <p:xfrm>
          <a:off x="457200" y="1792288"/>
          <a:ext cx="3149600" cy="2141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2174" name="公式" r:id="rId3" imgW="1231560" imgH="838080" progId="Equation.3">
                  <p:embed/>
                </p:oleObj>
              </mc:Choice>
              <mc:Fallback>
                <p:oleObj name="公式" r:id="rId3" imgW="1231560" imgH="83808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792288"/>
                        <a:ext cx="3149600" cy="2141537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1852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8607511"/>
              </p:ext>
            </p:extLst>
          </p:nvPr>
        </p:nvGraphicFramePr>
        <p:xfrm>
          <a:off x="4254500" y="3806825"/>
          <a:ext cx="3105150" cy="1147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2175" name="公式" r:id="rId5" imgW="1168200" imgH="431640" progId="Equation.3">
                  <p:embed/>
                </p:oleObj>
              </mc:Choice>
              <mc:Fallback>
                <p:oleObj name="公式" r:id="rId5" imgW="1168200" imgH="43164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54500" y="3806825"/>
                        <a:ext cx="3105150" cy="11477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1853" name="Text Box 13"/>
          <p:cNvSpPr txBox="1">
            <a:spLocks noChangeArrowheads="1"/>
          </p:cNvSpPr>
          <p:nvPr/>
        </p:nvSpPr>
        <p:spPr bwMode="auto">
          <a:xfrm>
            <a:off x="4492625" y="173038"/>
            <a:ext cx="418306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数字滤波器的基本结构</a:t>
            </a:r>
          </a:p>
        </p:txBody>
      </p:sp>
      <p:sp>
        <p:nvSpPr>
          <p:cNvPr id="291854" name="Text Box 14"/>
          <p:cNvSpPr txBox="1">
            <a:spLocks noChangeArrowheads="1"/>
          </p:cNvSpPr>
          <p:nvPr/>
        </p:nvSpPr>
        <p:spPr bwMode="auto">
          <a:xfrm>
            <a:off x="2052638" y="101600"/>
            <a:ext cx="302418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复    习</a:t>
            </a:r>
          </a:p>
        </p:txBody>
      </p:sp>
      <p:graphicFrame>
        <p:nvGraphicFramePr>
          <p:cNvPr id="291855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6858"/>
              </p:ext>
            </p:extLst>
          </p:nvPr>
        </p:nvGraphicFramePr>
        <p:xfrm>
          <a:off x="3821113" y="2017713"/>
          <a:ext cx="3054350" cy="877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2176" name="公式" r:id="rId7" imgW="1193760" imgH="342720" progId="Equation.3">
                  <p:embed/>
                </p:oleObj>
              </mc:Choice>
              <mc:Fallback>
                <p:oleObj name="公式" r:id="rId7" imgW="1193760" imgH="342720" progId="Equation.3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21113" y="2017713"/>
                        <a:ext cx="3054350" cy="877887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1856" name="Text Box 16"/>
          <p:cNvSpPr txBox="1">
            <a:spLocks noChangeArrowheads="1"/>
          </p:cNvSpPr>
          <p:nvPr/>
        </p:nvSpPr>
        <p:spPr bwMode="auto">
          <a:xfrm>
            <a:off x="6877050" y="2060575"/>
            <a:ext cx="216058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二阶基本节</a:t>
            </a:r>
          </a:p>
        </p:txBody>
      </p:sp>
      <p:graphicFrame>
        <p:nvGraphicFramePr>
          <p:cNvPr id="291857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0891676"/>
              </p:ext>
            </p:extLst>
          </p:nvPr>
        </p:nvGraphicFramePr>
        <p:xfrm>
          <a:off x="3863975" y="2911475"/>
          <a:ext cx="3444875" cy="877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2177" name="公式" r:id="rId9" imgW="1346040" imgH="342720" progId="Equation.3">
                  <p:embed/>
                </p:oleObj>
              </mc:Choice>
              <mc:Fallback>
                <p:oleObj name="公式" r:id="rId9" imgW="1346040" imgH="342720" progId="Equation.3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63975" y="2911475"/>
                        <a:ext cx="3444875" cy="8778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918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918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918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91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918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91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918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91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918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91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918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2918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2918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1844" grpId="0"/>
      <p:bldP spid="291845" grpId="0"/>
      <p:bldP spid="291846" grpId="0"/>
      <p:bldP spid="291847" grpId="0"/>
      <p:bldP spid="291848" grpId="0"/>
      <p:bldP spid="291849" grpId="0"/>
      <p:bldP spid="291850" grpId="0"/>
      <p:bldP spid="291853" grpId="0"/>
      <p:bldP spid="29185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26" name="Text Box 2058"/>
          <p:cNvSpPr txBox="1">
            <a:spLocks noChangeArrowheads="1"/>
          </p:cNvSpPr>
          <p:nvPr/>
        </p:nvSpPr>
        <p:spPr bwMode="auto">
          <a:xfrm>
            <a:off x="180975" y="2117799"/>
            <a:ext cx="32385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altLang="zh-CN" sz="2800" dirty="0">
                <a:ea typeface="楷体_GB2312" pitchFamily="49" charset="-122"/>
              </a:rPr>
              <a:t>1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、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幅度平方函数</a:t>
            </a:r>
          </a:p>
        </p:txBody>
      </p:sp>
      <p:graphicFrame>
        <p:nvGraphicFramePr>
          <p:cNvPr id="111632" name="Object 206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147678"/>
              </p:ext>
            </p:extLst>
          </p:nvPr>
        </p:nvGraphicFramePr>
        <p:xfrm>
          <a:off x="469900" y="2806476"/>
          <a:ext cx="1493838" cy="811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455" name="公式" r:id="rId3" imgW="583920" imgH="317160" progId="Equation.3">
                  <p:embed/>
                </p:oleObj>
              </mc:Choice>
              <mc:Fallback>
                <p:oleObj name="公式" r:id="rId3" imgW="583920" imgH="317160" progId="Equation.3">
                  <p:embed/>
                  <p:pic>
                    <p:nvPicPr>
                      <p:cNvPr id="0" name="Object 206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9900" y="2806476"/>
                        <a:ext cx="1493838" cy="811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11644" name="Group 2076"/>
          <p:cNvGrpSpPr>
            <a:grpSpLocks/>
          </p:cNvGrpSpPr>
          <p:nvPr/>
        </p:nvGrpSpPr>
        <p:grpSpPr bwMode="auto">
          <a:xfrm>
            <a:off x="179883" y="115888"/>
            <a:ext cx="5256213" cy="608012"/>
            <a:chOff x="68" y="101"/>
            <a:chExt cx="3311" cy="383"/>
          </a:xfrm>
        </p:grpSpPr>
        <p:sp>
          <p:nvSpPr>
            <p:cNvPr id="111631" name="Rectangle 2063"/>
            <p:cNvSpPr>
              <a:spLocks noChangeArrowheads="1"/>
            </p:cNvSpPr>
            <p:nvPr/>
          </p:nvSpPr>
          <p:spPr bwMode="auto">
            <a:xfrm>
              <a:off x="68" y="115"/>
              <a:ext cx="3311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数字滤波器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的频率响应</a:t>
              </a:r>
            </a:p>
          </p:txBody>
        </p:sp>
        <p:graphicFrame>
          <p:nvGraphicFramePr>
            <p:cNvPr id="111633" name="Object 206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0088921"/>
                </p:ext>
              </p:extLst>
            </p:nvPr>
          </p:nvGraphicFramePr>
          <p:xfrm>
            <a:off x="2472" y="101"/>
            <a:ext cx="809" cy="38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2456" name="公式" r:id="rId5" imgW="482400" imgH="228600" progId="Equation.3">
                    <p:embed/>
                  </p:oleObj>
                </mc:Choice>
                <mc:Fallback>
                  <p:oleObj name="公式" r:id="rId5" imgW="482400" imgH="228600" progId="Equation.3">
                    <p:embed/>
                    <p:pic>
                      <p:nvPicPr>
                        <p:cNvPr id="0" name="Object 206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472" y="101"/>
                          <a:ext cx="809" cy="38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11654" name="Group 2086"/>
          <p:cNvGrpSpPr>
            <a:grpSpLocks/>
          </p:cNvGrpSpPr>
          <p:nvPr/>
        </p:nvGrpSpPr>
        <p:grpSpPr bwMode="auto">
          <a:xfrm>
            <a:off x="209550" y="765175"/>
            <a:ext cx="8726488" cy="1057275"/>
            <a:chOff x="59" y="579"/>
            <a:chExt cx="5497" cy="666"/>
          </a:xfrm>
        </p:grpSpPr>
        <p:sp>
          <p:nvSpPr>
            <p:cNvPr id="111634" name="Rectangle 2066"/>
            <p:cNvSpPr>
              <a:spLocks noChangeArrowheads="1"/>
            </p:cNvSpPr>
            <p:nvPr/>
          </p:nvSpPr>
          <p:spPr bwMode="auto">
            <a:xfrm>
              <a:off x="59" y="579"/>
              <a:ext cx="5497" cy="6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120000"/>
                </a:lnSpc>
                <a:spcBef>
                  <a:spcPct val="50000"/>
                </a:spcBef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表征       的三个参量：幅度平方函数、相位响应、群延时响应</a:t>
              </a:r>
            </a:p>
          </p:txBody>
        </p:sp>
        <p:graphicFrame>
          <p:nvGraphicFramePr>
            <p:cNvPr id="111636" name="Object 2068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694493861"/>
                </p:ext>
              </p:extLst>
            </p:nvPr>
          </p:nvGraphicFramePr>
          <p:xfrm>
            <a:off x="591" y="579"/>
            <a:ext cx="719" cy="34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2457" name="公式" r:id="rId7" imgW="482400" imgH="228600" progId="Equation.3">
                    <p:embed/>
                  </p:oleObj>
                </mc:Choice>
                <mc:Fallback>
                  <p:oleObj name="公式" r:id="rId7" imgW="482400" imgH="228600" progId="Equation.3">
                    <p:embed/>
                    <p:pic>
                      <p:nvPicPr>
                        <p:cNvPr id="0" name="Object 206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91" y="579"/>
                          <a:ext cx="719" cy="34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111639" name="Object 207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8835778"/>
              </p:ext>
            </p:extLst>
          </p:nvPr>
        </p:nvGraphicFramePr>
        <p:xfrm>
          <a:off x="1849438" y="2919189"/>
          <a:ext cx="2827337" cy="585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458" name="公式" r:id="rId9" imgW="1104840" imgH="228600" progId="Equation.3">
                  <p:embed/>
                </p:oleObj>
              </mc:Choice>
              <mc:Fallback>
                <p:oleObj name="公式" r:id="rId9" imgW="1104840" imgH="228600" progId="Equation.3">
                  <p:embed/>
                  <p:pic>
                    <p:nvPicPr>
                      <p:cNvPr id="0" name="Object 207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49438" y="2919189"/>
                        <a:ext cx="2827337" cy="5857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1641" name="Object 207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9692422"/>
              </p:ext>
            </p:extLst>
          </p:nvPr>
        </p:nvGraphicFramePr>
        <p:xfrm>
          <a:off x="4695825" y="2922364"/>
          <a:ext cx="2827338" cy="585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459" name="公式" r:id="rId11" imgW="1104840" imgH="228600" progId="Equation.3">
                  <p:embed/>
                </p:oleObj>
              </mc:Choice>
              <mc:Fallback>
                <p:oleObj name="公式" r:id="rId11" imgW="1104840" imgH="228600" progId="Equation.3">
                  <p:embed/>
                  <p:pic>
                    <p:nvPicPr>
                      <p:cNvPr id="0" name="Object 207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95825" y="2922364"/>
                        <a:ext cx="2827338" cy="5857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1643" name="Object 207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2779851"/>
              </p:ext>
            </p:extLst>
          </p:nvPr>
        </p:nvGraphicFramePr>
        <p:xfrm>
          <a:off x="1906588" y="3639914"/>
          <a:ext cx="3198812" cy="67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460" name="公式" r:id="rId13" imgW="1206360" imgH="253800" progId="Equation.3">
                  <p:embed/>
                </p:oleObj>
              </mc:Choice>
              <mc:Fallback>
                <p:oleObj name="公式" r:id="rId13" imgW="1206360" imgH="253800" progId="Equation.3">
                  <p:embed/>
                  <p:pic>
                    <p:nvPicPr>
                      <p:cNvPr id="0" name="Object 207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6588" y="3639914"/>
                        <a:ext cx="3198812" cy="673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11649" name="Group 2081"/>
          <p:cNvGrpSpPr>
            <a:grpSpLocks/>
          </p:cNvGrpSpPr>
          <p:nvPr/>
        </p:nvGrpSpPr>
        <p:grpSpPr bwMode="auto">
          <a:xfrm>
            <a:off x="1042988" y="4474939"/>
            <a:ext cx="2490787" cy="542925"/>
            <a:chOff x="1111" y="2813"/>
            <a:chExt cx="1569" cy="342"/>
          </a:xfrm>
        </p:grpSpPr>
        <p:graphicFrame>
          <p:nvGraphicFramePr>
            <p:cNvPr id="111645" name="Object 2077"/>
            <p:cNvGraphicFramePr>
              <a:graphicFrameLocks noChangeAspect="1"/>
            </p:cNvGraphicFramePr>
            <p:nvPr/>
          </p:nvGraphicFramePr>
          <p:xfrm>
            <a:off x="1111" y="2840"/>
            <a:ext cx="491" cy="31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2461" name="公式" r:id="rId15" imgW="317160" imgH="203040" progId="Equation.3">
                    <p:embed/>
                  </p:oleObj>
                </mc:Choice>
                <mc:Fallback>
                  <p:oleObj name="公式" r:id="rId15" imgW="317160" imgH="203040" progId="Equation.3">
                    <p:embed/>
                    <p:pic>
                      <p:nvPicPr>
                        <p:cNvPr id="0" name="Object 207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11" y="2840"/>
                          <a:ext cx="491" cy="31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11647" name="Text Box 2079"/>
            <p:cNvSpPr txBox="1">
              <a:spLocks noChangeArrowheads="1"/>
            </p:cNvSpPr>
            <p:nvPr/>
          </p:nvSpPr>
          <p:spPr bwMode="auto">
            <a:xfrm>
              <a:off x="1501" y="2813"/>
              <a:ext cx="1179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是实函数</a:t>
              </a:r>
            </a:p>
          </p:txBody>
        </p:sp>
      </p:grpSp>
      <p:grpSp>
        <p:nvGrpSpPr>
          <p:cNvPr id="111650" name="Group 2082"/>
          <p:cNvGrpSpPr>
            <a:grpSpLocks/>
          </p:cNvGrpSpPr>
          <p:nvPr/>
        </p:nvGrpSpPr>
        <p:grpSpPr bwMode="auto">
          <a:xfrm>
            <a:off x="3867150" y="4474939"/>
            <a:ext cx="3729038" cy="561975"/>
            <a:chOff x="2744" y="2840"/>
            <a:chExt cx="2349" cy="354"/>
          </a:xfrm>
        </p:grpSpPr>
        <p:graphicFrame>
          <p:nvGraphicFramePr>
            <p:cNvPr id="111646" name="Object 2078"/>
            <p:cNvGraphicFramePr>
              <a:graphicFrameLocks noChangeAspect="1"/>
            </p:cNvGraphicFramePr>
            <p:nvPr/>
          </p:nvGraphicFramePr>
          <p:xfrm>
            <a:off x="2744" y="2840"/>
            <a:ext cx="747" cy="35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2462" name="公式" r:id="rId17" imgW="482400" imgH="228600" progId="Equation.3">
                    <p:embed/>
                  </p:oleObj>
                </mc:Choice>
                <mc:Fallback>
                  <p:oleObj name="公式" r:id="rId17" imgW="482400" imgH="228600" progId="Equation.3">
                    <p:embed/>
                    <p:pic>
                      <p:nvPicPr>
                        <p:cNvPr id="0" name="Object 207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44" y="2840"/>
                          <a:ext cx="747" cy="35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11648" name="Text Box 2080"/>
            <p:cNvSpPr txBox="1">
              <a:spLocks noChangeArrowheads="1"/>
            </p:cNvSpPr>
            <p:nvPr/>
          </p:nvSpPr>
          <p:spPr bwMode="auto">
            <a:xfrm>
              <a:off x="3415" y="2858"/>
              <a:ext cx="1678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是共轭对称</a:t>
              </a:r>
            </a:p>
          </p:txBody>
        </p:sp>
      </p:grpSp>
      <p:graphicFrame>
        <p:nvGraphicFramePr>
          <p:cNvPr id="111652" name="Object 208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120869"/>
              </p:ext>
            </p:extLst>
          </p:nvPr>
        </p:nvGraphicFramePr>
        <p:xfrm>
          <a:off x="3311525" y="4603526"/>
          <a:ext cx="468313" cy="374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463" name="公式" r:id="rId19" imgW="190440" imgH="152280" progId="Equation.3">
                  <p:embed/>
                </p:oleObj>
              </mc:Choice>
              <mc:Fallback>
                <p:oleObj name="公式" r:id="rId19" imgW="190440" imgH="152280" progId="Equation.3">
                  <p:embed/>
                  <p:pic>
                    <p:nvPicPr>
                      <p:cNvPr id="0" name="Object 208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11525" y="4603526"/>
                        <a:ext cx="468313" cy="374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1653" name="Object 208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3116422"/>
              </p:ext>
            </p:extLst>
          </p:nvPr>
        </p:nvGraphicFramePr>
        <p:xfrm>
          <a:off x="1852613" y="5197251"/>
          <a:ext cx="3178175" cy="608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464" name="公式" r:id="rId21" imgW="1193760" imgH="228600" progId="Equation.3">
                  <p:embed/>
                </p:oleObj>
              </mc:Choice>
              <mc:Fallback>
                <p:oleObj name="公式" r:id="rId21" imgW="1193760" imgH="228600" progId="Equation.3">
                  <p:embed/>
                  <p:pic>
                    <p:nvPicPr>
                      <p:cNvPr id="0" name="Object 208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52613" y="5197251"/>
                        <a:ext cx="3178175" cy="608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1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1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1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1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1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11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11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11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11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11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11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62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026"/>
          <p:cNvSpPr>
            <a:spLocks noChangeArrowheads="1"/>
          </p:cNvSpPr>
          <p:nvPr/>
        </p:nvSpPr>
        <p:spPr bwMode="auto">
          <a:xfrm>
            <a:off x="179512" y="44624"/>
            <a:ext cx="311943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dirty="0">
                <a:ea typeface="楷体_GB2312" pitchFamily="49" charset="-122"/>
              </a:rPr>
              <a:t>2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、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相位响应</a:t>
            </a:r>
          </a:p>
        </p:txBody>
      </p:sp>
      <p:graphicFrame>
        <p:nvGraphicFramePr>
          <p:cNvPr id="112646" name="Object 10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7553066"/>
              </p:ext>
            </p:extLst>
          </p:nvPr>
        </p:nvGraphicFramePr>
        <p:xfrm>
          <a:off x="4572000" y="1508249"/>
          <a:ext cx="3852198" cy="6919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352" name="公式" r:id="rId3" imgW="1625400" imgH="291960" progId="Equation.3">
                  <p:embed/>
                </p:oleObj>
              </mc:Choice>
              <mc:Fallback>
                <p:oleObj name="公式" r:id="rId3" imgW="1625400" imgH="291960" progId="Equation.3">
                  <p:embed/>
                  <p:pic>
                    <p:nvPicPr>
                      <p:cNvPr id="0" name="Object 103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0" y="1508249"/>
                        <a:ext cx="3852198" cy="69194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2650" name="Object 10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5678611"/>
              </p:ext>
            </p:extLst>
          </p:nvPr>
        </p:nvGraphicFramePr>
        <p:xfrm>
          <a:off x="1789113" y="548680"/>
          <a:ext cx="2768600" cy="776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353" name="公式" r:id="rId5" imgW="1041120" imgH="291960" progId="Equation.3">
                  <p:embed/>
                </p:oleObj>
              </mc:Choice>
              <mc:Fallback>
                <p:oleObj name="公式" r:id="rId5" imgW="1041120" imgH="291960" progId="Equation.3">
                  <p:embed/>
                  <p:pic>
                    <p:nvPicPr>
                      <p:cNvPr id="0" name="Object 103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89113" y="548680"/>
                        <a:ext cx="2768600" cy="7762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2651" name="Object 10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9526671"/>
              </p:ext>
            </p:extLst>
          </p:nvPr>
        </p:nvGraphicFramePr>
        <p:xfrm>
          <a:off x="468313" y="591542"/>
          <a:ext cx="1282700" cy="608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354" name="公式" r:id="rId7" imgW="482400" imgH="228600" progId="Equation.3">
                  <p:embed/>
                </p:oleObj>
              </mc:Choice>
              <mc:Fallback>
                <p:oleObj name="公式" r:id="rId7" imgW="482400" imgH="228600" progId="Equation.3">
                  <p:embed/>
                  <p:pic>
                    <p:nvPicPr>
                      <p:cNvPr id="0" name="Object 10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313" y="591542"/>
                        <a:ext cx="1282700" cy="608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2652" name="Object 10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4415619"/>
              </p:ext>
            </p:extLst>
          </p:nvPr>
        </p:nvGraphicFramePr>
        <p:xfrm>
          <a:off x="4572000" y="648692"/>
          <a:ext cx="3998913" cy="506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355" name="公式" r:id="rId9" imgW="1803240" imgH="228600" progId="Equation.3">
                  <p:embed/>
                </p:oleObj>
              </mc:Choice>
              <mc:Fallback>
                <p:oleObj name="公式" r:id="rId9" imgW="1803240" imgH="228600" progId="Equation.3">
                  <p:embed/>
                  <p:pic>
                    <p:nvPicPr>
                      <p:cNvPr id="0" name="Object 103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0" y="648692"/>
                        <a:ext cx="3998913" cy="506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2653" name="Object 10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4709799"/>
              </p:ext>
            </p:extLst>
          </p:nvPr>
        </p:nvGraphicFramePr>
        <p:xfrm>
          <a:off x="327025" y="1340768"/>
          <a:ext cx="3950208" cy="10419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356" name="公式" r:id="rId11" imgW="1828800" imgH="482400" progId="Equation.3">
                  <p:embed/>
                </p:oleObj>
              </mc:Choice>
              <mc:Fallback>
                <p:oleObj name="公式" r:id="rId11" imgW="1828800" imgH="482400" progId="Equation.3">
                  <p:embed/>
                  <p:pic>
                    <p:nvPicPr>
                      <p:cNvPr id="0" name="Object 103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7025" y="1340768"/>
                        <a:ext cx="3950208" cy="104198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2655" name="Object 10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6969097"/>
              </p:ext>
            </p:extLst>
          </p:nvPr>
        </p:nvGraphicFramePr>
        <p:xfrm>
          <a:off x="81342" y="2493938"/>
          <a:ext cx="3428438" cy="10419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357" name="公式" r:id="rId13" imgW="1587240" imgH="482400" progId="Equation.3">
                  <p:embed/>
                </p:oleObj>
              </mc:Choice>
              <mc:Fallback>
                <p:oleObj name="公式" r:id="rId13" imgW="1587240" imgH="482400" progId="Equation.3">
                  <p:embed/>
                  <p:pic>
                    <p:nvPicPr>
                      <p:cNvPr id="0" name="Object 103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1342" y="2493938"/>
                        <a:ext cx="3428438" cy="104198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2657" name="Object 104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6665333"/>
              </p:ext>
            </p:extLst>
          </p:nvPr>
        </p:nvGraphicFramePr>
        <p:xfrm>
          <a:off x="6084168" y="2524540"/>
          <a:ext cx="2825021" cy="10147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358" name="公式" r:id="rId15" imgW="1307880" imgH="469800" progId="Equation.3">
                  <p:embed/>
                </p:oleObj>
              </mc:Choice>
              <mc:Fallback>
                <p:oleObj name="公式" r:id="rId15" imgW="1307880" imgH="469800" progId="Equation.3">
                  <p:embed/>
                  <p:pic>
                    <p:nvPicPr>
                      <p:cNvPr id="0" name="Object 104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84168" y="2524540"/>
                        <a:ext cx="2825021" cy="101476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2659" name="Object 10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4109659"/>
              </p:ext>
            </p:extLst>
          </p:nvPr>
        </p:nvGraphicFramePr>
        <p:xfrm>
          <a:off x="3635896" y="2493938"/>
          <a:ext cx="2468880" cy="10419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359" name="公式" r:id="rId17" imgW="1143000" imgH="482400" progId="Equation.3">
                  <p:embed/>
                </p:oleObj>
              </mc:Choice>
              <mc:Fallback>
                <p:oleObj name="公式" r:id="rId17" imgW="1143000" imgH="482400" progId="Equation.3">
                  <p:embed/>
                  <p:pic>
                    <p:nvPicPr>
                      <p:cNvPr id="0" name="Object 104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35896" y="2493938"/>
                        <a:ext cx="2468880" cy="104198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228600" y="3645024"/>
            <a:ext cx="268763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dirty="0">
                <a:ea typeface="楷体_GB2312" pitchFamily="49" charset="-122"/>
              </a:rPr>
              <a:t>3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、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群延时响应</a:t>
            </a:r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468313" y="5100241"/>
            <a:ext cx="7775575" cy="1158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当要求滤波器为线性相位响应特性时，则通带内群延时应是常数。</a:t>
            </a:r>
          </a:p>
        </p:txBody>
      </p:sp>
      <p:graphicFrame>
        <p:nvGraphicFramePr>
          <p:cNvPr id="13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286422"/>
              </p:ext>
            </p:extLst>
          </p:nvPr>
        </p:nvGraphicFramePr>
        <p:xfrm>
          <a:off x="900113" y="4164137"/>
          <a:ext cx="2692400" cy="987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360" name="公式" r:id="rId19" imgW="1143000" imgH="419040" progId="Equation.3">
                  <p:embed/>
                </p:oleObj>
              </mc:Choice>
              <mc:Fallback>
                <p:oleObj name="公式" r:id="rId19" imgW="1143000" imgH="419040" progId="Equation.3">
                  <p:embed/>
                  <p:pic>
                    <p:nvPicPr>
                      <p:cNvPr id="11367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0113" y="4164137"/>
                        <a:ext cx="2692400" cy="987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 Box 7"/>
          <p:cNvSpPr txBox="1">
            <a:spLocks noChangeArrowheads="1"/>
          </p:cNvSpPr>
          <p:nvPr/>
        </p:nvSpPr>
        <p:spPr bwMode="auto">
          <a:xfrm>
            <a:off x="7811393" y="6021288"/>
            <a:ext cx="108108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  <a:hlinkClick r:id="rId21" action="ppaction://hlinksldjump"/>
              </a:rPr>
              <a:t>返回</a:t>
            </a:r>
            <a:endParaRPr lang="zh-CN" altLang="en-US" sz="28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2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2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2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2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2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12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12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12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12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42" grpId="0"/>
      <p:bldP spid="11" grpId="0"/>
      <p:bldP spid="12" grpId="0"/>
      <p:bldP spid="1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Text Box 1026"/>
          <p:cNvSpPr txBox="1">
            <a:spLocks noChangeArrowheads="1"/>
          </p:cNvSpPr>
          <p:nvPr/>
        </p:nvSpPr>
        <p:spPr bwMode="auto">
          <a:xfrm>
            <a:off x="152400" y="87313"/>
            <a:ext cx="669607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sz="2800" dirty="0">
                <a:solidFill>
                  <a:srgbClr val="FFFF00"/>
                </a:solidFill>
                <a:ea typeface="楷体_GB2312" pitchFamily="49" charset="-122"/>
              </a:rPr>
              <a:t>§</a:t>
            </a:r>
            <a:r>
              <a:rPr lang="en-US" altLang="zh-CN" sz="2800" dirty="0">
                <a:solidFill>
                  <a:srgbClr val="FFFF00"/>
                </a:solidFill>
                <a:ea typeface="楷体_GB2312" pitchFamily="49" charset="-122"/>
              </a:rPr>
              <a:t>6.2</a:t>
            </a:r>
            <a:r>
              <a:rPr lang="en-US" altLang="zh-CN" sz="2800" dirty="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最小与最大相位延时系统</a:t>
            </a:r>
          </a:p>
        </p:txBody>
      </p:sp>
      <p:sp>
        <p:nvSpPr>
          <p:cNvPr id="84995" name="Rectangle 1027"/>
          <p:cNvSpPr>
            <a:spLocks noChangeArrowheads="1"/>
          </p:cNvSpPr>
          <p:nvPr/>
        </p:nvSpPr>
        <p:spPr bwMode="auto">
          <a:xfrm>
            <a:off x="165100" y="663575"/>
            <a:ext cx="418306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对于一个</a:t>
            </a:r>
            <a:r>
              <a:rPr lang="en-US" altLang="zh-CN" sz="2800" i="1" dirty="0">
                <a:solidFill>
                  <a:srgbClr val="FFFF00"/>
                </a:solidFill>
                <a:ea typeface="楷体_GB2312" pitchFamily="49" charset="-122"/>
              </a:rPr>
              <a:t>LTI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系统</a:t>
            </a:r>
          </a:p>
        </p:txBody>
      </p:sp>
      <p:graphicFrame>
        <p:nvGraphicFramePr>
          <p:cNvPr id="97439" name="Object 220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5929775"/>
              </p:ext>
            </p:extLst>
          </p:nvPr>
        </p:nvGraphicFramePr>
        <p:xfrm>
          <a:off x="5573859" y="752112"/>
          <a:ext cx="2925762" cy="2143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621" name="公式" r:id="rId3" imgW="1143000" imgH="838080" progId="Equation.3">
                  <p:embed/>
                </p:oleObj>
              </mc:Choice>
              <mc:Fallback>
                <p:oleObj name="公式" r:id="rId3" imgW="1143000" imgH="838080" progId="Equation.3">
                  <p:embed/>
                  <p:pic>
                    <p:nvPicPr>
                      <p:cNvPr id="0" name="Object 220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73859" y="752112"/>
                        <a:ext cx="2925762" cy="2143125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7445" name="Text Box 2213"/>
          <p:cNvSpPr txBox="1">
            <a:spLocks noChangeArrowheads="1"/>
          </p:cNvSpPr>
          <p:nvPr/>
        </p:nvSpPr>
        <p:spPr bwMode="auto">
          <a:xfrm>
            <a:off x="2944813" y="2881313"/>
            <a:ext cx="561657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25000"/>
              </a:spcBef>
            </a:pP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的全部极点必须在单位圆内</a:t>
            </a:r>
          </a:p>
        </p:txBody>
      </p:sp>
      <p:sp>
        <p:nvSpPr>
          <p:cNvPr id="97446" name="Rectangle 2214"/>
          <p:cNvSpPr>
            <a:spLocks noChangeArrowheads="1"/>
          </p:cNvSpPr>
          <p:nvPr/>
        </p:nvSpPr>
        <p:spPr bwMode="auto">
          <a:xfrm>
            <a:off x="179388" y="2852738"/>
            <a:ext cx="345598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对因果稳定系统</a:t>
            </a:r>
          </a:p>
        </p:txBody>
      </p:sp>
      <p:sp>
        <p:nvSpPr>
          <p:cNvPr id="97447" name="Text Box 2215"/>
          <p:cNvSpPr txBox="1">
            <a:spLocks noChangeArrowheads="1"/>
          </p:cNvSpPr>
          <p:nvPr/>
        </p:nvSpPr>
        <p:spPr bwMode="auto">
          <a:xfrm>
            <a:off x="165100" y="3486150"/>
            <a:ext cx="41910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当全部零点在单位圆内时</a:t>
            </a:r>
          </a:p>
        </p:txBody>
      </p:sp>
      <p:sp>
        <p:nvSpPr>
          <p:cNvPr id="97448" name="Text Box 2216"/>
          <p:cNvSpPr txBox="1">
            <a:spLocks noChangeArrowheads="1"/>
          </p:cNvSpPr>
          <p:nvPr/>
        </p:nvSpPr>
        <p:spPr bwMode="auto">
          <a:xfrm>
            <a:off x="4284663" y="3500438"/>
            <a:ext cx="443547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称为</a:t>
            </a: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最小相位延时系统</a:t>
            </a:r>
          </a:p>
        </p:txBody>
      </p:sp>
      <p:sp>
        <p:nvSpPr>
          <p:cNvPr id="97449" name="Text Box 2217"/>
          <p:cNvSpPr txBox="1">
            <a:spLocks noChangeArrowheads="1"/>
          </p:cNvSpPr>
          <p:nvPr/>
        </p:nvSpPr>
        <p:spPr bwMode="auto">
          <a:xfrm>
            <a:off x="236538" y="4149725"/>
            <a:ext cx="83534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最小相位延时系统：全部零、极点都在单位圆内</a:t>
            </a:r>
          </a:p>
        </p:txBody>
      </p:sp>
      <p:sp>
        <p:nvSpPr>
          <p:cNvPr id="97459" name="Text Box 2227"/>
          <p:cNvSpPr txBox="1">
            <a:spLocks noChangeArrowheads="1"/>
          </p:cNvSpPr>
          <p:nvPr/>
        </p:nvSpPr>
        <p:spPr bwMode="auto">
          <a:xfrm>
            <a:off x="187325" y="4854575"/>
            <a:ext cx="452913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当全部零点在单位圆外时</a:t>
            </a:r>
          </a:p>
        </p:txBody>
      </p:sp>
      <p:sp>
        <p:nvSpPr>
          <p:cNvPr id="97460" name="Text Box 2228"/>
          <p:cNvSpPr txBox="1">
            <a:spLocks noChangeArrowheads="1"/>
          </p:cNvSpPr>
          <p:nvPr/>
        </p:nvSpPr>
        <p:spPr bwMode="auto">
          <a:xfrm>
            <a:off x="144463" y="5430838"/>
            <a:ext cx="88201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最大相位延时系统：极点在单位圆内，零点在单位圆外</a:t>
            </a:r>
          </a:p>
        </p:txBody>
      </p:sp>
      <p:sp>
        <p:nvSpPr>
          <p:cNvPr id="97461" name="Text Box 2229"/>
          <p:cNvSpPr txBox="1">
            <a:spLocks noChangeArrowheads="1"/>
          </p:cNvSpPr>
          <p:nvPr/>
        </p:nvSpPr>
        <p:spPr bwMode="auto">
          <a:xfrm>
            <a:off x="4240213" y="4856163"/>
            <a:ext cx="41624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称为</a:t>
            </a: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最大相位延时系统</a:t>
            </a:r>
          </a:p>
        </p:txBody>
      </p:sp>
      <p:graphicFrame>
        <p:nvGraphicFramePr>
          <p:cNvPr id="97462" name="Object 22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0456131"/>
              </p:ext>
            </p:extLst>
          </p:nvPr>
        </p:nvGraphicFramePr>
        <p:xfrm>
          <a:off x="2451894" y="737305"/>
          <a:ext cx="3192462" cy="2147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622" name="公式" r:id="rId5" imgW="1244520" imgH="838080" progId="Equation.3">
                  <p:embed/>
                </p:oleObj>
              </mc:Choice>
              <mc:Fallback>
                <p:oleObj name="公式" r:id="rId5" imgW="1244520" imgH="838080" progId="Equation.3">
                  <p:embed/>
                  <p:pic>
                    <p:nvPicPr>
                      <p:cNvPr id="0" name="Object 223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51894" y="737305"/>
                        <a:ext cx="3192462" cy="2147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49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7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7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7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7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7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97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97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97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97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97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995" grpId="0"/>
      <p:bldP spid="97445" grpId="0"/>
      <p:bldP spid="97446" grpId="0"/>
      <p:bldP spid="97447" grpId="0"/>
      <p:bldP spid="97448" grpId="0"/>
      <p:bldP spid="97449" grpId="0"/>
      <p:bldP spid="97459" grpId="0"/>
      <p:bldP spid="97460" grpId="0"/>
      <p:bldP spid="9746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15" name="Text Box 27"/>
          <p:cNvSpPr txBox="1">
            <a:spLocks noChangeArrowheads="1"/>
          </p:cNvSpPr>
          <p:nvPr/>
        </p:nvSpPr>
        <p:spPr bwMode="auto">
          <a:xfrm>
            <a:off x="122238" y="620713"/>
            <a:ext cx="8569325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5000"/>
              </a:lnSpc>
              <a:spcBef>
                <a:spcPct val="50000"/>
              </a:spcBef>
            </a:pP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性质</a:t>
            </a:r>
            <a:r>
              <a:rPr lang="en-US" altLang="zh-CN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1.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在幅频响应相同的所有系统中，最小相位系统具有最小的相位偏移</a:t>
            </a:r>
          </a:p>
        </p:txBody>
      </p:sp>
      <p:sp>
        <p:nvSpPr>
          <p:cNvPr id="89116" name="Text Box 28"/>
          <p:cNvSpPr txBox="1">
            <a:spLocks noChangeArrowheads="1"/>
          </p:cNvSpPr>
          <p:nvPr/>
        </p:nvSpPr>
        <p:spPr bwMode="auto">
          <a:xfrm>
            <a:off x="152400" y="1844675"/>
            <a:ext cx="8569325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5000"/>
              </a:lnSpc>
              <a:spcBef>
                <a:spcPct val="50000"/>
              </a:spcBef>
            </a:pP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性质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2.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在幅频响应相同的所有系统中，最小相位系统的单位脉冲响应</a:t>
            </a:r>
            <a:r>
              <a:rPr lang="en-US" altLang="zh-CN" sz="2800" i="1" dirty="0" err="1">
                <a:ea typeface="楷体_GB2312" pitchFamily="49" charset="-122"/>
              </a:rPr>
              <a:t>h</a:t>
            </a:r>
            <a:r>
              <a:rPr lang="en-US" altLang="zh-CN" sz="2800" i="1" baseline="-25000" dirty="0" err="1">
                <a:ea typeface="楷体_GB2312" pitchFamily="49" charset="-122"/>
              </a:rPr>
              <a:t>min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r>
              <a:rPr lang="en-US" altLang="zh-CN" sz="2800" dirty="0">
                <a:ea typeface="楷体_GB2312" pitchFamily="49" charset="-122"/>
              </a:rPr>
              <a:t>)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的能量集中在</a:t>
            </a:r>
            <a:r>
              <a:rPr lang="en-US" altLang="zh-CN" sz="2800" i="1" dirty="0">
                <a:ea typeface="楷体_GB2312" pitchFamily="49" charset="-122"/>
              </a:rPr>
              <a:t>n=</a:t>
            </a:r>
            <a:r>
              <a:rPr lang="en-US" altLang="zh-CN" sz="2800" dirty="0">
                <a:ea typeface="楷体_GB2312" pitchFamily="49" charset="-122"/>
              </a:rPr>
              <a:t>0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附近</a:t>
            </a:r>
          </a:p>
        </p:txBody>
      </p:sp>
      <p:graphicFrame>
        <p:nvGraphicFramePr>
          <p:cNvPr id="89117" name="Object 29"/>
          <p:cNvGraphicFramePr>
            <a:graphicFrameLocks noChangeAspect="1"/>
          </p:cNvGraphicFramePr>
          <p:nvPr/>
        </p:nvGraphicFramePr>
        <p:xfrm>
          <a:off x="787400" y="2924175"/>
          <a:ext cx="3346450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285" name="公式" r:id="rId3" imgW="1307880" imgH="431640" progId="Equation.3">
                  <p:embed/>
                </p:oleObj>
              </mc:Choice>
              <mc:Fallback>
                <p:oleObj name="公式" r:id="rId3" imgW="1307880" imgH="431640" progId="Equation.3">
                  <p:embed/>
                  <p:pic>
                    <p:nvPicPr>
                      <p:cNvPr id="0" name="Object 2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7400" y="2924175"/>
                        <a:ext cx="3346450" cy="1104900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9118" name="Object 30"/>
          <p:cNvGraphicFramePr>
            <a:graphicFrameLocks noChangeAspect="1"/>
          </p:cNvGraphicFramePr>
          <p:nvPr/>
        </p:nvGraphicFramePr>
        <p:xfrm>
          <a:off x="4629150" y="3140075"/>
          <a:ext cx="2528888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286" name="公式" r:id="rId5" imgW="876240" imgH="215640" progId="Equation.3">
                  <p:embed/>
                </p:oleObj>
              </mc:Choice>
              <mc:Fallback>
                <p:oleObj name="公式" r:id="rId5" imgW="876240" imgH="215640" progId="Equation.3">
                  <p:embed/>
                  <p:pic>
                    <p:nvPicPr>
                      <p:cNvPr id="0" name="Object 3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29150" y="3140075"/>
                        <a:ext cx="2528888" cy="622300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9119" name="Text Box 31"/>
          <p:cNvSpPr txBox="1">
            <a:spLocks noChangeArrowheads="1"/>
          </p:cNvSpPr>
          <p:nvPr/>
        </p:nvSpPr>
        <p:spPr bwMode="auto">
          <a:xfrm>
            <a:off x="193675" y="5157788"/>
            <a:ext cx="8569325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5000"/>
              </a:lnSpc>
              <a:spcBef>
                <a:spcPct val="50000"/>
              </a:spcBef>
            </a:pP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性质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4.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任何一个非最小相位系统均可由一个最小相位系统</a:t>
            </a:r>
            <a:r>
              <a:rPr lang="en-US" altLang="zh-CN" sz="2800" i="1" dirty="0" err="1">
                <a:ea typeface="楷体_GB2312" pitchFamily="49" charset="-122"/>
              </a:rPr>
              <a:t>H</a:t>
            </a:r>
            <a:r>
              <a:rPr lang="en-US" altLang="zh-CN" sz="2800" i="1" baseline="-25000" dirty="0" err="1">
                <a:ea typeface="楷体_GB2312" pitchFamily="49" charset="-122"/>
              </a:rPr>
              <a:t>min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和一个全通系统</a:t>
            </a:r>
            <a:r>
              <a:rPr lang="en-US" altLang="zh-CN" sz="2800" i="1" dirty="0"/>
              <a:t>H</a:t>
            </a:r>
            <a:r>
              <a:rPr lang="en-US" altLang="zh-CN" sz="2800" i="1" baseline="-25000" dirty="0"/>
              <a:t>ap</a:t>
            </a:r>
            <a:r>
              <a:rPr lang="en-US" altLang="zh-CN" sz="2800" dirty="0"/>
              <a:t>(</a:t>
            </a:r>
            <a:r>
              <a:rPr lang="en-US" altLang="zh-CN" sz="2800" i="1" dirty="0"/>
              <a:t>z</a:t>
            </a:r>
            <a:r>
              <a:rPr lang="en-US" altLang="zh-CN" sz="2800" dirty="0"/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级联构成</a:t>
            </a:r>
          </a:p>
        </p:txBody>
      </p:sp>
      <p:sp>
        <p:nvSpPr>
          <p:cNvPr id="89120" name="Text Box 32"/>
          <p:cNvSpPr txBox="1">
            <a:spLocks noChangeArrowheads="1"/>
          </p:cNvSpPr>
          <p:nvPr/>
        </p:nvSpPr>
        <p:spPr bwMode="auto">
          <a:xfrm>
            <a:off x="6588125" y="1268413"/>
            <a:ext cx="1296988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  <a:hlinkClick r:id="rId7" action="ppaction://hlinksldjump"/>
              </a:rPr>
              <a:t>举例</a:t>
            </a:r>
            <a:endParaRPr lang="zh-CN" altLang="en-US" sz="28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89121" name="Text Box 33"/>
          <p:cNvSpPr txBox="1">
            <a:spLocks noChangeArrowheads="1"/>
          </p:cNvSpPr>
          <p:nvPr/>
        </p:nvSpPr>
        <p:spPr bwMode="auto">
          <a:xfrm>
            <a:off x="7591425" y="3284538"/>
            <a:ext cx="8636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  <a:hlinkClick r:id="rId8" action="ppaction://hlinksldjump"/>
              </a:rPr>
              <a:t>图</a:t>
            </a:r>
            <a:endParaRPr lang="zh-CN" altLang="en-US" sz="28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89122" name="Text Box 34"/>
          <p:cNvSpPr txBox="1">
            <a:spLocks noChangeArrowheads="1"/>
          </p:cNvSpPr>
          <p:nvPr/>
        </p:nvSpPr>
        <p:spPr bwMode="auto">
          <a:xfrm>
            <a:off x="158750" y="63500"/>
            <a:ext cx="5848350" cy="49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95000"/>
              </a:lnSpc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最小相位延时系统的性质：</a:t>
            </a:r>
          </a:p>
        </p:txBody>
      </p:sp>
      <p:sp>
        <p:nvSpPr>
          <p:cNvPr id="89124" name="Text Box 36"/>
          <p:cNvSpPr txBox="1">
            <a:spLocks noChangeArrowheads="1"/>
          </p:cNvSpPr>
          <p:nvPr/>
        </p:nvSpPr>
        <p:spPr bwMode="auto">
          <a:xfrm>
            <a:off x="207963" y="4005263"/>
            <a:ext cx="8569325" cy="1020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5000"/>
              </a:lnSpc>
              <a:spcBef>
                <a:spcPct val="45000"/>
              </a:spcBef>
            </a:pP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性质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3.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在幅频响应相同的所有系统中，最小相位系统具有最小的群延迟</a:t>
            </a:r>
          </a:p>
        </p:txBody>
      </p:sp>
      <p:sp>
        <p:nvSpPr>
          <p:cNvPr id="89125" name="Text Box 37"/>
          <p:cNvSpPr txBox="1">
            <a:spLocks noChangeArrowheads="1"/>
          </p:cNvSpPr>
          <p:nvPr/>
        </p:nvSpPr>
        <p:spPr bwMode="auto">
          <a:xfrm>
            <a:off x="7740650" y="5589588"/>
            <a:ext cx="8636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>
                <a:ea typeface="楷体_GB2312" pitchFamily="49" charset="-122"/>
                <a:hlinkClick r:id="rId9" action="ppaction://hlinksldjump"/>
              </a:rPr>
              <a:t>go</a:t>
            </a:r>
            <a:endParaRPr lang="en-US" altLang="zh-CN" sz="2800">
              <a:ea typeface="楷体_GB2312" pitchFamily="49" charset="-122"/>
            </a:endParaRPr>
          </a:p>
        </p:txBody>
      </p:sp>
      <p:sp>
        <p:nvSpPr>
          <p:cNvPr id="89126" name="Text Box 38"/>
          <p:cNvSpPr txBox="1">
            <a:spLocks noChangeArrowheads="1"/>
          </p:cNvSpPr>
          <p:nvPr/>
        </p:nvSpPr>
        <p:spPr bwMode="auto">
          <a:xfrm>
            <a:off x="7596188" y="6078538"/>
            <a:ext cx="108108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  <a:hlinkClick r:id="rId10" action="ppaction://hlinksldjump"/>
              </a:rPr>
              <a:t>返回</a:t>
            </a:r>
            <a:endParaRPr lang="zh-CN" altLang="en-US" sz="28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9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9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9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9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9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89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89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89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89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89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89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115" grpId="0"/>
      <p:bldP spid="89116" grpId="0"/>
      <p:bldP spid="89119" grpId="0"/>
      <p:bldP spid="89120" grpId="0"/>
      <p:bldP spid="89121" grpId="0"/>
      <p:bldP spid="89122" grpId="0"/>
      <p:bldP spid="89124" grpId="0"/>
      <p:bldP spid="89125" grpId="0"/>
      <p:bldP spid="8912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829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3097267"/>
              </p:ext>
            </p:extLst>
          </p:nvPr>
        </p:nvGraphicFramePr>
        <p:xfrm>
          <a:off x="658813" y="44624"/>
          <a:ext cx="5137150" cy="1114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532" name="公式" r:id="rId3" imgW="1930320" imgH="419040" progId="Equation.3">
                  <p:embed/>
                </p:oleObj>
              </mc:Choice>
              <mc:Fallback>
                <p:oleObj name="公式" r:id="rId3" imgW="1930320" imgH="41904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8813" y="44624"/>
                        <a:ext cx="5137150" cy="1114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8293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2063420"/>
              </p:ext>
            </p:extLst>
          </p:nvPr>
        </p:nvGraphicFramePr>
        <p:xfrm>
          <a:off x="684213" y="2348880"/>
          <a:ext cx="4967287" cy="1114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533" name="公式" r:id="rId5" imgW="1866600" imgH="419040" progId="Equation.3">
                  <p:embed/>
                </p:oleObj>
              </mc:Choice>
              <mc:Fallback>
                <p:oleObj name="公式" r:id="rId5" imgW="1866600" imgH="41904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4213" y="2348880"/>
                        <a:ext cx="4967287" cy="1114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8294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3761018"/>
              </p:ext>
            </p:extLst>
          </p:nvPr>
        </p:nvGraphicFramePr>
        <p:xfrm>
          <a:off x="684213" y="1162447"/>
          <a:ext cx="8177212" cy="1114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534" name="公式" r:id="rId7" imgW="3073320" imgH="419040" progId="Equation.3">
                  <p:embed/>
                </p:oleObj>
              </mc:Choice>
              <mc:Fallback>
                <p:oleObj name="公式" r:id="rId7" imgW="3073320" imgH="41904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4213" y="1162447"/>
                        <a:ext cx="8177212" cy="1114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68295" name="Picture 7" descr="zp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5" y="3576191"/>
            <a:ext cx="2944813" cy="237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8296" name="Picture 8" descr="zp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7688" y="3590479"/>
            <a:ext cx="2979737" cy="237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8297" name="Picture 9" descr="zp3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5525" y="3573016"/>
            <a:ext cx="2979738" cy="237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Box 2216"/>
          <p:cNvSpPr txBox="1">
            <a:spLocks noChangeArrowheads="1"/>
          </p:cNvSpPr>
          <p:nvPr/>
        </p:nvSpPr>
        <p:spPr bwMode="auto">
          <a:xfrm>
            <a:off x="250825" y="5978525"/>
            <a:ext cx="266541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最小相位系统</a:t>
            </a:r>
          </a:p>
        </p:txBody>
      </p:sp>
      <p:sp>
        <p:nvSpPr>
          <p:cNvPr id="9" name="Text Box 2216"/>
          <p:cNvSpPr txBox="1">
            <a:spLocks noChangeArrowheads="1"/>
          </p:cNvSpPr>
          <p:nvPr/>
        </p:nvSpPr>
        <p:spPr bwMode="auto">
          <a:xfrm>
            <a:off x="6299200" y="5949950"/>
            <a:ext cx="266541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最大相位系统</a:t>
            </a:r>
          </a:p>
        </p:txBody>
      </p:sp>
      <p:sp>
        <p:nvSpPr>
          <p:cNvPr id="10" name="Text Box 2216"/>
          <p:cNvSpPr txBox="1">
            <a:spLocks noChangeArrowheads="1"/>
          </p:cNvSpPr>
          <p:nvPr/>
        </p:nvSpPr>
        <p:spPr bwMode="auto">
          <a:xfrm>
            <a:off x="3309938" y="5949950"/>
            <a:ext cx="26638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混合相位系统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8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68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68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68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68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68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37" name="Text Box 25"/>
          <p:cNvSpPr txBox="1">
            <a:spLocks noChangeArrowheads="1"/>
          </p:cNvSpPr>
          <p:nvPr/>
        </p:nvSpPr>
        <p:spPr bwMode="auto">
          <a:xfrm>
            <a:off x="7740650" y="6005513"/>
            <a:ext cx="11525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  <a:hlinkClick r:id="rId2" action="ppaction://hlinksldjump"/>
              </a:rPr>
              <a:t>返回</a:t>
            </a:r>
            <a:endParaRPr lang="zh-CN" altLang="en-US" sz="28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90138" name="Picture 26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963" y="222250"/>
            <a:ext cx="7558087" cy="5757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0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13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18" name="Text Box 10"/>
          <p:cNvSpPr txBox="1">
            <a:spLocks noChangeArrowheads="1"/>
          </p:cNvSpPr>
          <p:nvPr/>
        </p:nvSpPr>
        <p:spPr bwMode="auto">
          <a:xfrm>
            <a:off x="7380288" y="5995988"/>
            <a:ext cx="11525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  <a:hlinkClick r:id="rId2" action="ppaction://hlinksldjump"/>
              </a:rPr>
              <a:t>返回</a:t>
            </a:r>
            <a:endParaRPr lang="zh-CN" altLang="en-US" sz="28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22220" name="Picture 12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263" y="188913"/>
            <a:ext cx="7558087" cy="5757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Text Box 2050"/>
          <p:cNvSpPr txBox="1">
            <a:spLocks noChangeArrowheads="1"/>
          </p:cNvSpPr>
          <p:nvPr/>
        </p:nvSpPr>
        <p:spPr bwMode="auto">
          <a:xfrm>
            <a:off x="134938" y="328613"/>
            <a:ext cx="371633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sz="32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§</a:t>
            </a:r>
            <a:r>
              <a:rPr lang="en-US" altLang="zh-CN" sz="3200" dirty="0">
                <a:solidFill>
                  <a:srgbClr val="FFFF00"/>
                </a:solidFill>
                <a:latin typeface="+mn-lt"/>
                <a:ea typeface="楷体" panose="02010609060101010101" pitchFamily="49" charset="-122"/>
              </a:rPr>
              <a:t>6.3</a:t>
            </a:r>
            <a:r>
              <a:rPr lang="en-US" altLang="zh-CN" sz="32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32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全通系统</a:t>
            </a:r>
          </a:p>
        </p:txBody>
      </p:sp>
      <p:sp>
        <p:nvSpPr>
          <p:cNvPr id="92163" name="Text Box 2051"/>
          <p:cNvSpPr txBox="1">
            <a:spLocks noChangeArrowheads="1"/>
          </p:cNvSpPr>
          <p:nvPr/>
        </p:nvSpPr>
        <p:spPr bwMode="auto">
          <a:xfrm>
            <a:off x="179388" y="1254125"/>
            <a:ext cx="78486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系统频响的幅度在所有频率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ω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下均为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或常数</a:t>
            </a:r>
          </a:p>
        </p:txBody>
      </p:sp>
      <p:graphicFrame>
        <p:nvGraphicFramePr>
          <p:cNvPr id="92170" name="Object 2058"/>
          <p:cNvGraphicFramePr>
            <a:graphicFrameLocks noChangeAspect="1"/>
          </p:cNvGraphicFramePr>
          <p:nvPr/>
        </p:nvGraphicFramePr>
        <p:xfrm>
          <a:off x="539750" y="2060575"/>
          <a:ext cx="3816350" cy="776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24" name="公式" r:id="rId3" imgW="1434960" imgH="291960" progId="Equation.3">
                  <p:embed/>
                </p:oleObj>
              </mc:Choice>
              <mc:Fallback>
                <p:oleObj name="公式" r:id="rId3" imgW="1434960" imgH="291960" progId="Equation.3">
                  <p:embed/>
                  <p:pic>
                    <p:nvPicPr>
                      <p:cNvPr id="0" name="Object 205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750" y="2060575"/>
                        <a:ext cx="3816350" cy="776288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171" name="Object 2059"/>
          <p:cNvGraphicFramePr>
            <a:graphicFrameLocks noChangeAspect="1"/>
          </p:cNvGraphicFramePr>
          <p:nvPr/>
        </p:nvGraphicFramePr>
        <p:xfrm>
          <a:off x="4787900" y="2074863"/>
          <a:ext cx="2228850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25" name="公式" r:id="rId5" imgW="838080" imgH="279360" progId="Equation.3">
                  <p:embed/>
                </p:oleObj>
              </mc:Choice>
              <mc:Fallback>
                <p:oleObj name="公式" r:id="rId5" imgW="838080" imgH="279360" progId="Equation.3">
                  <p:embed/>
                  <p:pic>
                    <p:nvPicPr>
                      <p:cNvPr id="0" name="Object 205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87900" y="2074863"/>
                        <a:ext cx="2228850" cy="742950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174" name="Object 2062"/>
          <p:cNvGraphicFramePr>
            <a:graphicFrameLocks noChangeAspect="1"/>
          </p:cNvGraphicFramePr>
          <p:nvPr/>
        </p:nvGraphicFramePr>
        <p:xfrm>
          <a:off x="1187450" y="3673475"/>
          <a:ext cx="3297238" cy="115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26" name="公式" r:id="rId7" imgW="1193760" imgH="419040" progId="Equation.3">
                  <p:embed/>
                </p:oleObj>
              </mc:Choice>
              <mc:Fallback>
                <p:oleObj name="公式" r:id="rId7" imgW="1193760" imgH="419040" progId="Equation.3">
                  <p:embed/>
                  <p:pic>
                    <p:nvPicPr>
                      <p:cNvPr id="0" name="Object 206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3673475"/>
                        <a:ext cx="3297238" cy="1158875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2177" name="Picture 2065" descr="ap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7263" y="3213100"/>
            <a:ext cx="2828925" cy="2239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2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2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2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2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2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6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6" name="Text Box 4"/>
          <p:cNvSpPr txBox="1">
            <a:spLocks noChangeArrowheads="1"/>
          </p:cNvSpPr>
          <p:nvPr/>
        </p:nvSpPr>
        <p:spPr bwMode="auto">
          <a:xfrm>
            <a:off x="165100" y="195263"/>
            <a:ext cx="439261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、全通系统的系统函数</a:t>
            </a:r>
          </a:p>
        </p:txBody>
      </p:sp>
      <p:sp>
        <p:nvSpPr>
          <p:cNvPr id="223237" name="Text Box 5"/>
          <p:cNvSpPr txBox="1">
            <a:spLocks noChangeArrowheads="1"/>
          </p:cNvSpPr>
          <p:nvPr/>
        </p:nvSpPr>
        <p:spPr bwMode="auto">
          <a:xfrm>
            <a:off x="179388" y="2220913"/>
            <a:ext cx="8569325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90000"/>
              </a:lnSpc>
            </a:pP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全通系统：分子、分母的系数相同，排列次序相反</a:t>
            </a:r>
          </a:p>
        </p:txBody>
      </p:sp>
      <p:graphicFrame>
        <p:nvGraphicFramePr>
          <p:cNvPr id="223238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02692"/>
              </p:ext>
            </p:extLst>
          </p:nvPr>
        </p:nvGraphicFramePr>
        <p:xfrm>
          <a:off x="250825" y="2665413"/>
          <a:ext cx="7205663" cy="1216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216" name="公式" r:id="rId3" imgW="2705040" imgH="457200" progId="Equation.3">
                  <p:embed/>
                </p:oleObj>
              </mc:Choice>
              <mc:Fallback>
                <p:oleObj name="公式" r:id="rId3" imgW="2705040" imgH="45720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0825" y="2665413"/>
                        <a:ext cx="7205663" cy="1216025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3239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5604890"/>
              </p:ext>
            </p:extLst>
          </p:nvPr>
        </p:nvGraphicFramePr>
        <p:xfrm>
          <a:off x="4095750" y="22225"/>
          <a:ext cx="2803525" cy="985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217" name="公式" r:id="rId5" imgW="1193760" imgH="419040" progId="Equation.3">
                  <p:embed/>
                </p:oleObj>
              </mc:Choice>
              <mc:Fallback>
                <p:oleObj name="公式" r:id="rId5" imgW="1193760" imgH="41904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95750" y="22225"/>
                        <a:ext cx="2803525" cy="985838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3243" name="Objec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5784534"/>
              </p:ext>
            </p:extLst>
          </p:nvPr>
        </p:nvGraphicFramePr>
        <p:xfrm>
          <a:off x="1120775" y="3789363"/>
          <a:ext cx="5251450" cy="1169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218" name="公式" r:id="rId7" imgW="2222280" imgH="457200" progId="Equation.3">
                  <p:embed/>
                </p:oleObj>
              </mc:Choice>
              <mc:Fallback>
                <p:oleObj name="公式" r:id="rId7" imgW="2222280" imgH="457200" progId="Equation.3">
                  <p:embed/>
                  <p:pic>
                    <p:nvPicPr>
                      <p:cNvPr id="0" name="Object 11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20775" y="3789363"/>
                        <a:ext cx="5251450" cy="1169987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3244" name="Objec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77003338"/>
              </p:ext>
            </p:extLst>
          </p:nvPr>
        </p:nvGraphicFramePr>
        <p:xfrm>
          <a:off x="6372225" y="3817938"/>
          <a:ext cx="2374900" cy="1138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219" name="公式" r:id="rId9" imgW="927000" imgH="444240" progId="Equation.3">
                  <p:embed/>
                </p:oleObj>
              </mc:Choice>
              <mc:Fallback>
                <p:oleObj name="公式" r:id="rId9" imgW="927000" imgH="444240" progId="Equation.3">
                  <p:embed/>
                  <p:pic>
                    <p:nvPicPr>
                      <p:cNvPr id="0" name="Object 12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72225" y="3817938"/>
                        <a:ext cx="2374900" cy="1138237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23245" name="Group 13"/>
          <p:cNvGrpSpPr>
            <a:grpSpLocks/>
          </p:cNvGrpSpPr>
          <p:nvPr/>
        </p:nvGrpSpPr>
        <p:grpSpPr bwMode="auto">
          <a:xfrm>
            <a:off x="179388" y="4868863"/>
            <a:ext cx="6192837" cy="600075"/>
            <a:chOff x="113" y="1697"/>
            <a:chExt cx="3901" cy="378"/>
          </a:xfrm>
        </p:grpSpPr>
        <p:graphicFrame>
          <p:nvGraphicFramePr>
            <p:cNvPr id="223246" name="Object 14"/>
            <p:cNvGraphicFramePr>
              <a:graphicFrameLocks/>
            </p:cNvGraphicFramePr>
            <p:nvPr/>
          </p:nvGraphicFramePr>
          <p:xfrm>
            <a:off x="2294" y="1706"/>
            <a:ext cx="1720" cy="36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4220" name="公式" r:id="rId11" imgW="1155600" imgH="228600" progId="Equation.3">
                    <p:embed/>
                  </p:oleObj>
                </mc:Choice>
                <mc:Fallback>
                  <p:oleObj name="公式" r:id="rId11" imgW="1155600" imgH="228600" progId="Equation.3">
                    <p:embed/>
                    <p:pic>
                      <p:nvPicPr>
                        <p:cNvPr id="0" name="Object 14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294" y="1706"/>
                          <a:ext cx="1720" cy="369"/>
                        </a:xfrm>
                        <a:prstGeom prst="rect">
                          <a:avLst/>
                        </a:prstGeom>
                        <a:solidFill>
                          <a:srgbClr val="B5F1FF">
                            <a:alpha val="0"/>
                          </a:srgb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23247" name="Text Box 15"/>
            <p:cNvSpPr txBox="1">
              <a:spLocks noChangeArrowheads="1"/>
            </p:cNvSpPr>
            <p:nvPr/>
          </p:nvSpPr>
          <p:spPr bwMode="auto">
            <a:xfrm>
              <a:off x="113" y="1697"/>
              <a:ext cx="2767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>
                  <a:latin typeface="楷体" panose="02010609060101010101" pitchFamily="49" charset="-122"/>
                  <a:ea typeface="楷体" panose="02010609060101010101" pitchFamily="49" charset="-122"/>
                </a:rPr>
                <a:t>由于系数是实数，有</a:t>
              </a:r>
            </a:p>
          </p:txBody>
        </p:sp>
      </p:grpSp>
      <p:graphicFrame>
        <p:nvGraphicFramePr>
          <p:cNvPr id="223248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1757566"/>
              </p:ext>
            </p:extLst>
          </p:nvPr>
        </p:nvGraphicFramePr>
        <p:xfrm>
          <a:off x="611188" y="5603875"/>
          <a:ext cx="2008187" cy="746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221" name="公式" r:id="rId13" imgW="749160" imgH="279360" progId="Equation.3">
                  <p:embed/>
                </p:oleObj>
              </mc:Choice>
              <mc:Fallback>
                <p:oleObj name="公式" r:id="rId13" imgW="749160" imgH="279360" progId="Equation.3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188" y="5603875"/>
                        <a:ext cx="2008187" cy="746125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3249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6119066"/>
              </p:ext>
            </p:extLst>
          </p:nvPr>
        </p:nvGraphicFramePr>
        <p:xfrm>
          <a:off x="6891338" y="15875"/>
          <a:ext cx="1908175" cy="985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222" name="公式" r:id="rId15" imgW="812520" imgH="419040" progId="Equation.3">
                  <p:embed/>
                </p:oleObj>
              </mc:Choice>
              <mc:Fallback>
                <p:oleObj name="公式" r:id="rId15" imgW="812520" imgH="419040" progId="Equation.3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91338" y="15875"/>
                        <a:ext cx="1908175" cy="985838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3254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2312935"/>
              </p:ext>
            </p:extLst>
          </p:nvPr>
        </p:nvGraphicFramePr>
        <p:xfrm>
          <a:off x="177800" y="1108075"/>
          <a:ext cx="8728075" cy="1147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223" name="公式" r:id="rId17" imgW="3276360" imgH="431640" progId="Equation.3">
                  <p:embed/>
                </p:oleObj>
              </mc:Choice>
              <mc:Fallback>
                <p:oleObj name="公式" r:id="rId17" imgW="3276360" imgH="431640" progId="Equation.3">
                  <p:embed/>
                  <p:pic>
                    <p:nvPicPr>
                      <p:cNvPr id="0" name="Object 2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7800" y="1108075"/>
                        <a:ext cx="8728075" cy="1147763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3257" name="Objec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5114630"/>
              </p:ext>
            </p:extLst>
          </p:nvPr>
        </p:nvGraphicFramePr>
        <p:xfrm>
          <a:off x="2424113" y="1009650"/>
          <a:ext cx="5480050" cy="64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224" name="公式" r:id="rId19" imgW="2057400" imgH="241200" progId="Equation.3">
                  <p:embed/>
                </p:oleObj>
              </mc:Choice>
              <mc:Fallback>
                <p:oleObj name="公式" r:id="rId19" imgW="2057400" imgH="241200" progId="Equation.3">
                  <p:embed/>
                  <p:pic>
                    <p:nvPicPr>
                      <p:cNvPr id="0" name="Object 2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24113" y="1009650"/>
                        <a:ext cx="5480050" cy="641350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3261" name="Object 2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25027232"/>
              </p:ext>
            </p:extLst>
          </p:nvPr>
        </p:nvGraphicFramePr>
        <p:xfrm>
          <a:off x="5003800" y="5387975"/>
          <a:ext cx="2462213" cy="1136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225" name="公式" r:id="rId21" imgW="1041120" imgH="482400" progId="Equation.3">
                  <p:embed/>
                </p:oleObj>
              </mc:Choice>
              <mc:Fallback>
                <p:oleObj name="公式" r:id="rId21" imgW="1041120" imgH="482400" progId="Equation.3">
                  <p:embed/>
                  <p:pic>
                    <p:nvPicPr>
                      <p:cNvPr id="0" name="Object 29"/>
                      <p:cNvPicPr>
                        <a:picLocks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03800" y="5387975"/>
                        <a:ext cx="2462213" cy="1136650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3265" name="Object 3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4578892"/>
              </p:ext>
            </p:extLst>
          </p:nvPr>
        </p:nvGraphicFramePr>
        <p:xfrm>
          <a:off x="7524750" y="5734050"/>
          <a:ext cx="271463" cy="38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226" name="公式" r:id="rId23" imgW="114120" imgH="164880" progId="Equation.3">
                  <p:embed/>
                </p:oleObj>
              </mc:Choice>
              <mc:Fallback>
                <p:oleObj name="公式" r:id="rId23" imgW="114120" imgH="164880" progId="Equation.3">
                  <p:embed/>
                  <p:pic>
                    <p:nvPicPr>
                      <p:cNvPr id="0" name="Object 33"/>
                      <p:cNvPicPr>
                        <a:picLocks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24750" y="5734050"/>
                        <a:ext cx="271463" cy="388938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3266" name="Object 3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35339095"/>
              </p:ext>
            </p:extLst>
          </p:nvPr>
        </p:nvGraphicFramePr>
        <p:xfrm>
          <a:off x="2555875" y="5416550"/>
          <a:ext cx="2462213" cy="1136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227" name="公式" r:id="rId25" imgW="1041120" imgH="482400" progId="Equation.3">
                  <p:embed/>
                </p:oleObj>
              </mc:Choice>
              <mc:Fallback>
                <p:oleObj name="公式" r:id="rId25" imgW="1041120" imgH="482400" progId="Equation.3">
                  <p:embed/>
                  <p:pic>
                    <p:nvPicPr>
                      <p:cNvPr id="0" name="Object 34"/>
                      <p:cNvPicPr>
                        <a:picLocks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55875" y="5416550"/>
                        <a:ext cx="2462213" cy="1136650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3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23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23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23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23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23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23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23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23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23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23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223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223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223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3236" grpId="0"/>
      <p:bldP spid="22323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Text Box 2"/>
          <p:cNvSpPr txBox="1">
            <a:spLocks noChangeArrowheads="1"/>
          </p:cNvSpPr>
          <p:nvPr/>
        </p:nvSpPr>
        <p:spPr bwMode="auto">
          <a:xfrm>
            <a:off x="179388" y="173038"/>
            <a:ext cx="77152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、全通系统的极点和零点互成倒易数关系</a:t>
            </a:r>
          </a:p>
        </p:txBody>
      </p:sp>
      <p:sp>
        <p:nvSpPr>
          <p:cNvPr id="94213" name="Text Box 5"/>
          <p:cNvSpPr txBox="1">
            <a:spLocks noChangeArrowheads="1"/>
          </p:cNvSpPr>
          <p:nvPr/>
        </p:nvSpPr>
        <p:spPr bwMode="auto">
          <a:xfrm>
            <a:off x="193675" y="2349500"/>
            <a:ext cx="66357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对于复极点和复零点必以</a:t>
            </a:r>
            <a:r>
              <a:rPr lang="en-US" altLang="zh-CN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4</a:t>
            </a: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个一组出现。</a:t>
            </a:r>
          </a:p>
        </p:txBody>
      </p:sp>
      <p:sp>
        <p:nvSpPr>
          <p:cNvPr id="94214" name="Text Box 6"/>
          <p:cNvSpPr txBox="1">
            <a:spLocks noChangeArrowheads="1"/>
          </p:cNvSpPr>
          <p:nvPr/>
        </p:nvSpPr>
        <p:spPr bwMode="auto">
          <a:xfrm>
            <a:off x="179388" y="3011488"/>
            <a:ext cx="871378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对于实极、零点则以</a:t>
            </a:r>
            <a:r>
              <a:rPr lang="en-US" altLang="zh-CN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个一组出现，极、零点互为倒数</a:t>
            </a:r>
          </a:p>
        </p:txBody>
      </p:sp>
      <p:sp>
        <p:nvSpPr>
          <p:cNvPr id="94215" name="Rectangle 7"/>
          <p:cNvSpPr>
            <a:spLocks noChangeArrowheads="1"/>
          </p:cNvSpPr>
          <p:nvPr/>
        </p:nvSpPr>
        <p:spPr bwMode="auto">
          <a:xfrm>
            <a:off x="290513" y="3602038"/>
            <a:ext cx="8458200" cy="111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   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因此，全通系统的极点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-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零点出现在共轭反演位置上或在镜像位置上（以单位圆为镜子）。</a:t>
            </a:r>
          </a:p>
        </p:txBody>
      </p:sp>
      <p:sp>
        <p:nvSpPr>
          <p:cNvPr id="94217" name="Text Box 9"/>
          <p:cNvSpPr txBox="1">
            <a:spLocks noChangeArrowheads="1"/>
          </p:cNvSpPr>
          <p:nvPr/>
        </p:nvSpPr>
        <p:spPr bwMode="auto">
          <a:xfrm>
            <a:off x="207963" y="909638"/>
            <a:ext cx="84963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0"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如果</a:t>
            </a:r>
            <a:r>
              <a:rPr lang="en-US" altLang="zh-CN" sz="2800" i="1" dirty="0" err="1">
                <a:ea typeface="楷体_GB2312" pitchFamily="49" charset="-122"/>
              </a:rPr>
              <a:t>z</a:t>
            </a:r>
            <a:r>
              <a:rPr lang="en-US" altLang="zh-CN" sz="2800" i="1" baseline="-25000" dirty="0" err="1">
                <a:ea typeface="楷体_GB2312" pitchFamily="49" charset="-122"/>
              </a:rPr>
              <a:t>k</a:t>
            </a:r>
            <a:r>
              <a:rPr lang="en-US" altLang="zh-CN" sz="2800" dirty="0">
                <a:ea typeface="楷体_GB2312" pitchFamily="49" charset="-122"/>
              </a:rPr>
              <a:t> </a:t>
            </a:r>
            <a:r>
              <a:rPr kumimoji="0"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是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i="1" baseline="-25000" dirty="0">
                <a:ea typeface="楷体_GB2312" pitchFamily="49" charset="-122"/>
              </a:rPr>
              <a:t>ap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kumimoji="0"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的极点，则</a:t>
            </a:r>
            <a:r>
              <a:rPr lang="en-US" altLang="zh-CN" sz="2800" dirty="0">
                <a:ea typeface="楷体_GB2312" pitchFamily="49" charset="-122"/>
              </a:rPr>
              <a:t>1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/</a:t>
            </a:r>
            <a:r>
              <a:rPr lang="en-US" altLang="zh-CN" sz="2800" i="1" dirty="0" err="1">
                <a:ea typeface="楷体_GB2312" pitchFamily="49" charset="-122"/>
              </a:rPr>
              <a:t>z</a:t>
            </a:r>
            <a:r>
              <a:rPr lang="en-US" altLang="zh-CN" sz="2800" i="1" baseline="-25000" dirty="0" err="1">
                <a:ea typeface="楷体_GB2312" pitchFamily="49" charset="-122"/>
              </a:rPr>
              <a:t>k</a:t>
            </a:r>
            <a:r>
              <a:rPr lang="en-US" altLang="zh-CN" sz="2800" baseline="30000" dirty="0">
                <a:ea typeface="楷体_GB2312" pitchFamily="49" charset="-122"/>
              </a:rPr>
              <a:t>*</a:t>
            </a:r>
            <a:r>
              <a:rPr kumimoji="0"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一定是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i="1" baseline="-25000" dirty="0">
                <a:ea typeface="楷体_GB2312" pitchFamily="49" charset="-122"/>
              </a:rPr>
              <a:t>ap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kumimoji="0"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的零点</a:t>
            </a:r>
          </a:p>
        </p:txBody>
      </p:sp>
      <p:sp>
        <p:nvSpPr>
          <p:cNvPr id="94224" name="Text Box 16"/>
          <p:cNvSpPr txBox="1">
            <a:spLocks noChangeArrowheads="1"/>
          </p:cNvSpPr>
          <p:nvPr/>
        </p:nvSpPr>
        <p:spPr bwMode="auto">
          <a:xfrm>
            <a:off x="179388" y="1628775"/>
            <a:ext cx="8640762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由于系数为实数，所以零极点均以共轭对的形式出现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4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4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4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4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4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4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10" grpId="0"/>
      <p:bldP spid="94213" grpId="0"/>
      <p:bldP spid="94214" grpId="0"/>
      <p:bldP spid="94215" grpId="0"/>
      <p:bldP spid="94217" grpId="0"/>
      <p:bldP spid="942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037" name="Group 5"/>
          <p:cNvGrpSpPr>
            <a:grpSpLocks/>
          </p:cNvGrpSpPr>
          <p:nvPr/>
        </p:nvGrpSpPr>
        <p:grpSpPr bwMode="auto">
          <a:xfrm>
            <a:off x="6627813" y="1411288"/>
            <a:ext cx="1293812" cy="1587"/>
            <a:chOff x="1202" y="3249"/>
            <a:chExt cx="952" cy="0"/>
          </a:xfrm>
        </p:grpSpPr>
        <p:sp>
          <p:nvSpPr>
            <p:cNvPr id="300038" name="Line 6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039" name="Line 7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00043" name="Rectangle 11"/>
          <p:cNvSpPr>
            <a:spLocks noChangeArrowheads="1"/>
          </p:cNvSpPr>
          <p:nvPr/>
        </p:nvSpPr>
        <p:spPr bwMode="auto">
          <a:xfrm>
            <a:off x="7137400" y="1651000"/>
            <a:ext cx="635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 sz="2000">
                <a:solidFill>
                  <a:srgbClr val="FFFF00"/>
                </a:solidFill>
                <a:latin typeface="Arial" panose="020B0604020202020204" pitchFamily="34" charset="0"/>
              </a:rPr>
              <a:t>26.82</a:t>
            </a:r>
            <a:endParaRPr kumimoji="0" lang="en-US" altLang="zh-CN" sz="2000" baseline="-25000">
              <a:solidFill>
                <a:srgbClr val="FFFF00"/>
              </a:solidFill>
              <a:latin typeface="Arial" panose="020B0604020202020204" pitchFamily="34" charset="0"/>
            </a:endParaRPr>
          </a:p>
        </p:txBody>
      </p:sp>
      <p:grpSp>
        <p:nvGrpSpPr>
          <p:cNvPr id="300045" name="Group 13"/>
          <p:cNvGrpSpPr>
            <a:grpSpLocks/>
          </p:cNvGrpSpPr>
          <p:nvPr/>
        </p:nvGrpSpPr>
        <p:grpSpPr bwMode="auto">
          <a:xfrm>
            <a:off x="6630988" y="2066925"/>
            <a:ext cx="1293812" cy="1588"/>
            <a:chOff x="1202" y="3249"/>
            <a:chExt cx="952" cy="0"/>
          </a:xfrm>
        </p:grpSpPr>
        <p:sp>
          <p:nvSpPr>
            <p:cNvPr id="300046" name="Line 14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047" name="Line 15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051" name="Group 19"/>
          <p:cNvGrpSpPr>
            <a:grpSpLocks/>
          </p:cNvGrpSpPr>
          <p:nvPr/>
        </p:nvGrpSpPr>
        <p:grpSpPr bwMode="auto">
          <a:xfrm rot="16200000" flipV="1">
            <a:off x="7527620" y="1700212"/>
            <a:ext cx="719138" cy="61913"/>
            <a:chOff x="1202" y="3249"/>
            <a:chExt cx="952" cy="0"/>
          </a:xfrm>
        </p:grpSpPr>
        <p:sp>
          <p:nvSpPr>
            <p:cNvPr id="300052" name="Line 20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053" name="Line 21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054" name="Group 22"/>
          <p:cNvGrpSpPr>
            <a:grpSpLocks/>
          </p:cNvGrpSpPr>
          <p:nvPr/>
        </p:nvGrpSpPr>
        <p:grpSpPr bwMode="auto">
          <a:xfrm flipH="1">
            <a:off x="5329238" y="2068513"/>
            <a:ext cx="1293812" cy="1587"/>
            <a:chOff x="1202" y="3249"/>
            <a:chExt cx="952" cy="0"/>
          </a:xfrm>
        </p:grpSpPr>
        <p:sp>
          <p:nvSpPr>
            <p:cNvPr id="300055" name="Line 23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056" name="Line 24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057" name="Group 25"/>
          <p:cNvGrpSpPr>
            <a:grpSpLocks/>
          </p:cNvGrpSpPr>
          <p:nvPr/>
        </p:nvGrpSpPr>
        <p:grpSpPr bwMode="auto">
          <a:xfrm flipH="1">
            <a:off x="5337175" y="2781300"/>
            <a:ext cx="1293813" cy="1588"/>
            <a:chOff x="1202" y="3249"/>
            <a:chExt cx="952" cy="0"/>
          </a:xfrm>
        </p:grpSpPr>
        <p:sp>
          <p:nvSpPr>
            <p:cNvPr id="300058" name="Line 26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059" name="Line 27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060" name="Group 28"/>
          <p:cNvGrpSpPr>
            <a:grpSpLocks/>
          </p:cNvGrpSpPr>
          <p:nvPr/>
        </p:nvGrpSpPr>
        <p:grpSpPr bwMode="auto">
          <a:xfrm>
            <a:off x="5337175" y="1419225"/>
            <a:ext cx="1293813" cy="1588"/>
            <a:chOff x="1202" y="3249"/>
            <a:chExt cx="952" cy="0"/>
          </a:xfrm>
        </p:grpSpPr>
        <p:sp>
          <p:nvSpPr>
            <p:cNvPr id="300061" name="Line 29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062" name="Line 30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063" name="Group 31"/>
          <p:cNvGrpSpPr>
            <a:grpSpLocks/>
          </p:cNvGrpSpPr>
          <p:nvPr/>
        </p:nvGrpSpPr>
        <p:grpSpPr bwMode="auto">
          <a:xfrm rot="16200000" flipV="1">
            <a:off x="4939300" y="1731169"/>
            <a:ext cx="719138" cy="63500"/>
            <a:chOff x="1202" y="3249"/>
            <a:chExt cx="952" cy="0"/>
          </a:xfrm>
        </p:grpSpPr>
        <p:sp>
          <p:nvSpPr>
            <p:cNvPr id="300064" name="Line 32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065" name="Line 33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066" name="Group 34"/>
          <p:cNvGrpSpPr>
            <a:grpSpLocks/>
          </p:cNvGrpSpPr>
          <p:nvPr/>
        </p:nvGrpSpPr>
        <p:grpSpPr bwMode="auto">
          <a:xfrm rot="16200000" flipV="1">
            <a:off x="4936125" y="2378869"/>
            <a:ext cx="719138" cy="63500"/>
            <a:chOff x="1202" y="3249"/>
            <a:chExt cx="952" cy="0"/>
          </a:xfrm>
        </p:grpSpPr>
        <p:sp>
          <p:nvSpPr>
            <p:cNvPr id="300067" name="Line 35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068" name="Line 36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00069" name="Line 37"/>
          <p:cNvSpPr>
            <a:spLocks noChangeShapeType="1"/>
          </p:cNvSpPr>
          <p:nvPr/>
        </p:nvSpPr>
        <p:spPr bwMode="auto">
          <a:xfrm flipV="1">
            <a:off x="7926388" y="1411288"/>
            <a:ext cx="795337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0070" name="Rectangle 38"/>
          <p:cNvSpPr>
            <a:spLocks noChangeArrowheads="1"/>
          </p:cNvSpPr>
          <p:nvPr/>
        </p:nvSpPr>
        <p:spPr bwMode="auto">
          <a:xfrm>
            <a:off x="5842000" y="1651000"/>
            <a:ext cx="14128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 sz="2000">
                <a:solidFill>
                  <a:srgbClr val="FFFF00"/>
                </a:solidFill>
                <a:latin typeface="Arial" panose="020B0604020202020204" pitchFamily="34" charset="0"/>
              </a:rPr>
              <a:t>1</a:t>
            </a:r>
            <a:endParaRPr kumimoji="0" lang="en-US" altLang="zh-CN" sz="2000" baseline="-25000">
              <a:solidFill>
                <a:srgbClr val="FFFF00"/>
              </a:solidFill>
              <a:latin typeface="Arial" panose="020B0604020202020204" pitchFamily="34" charset="0"/>
            </a:endParaRPr>
          </a:p>
        </p:txBody>
      </p:sp>
      <p:sp>
        <p:nvSpPr>
          <p:cNvPr id="300071" name="Rectangle 39"/>
          <p:cNvSpPr>
            <a:spLocks noChangeArrowheads="1"/>
          </p:cNvSpPr>
          <p:nvPr/>
        </p:nvSpPr>
        <p:spPr bwMode="auto">
          <a:xfrm>
            <a:off x="5697538" y="2371725"/>
            <a:ext cx="43656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 sz="2000">
                <a:solidFill>
                  <a:srgbClr val="FFFF00"/>
                </a:solidFill>
                <a:latin typeface="Arial" panose="020B0604020202020204" pitchFamily="34" charset="0"/>
              </a:rPr>
              <a:t>-0.5</a:t>
            </a:r>
            <a:endParaRPr kumimoji="0" lang="en-US" altLang="zh-CN" sz="2000" baseline="-25000">
              <a:solidFill>
                <a:srgbClr val="FFFF00"/>
              </a:solidFill>
              <a:latin typeface="Arial" panose="020B0604020202020204" pitchFamily="34" charset="0"/>
            </a:endParaRPr>
          </a:p>
        </p:txBody>
      </p:sp>
      <p:sp>
        <p:nvSpPr>
          <p:cNvPr id="300073" name="Line 41"/>
          <p:cNvSpPr>
            <a:spLocks noChangeShapeType="1"/>
          </p:cNvSpPr>
          <p:nvPr/>
        </p:nvSpPr>
        <p:spPr bwMode="auto">
          <a:xfrm>
            <a:off x="4113213" y="1411288"/>
            <a:ext cx="912812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0074" name="Line 42"/>
          <p:cNvSpPr>
            <a:spLocks noChangeShapeType="1"/>
          </p:cNvSpPr>
          <p:nvPr/>
        </p:nvSpPr>
        <p:spPr bwMode="auto">
          <a:xfrm>
            <a:off x="4992688" y="1411288"/>
            <a:ext cx="3429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0075" name="Rectangle 43"/>
          <p:cNvSpPr>
            <a:spLocks noChangeArrowheads="1"/>
          </p:cNvSpPr>
          <p:nvPr/>
        </p:nvSpPr>
        <p:spPr bwMode="auto">
          <a:xfrm>
            <a:off x="7150100" y="1050925"/>
            <a:ext cx="563563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 sz="2000">
                <a:solidFill>
                  <a:srgbClr val="FFFF00"/>
                </a:solidFill>
                <a:latin typeface="Arial" panose="020B0604020202020204" pitchFamily="34" charset="0"/>
              </a:rPr>
              <a:t>24. 5</a:t>
            </a:r>
            <a:endParaRPr kumimoji="0" lang="en-US" altLang="zh-CN" sz="2000" baseline="-25000">
              <a:solidFill>
                <a:srgbClr val="FFFF00"/>
              </a:solidFill>
              <a:latin typeface="Arial" panose="020B0604020202020204" pitchFamily="34" charset="0"/>
            </a:endParaRPr>
          </a:p>
        </p:txBody>
      </p:sp>
      <p:graphicFrame>
        <p:nvGraphicFramePr>
          <p:cNvPr id="300076" name="Object 44"/>
          <p:cNvGraphicFramePr>
            <a:graphicFrameLocks noChangeAspect="1"/>
          </p:cNvGraphicFramePr>
          <p:nvPr/>
        </p:nvGraphicFramePr>
        <p:xfrm>
          <a:off x="4186238" y="912813"/>
          <a:ext cx="673100" cy="414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0716" name="公式" r:id="rId3" imgW="330120" imgH="203040" progId="Equation.3">
                  <p:embed/>
                </p:oleObj>
              </mc:Choice>
              <mc:Fallback>
                <p:oleObj name="公式" r:id="rId3" imgW="330120" imgH="203040" progId="Equation.3">
                  <p:embed/>
                  <p:pic>
                    <p:nvPicPr>
                      <p:cNvPr id="0" name="Object 4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86238" y="912813"/>
                        <a:ext cx="673100" cy="4143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5F1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0077" name="Object 45"/>
          <p:cNvGraphicFramePr>
            <a:graphicFrameLocks noChangeAspect="1"/>
          </p:cNvGraphicFramePr>
          <p:nvPr/>
        </p:nvGraphicFramePr>
        <p:xfrm>
          <a:off x="8104188" y="936625"/>
          <a:ext cx="673100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0717" name="公式" r:id="rId5" imgW="330120" imgH="203040" progId="Equation.3">
                  <p:embed/>
                </p:oleObj>
              </mc:Choice>
              <mc:Fallback>
                <p:oleObj name="公式" r:id="rId5" imgW="330120" imgH="203040" progId="Equation.3">
                  <p:embed/>
                  <p:pic>
                    <p:nvPicPr>
                      <p:cNvPr id="0" name="Object 4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104188" y="936625"/>
                        <a:ext cx="673100" cy="414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5F1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0078" name="Object 46"/>
          <p:cNvGraphicFramePr>
            <a:graphicFrameLocks noChangeAspect="1"/>
          </p:cNvGraphicFramePr>
          <p:nvPr/>
        </p:nvGraphicFramePr>
        <p:xfrm>
          <a:off x="150813" y="73025"/>
          <a:ext cx="3814762" cy="1028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0718" name="公式" r:id="rId7" imgW="1549080" imgH="419040" progId="Equation.3">
                  <p:embed/>
                </p:oleObj>
              </mc:Choice>
              <mc:Fallback>
                <p:oleObj name="公式" r:id="rId7" imgW="1549080" imgH="419040" progId="Equation.3">
                  <p:embed/>
                  <p:pic>
                    <p:nvPicPr>
                      <p:cNvPr id="0" name="Object 4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0813" y="73025"/>
                        <a:ext cx="3814762" cy="1028700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0079" name="Object 47"/>
          <p:cNvGraphicFramePr>
            <a:graphicFrameLocks noChangeAspect="1"/>
          </p:cNvGraphicFramePr>
          <p:nvPr/>
        </p:nvGraphicFramePr>
        <p:xfrm>
          <a:off x="957263" y="1066800"/>
          <a:ext cx="2970212" cy="1090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0719" name="公式" r:id="rId9" imgW="1206360" imgH="444240" progId="Equation.3">
                  <p:embed/>
                </p:oleObj>
              </mc:Choice>
              <mc:Fallback>
                <p:oleObj name="公式" r:id="rId9" imgW="1206360" imgH="444240" progId="Equation.3">
                  <p:embed/>
                  <p:pic>
                    <p:nvPicPr>
                      <p:cNvPr id="0" name="Object 4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57263" y="1066800"/>
                        <a:ext cx="2970212" cy="1090613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0080" name="Text Box 48"/>
          <p:cNvSpPr txBox="1">
            <a:spLocks noChangeArrowheads="1"/>
          </p:cNvSpPr>
          <p:nvPr/>
        </p:nvSpPr>
        <p:spPr bwMode="auto">
          <a:xfrm>
            <a:off x="4038600" y="331788"/>
            <a:ext cx="31686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画出典范型结构</a:t>
            </a:r>
          </a:p>
        </p:txBody>
      </p:sp>
      <p:grpSp>
        <p:nvGrpSpPr>
          <p:cNvPr id="300088" name="Group 56"/>
          <p:cNvGrpSpPr>
            <a:grpSpLocks/>
          </p:cNvGrpSpPr>
          <p:nvPr/>
        </p:nvGrpSpPr>
        <p:grpSpPr bwMode="auto">
          <a:xfrm>
            <a:off x="6610350" y="1412875"/>
            <a:ext cx="639763" cy="1347788"/>
            <a:chOff x="4119" y="2659"/>
            <a:chExt cx="403" cy="849"/>
          </a:xfrm>
        </p:grpSpPr>
        <p:sp>
          <p:nvSpPr>
            <p:cNvPr id="300044" name="Rectangle 12"/>
            <p:cNvSpPr>
              <a:spLocks noChangeArrowheads="1"/>
            </p:cNvSpPr>
            <p:nvPr/>
          </p:nvSpPr>
          <p:spPr bwMode="auto">
            <a:xfrm>
              <a:off x="4119" y="2739"/>
              <a:ext cx="403" cy="2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kumimoji="0" lang="en-US" altLang="zh-CN" i="1"/>
                <a:t>z</a:t>
              </a:r>
              <a:r>
                <a:rPr kumimoji="0" lang="en-US" altLang="zh-CN" baseline="30000"/>
                <a:t>-1</a:t>
              </a:r>
            </a:p>
          </p:txBody>
        </p:sp>
        <p:sp>
          <p:nvSpPr>
            <p:cNvPr id="300072" name="Rectangle 40"/>
            <p:cNvSpPr>
              <a:spLocks noChangeArrowheads="1"/>
            </p:cNvSpPr>
            <p:nvPr/>
          </p:nvSpPr>
          <p:spPr bwMode="auto">
            <a:xfrm>
              <a:off x="4119" y="3133"/>
              <a:ext cx="403" cy="2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kumimoji="0" lang="en-US" altLang="zh-CN" i="1"/>
                <a:t>z</a:t>
              </a:r>
              <a:r>
                <a:rPr kumimoji="0" lang="en-US" altLang="zh-CN" baseline="30000"/>
                <a:t>-1</a:t>
              </a:r>
            </a:p>
          </p:txBody>
        </p:sp>
        <p:sp>
          <p:nvSpPr>
            <p:cNvPr id="300081" name="Line 49"/>
            <p:cNvSpPr>
              <a:spLocks noChangeShapeType="1"/>
            </p:cNvSpPr>
            <p:nvPr/>
          </p:nvSpPr>
          <p:spPr bwMode="auto">
            <a:xfrm>
              <a:off x="4129" y="2659"/>
              <a:ext cx="0" cy="408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 type="oval" w="med" len="med"/>
              <a:tailEnd type="oval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082" name="Line 50"/>
            <p:cNvSpPr>
              <a:spLocks noChangeShapeType="1"/>
            </p:cNvSpPr>
            <p:nvPr/>
          </p:nvSpPr>
          <p:spPr bwMode="auto">
            <a:xfrm>
              <a:off x="4129" y="3077"/>
              <a:ext cx="0" cy="431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 type="oval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086" name="Line 54"/>
            <p:cNvSpPr>
              <a:spLocks noChangeShapeType="1"/>
            </p:cNvSpPr>
            <p:nvPr/>
          </p:nvSpPr>
          <p:spPr bwMode="auto">
            <a:xfrm>
              <a:off x="4123" y="3203"/>
              <a:ext cx="0" cy="91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087" name="Line 55"/>
            <p:cNvSpPr>
              <a:spLocks noChangeShapeType="1"/>
            </p:cNvSpPr>
            <p:nvPr/>
          </p:nvSpPr>
          <p:spPr bwMode="auto">
            <a:xfrm>
              <a:off x="4132" y="2840"/>
              <a:ext cx="0" cy="91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aphicFrame>
        <p:nvGraphicFramePr>
          <p:cNvPr id="300089" name="Object 57"/>
          <p:cNvGraphicFramePr>
            <a:graphicFrameLocks noChangeAspect="1"/>
          </p:cNvGraphicFramePr>
          <p:nvPr/>
        </p:nvGraphicFramePr>
        <p:xfrm>
          <a:off x="179388" y="3068638"/>
          <a:ext cx="5802312" cy="1017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0720" name="公式" r:id="rId11" imgW="2527200" imgH="444240" progId="Equation.3">
                  <p:embed/>
                </p:oleObj>
              </mc:Choice>
              <mc:Fallback>
                <p:oleObj name="公式" r:id="rId11" imgW="2527200" imgH="444240" progId="Equation.3">
                  <p:embed/>
                  <p:pic>
                    <p:nvPicPr>
                      <p:cNvPr id="0" name="Object 5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388" y="3068638"/>
                        <a:ext cx="5802312" cy="1017587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0090" name="Text Box 58"/>
          <p:cNvSpPr txBox="1">
            <a:spLocks noChangeArrowheads="1"/>
          </p:cNvSpPr>
          <p:nvPr/>
        </p:nvSpPr>
        <p:spPr bwMode="auto">
          <a:xfrm>
            <a:off x="6013450" y="3300413"/>
            <a:ext cx="28797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画出级联型结构</a:t>
            </a:r>
          </a:p>
        </p:txBody>
      </p:sp>
      <p:grpSp>
        <p:nvGrpSpPr>
          <p:cNvPr id="300091" name="Group 59"/>
          <p:cNvGrpSpPr>
            <a:grpSpLocks/>
          </p:cNvGrpSpPr>
          <p:nvPr/>
        </p:nvGrpSpPr>
        <p:grpSpPr bwMode="auto">
          <a:xfrm>
            <a:off x="4025900" y="4440238"/>
            <a:ext cx="719138" cy="1587"/>
            <a:chOff x="1202" y="3249"/>
            <a:chExt cx="952" cy="0"/>
          </a:xfrm>
        </p:grpSpPr>
        <p:sp>
          <p:nvSpPr>
            <p:cNvPr id="300092" name="Line 60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093" name="Line 61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094" name="Group 62"/>
          <p:cNvGrpSpPr>
            <a:grpSpLocks/>
          </p:cNvGrpSpPr>
          <p:nvPr/>
        </p:nvGrpSpPr>
        <p:grpSpPr bwMode="auto">
          <a:xfrm>
            <a:off x="2725738" y="4432300"/>
            <a:ext cx="1293812" cy="1588"/>
            <a:chOff x="1202" y="3249"/>
            <a:chExt cx="952" cy="0"/>
          </a:xfrm>
        </p:grpSpPr>
        <p:sp>
          <p:nvSpPr>
            <p:cNvPr id="300095" name="Line 63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096" name="Line 64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097" name="Group 65"/>
          <p:cNvGrpSpPr>
            <a:grpSpLocks/>
          </p:cNvGrpSpPr>
          <p:nvPr/>
        </p:nvGrpSpPr>
        <p:grpSpPr bwMode="auto">
          <a:xfrm rot="5400000">
            <a:off x="2368550" y="5400675"/>
            <a:ext cx="719138" cy="1588"/>
            <a:chOff x="1202" y="3249"/>
            <a:chExt cx="952" cy="0"/>
          </a:xfrm>
        </p:grpSpPr>
        <p:sp>
          <p:nvSpPr>
            <p:cNvPr id="300098" name="Line 66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099" name="Line 67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00100" name="Rectangle 68"/>
          <p:cNvSpPr>
            <a:spLocks noChangeArrowheads="1"/>
          </p:cNvSpPr>
          <p:nvPr/>
        </p:nvSpPr>
        <p:spPr bwMode="auto">
          <a:xfrm>
            <a:off x="3084513" y="4672013"/>
            <a:ext cx="43656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 sz="2000">
                <a:solidFill>
                  <a:srgbClr val="FFFF00"/>
                </a:solidFill>
                <a:latin typeface="Arial" panose="020B0604020202020204" pitchFamily="34" charset="0"/>
              </a:rPr>
              <a:t>-1.2</a:t>
            </a:r>
            <a:endParaRPr kumimoji="0" lang="en-US" altLang="zh-CN" sz="2000" baseline="-25000">
              <a:solidFill>
                <a:srgbClr val="FFFF00"/>
              </a:solidFill>
              <a:latin typeface="Arial" panose="020B0604020202020204" pitchFamily="34" charset="0"/>
            </a:endParaRPr>
          </a:p>
        </p:txBody>
      </p:sp>
      <p:sp>
        <p:nvSpPr>
          <p:cNvPr id="300101" name="Rectangle 69"/>
          <p:cNvSpPr>
            <a:spLocks noChangeArrowheads="1"/>
          </p:cNvSpPr>
          <p:nvPr/>
        </p:nvSpPr>
        <p:spPr bwMode="auto">
          <a:xfrm>
            <a:off x="3125788" y="5367338"/>
            <a:ext cx="3524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 sz="2000">
                <a:solidFill>
                  <a:srgbClr val="FFFF00"/>
                </a:solidFill>
                <a:latin typeface="Arial" panose="020B0604020202020204" pitchFamily="34" charset="0"/>
              </a:rPr>
              <a:t>5.2</a:t>
            </a:r>
            <a:endParaRPr kumimoji="0" lang="en-US" altLang="zh-CN" sz="2000" baseline="-25000">
              <a:solidFill>
                <a:srgbClr val="FFFF00"/>
              </a:solidFill>
              <a:latin typeface="Arial" panose="020B0604020202020204" pitchFamily="34" charset="0"/>
            </a:endParaRPr>
          </a:p>
        </p:txBody>
      </p:sp>
      <p:sp>
        <p:nvSpPr>
          <p:cNvPr id="300102" name="Rectangle 70"/>
          <p:cNvSpPr>
            <a:spLocks noChangeArrowheads="1"/>
          </p:cNvSpPr>
          <p:nvPr/>
        </p:nvSpPr>
        <p:spPr bwMode="auto">
          <a:xfrm>
            <a:off x="2219325" y="4538663"/>
            <a:ext cx="639763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kumimoji="0" lang="en-US" altLang="zh-CN" i="1"/>
              <a:t>z</a:t>
            </a:r>
            <a:r>
              <a:rPr kumimoji="0" lang="en-US" altLang="zh-CN" baseline="30000"/>
              <a:t>-1</a:t>
            </a:r>
          </a:p>
        </p:txBody>
      </p:sp>
      <p:grpSp>
        <p:nvGrpSpPr>
          <p:cNvPr id="300103" name="Group 71"/>
          <p:cNvGrpSpPr>
            <a:grpSpLocks/>
          </p:cNvGrpSpPr>
          <p:nvPr/>
        </p:nvGrpSpPr>
        <p:grpSpPr bwMode="auto">
          <a:xfrm>
            <a:off x="2728913" y="5087938"/>
            <a:ext cx="1293812" cy="1587"/>
            <a:chOff x="1202" y="3249"/>
            <a:chExt cx="952" cy="0"/>
          </a:xfrm>
        </p:grpSpPr>
        <p:sp>
          <p:nvSpPr>
            <p:cNvPr id="300104" name="Line 72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105" name="Line 73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106" name="Group 74"/>
          <p:cNvGrpSpPr>
            <a:grpSpLocks/>
          </p:cNvGrpSpPr>
          <p:nvPr/>
        </p:nvGrpSpPr>
        <p:grpSpPr bwMode="auto">
          <a:xfrm rot="5400000">
            <a:off x="2368550" y="4794250"/>
            <a:ext cx="719138" cy="1588"/>
            <a:chOff x="1202" y="3249"/>
            <a:chExt cx="952" cy="0"/>
          </a:xfrm>
        </p:grpSpPr>
        <p:sp>
          <p:nvSpPr>
            <p:cNvPr id="300107" name="Line 75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108" name="Line 76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109" name="Group 77"/>
          <p:cNvGrpSpPr>
            <a:grpSpLocks/>
          </p:cNvGrpSpPr>
          <p:nvPr/>
        </p:nvGrpSpPr>
        <p:grpSpPr bwMode="auto">
          <a:xfrm rot="16200000" flipV="1">
            <a:off x="3663950" y="4789488"/>
            <a:ext cx="719137" cy="1588"/>
            <a:chOff x="1202" y="3249"/>
            <a:chExt cx="952" cy="0"/>
          </a:xfrm>
        </p:grpSpPr>
        <p:sp>
          <p:nvSpPr>
            <p:cNvPr id="300110" name="Line 78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111" name="Line 79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112" name="Group 80"/>
          <p:cNvGrpSpPr>
            <a:grpSpLocks/>
          </p:cNvGrpSpPr>
          <p:nvPr/>
        </p:nvGrpSpPr>
        <p:grpSpPr bwMode="auto">
          <a:xfrm rot="16200000" flipV="1">
            <a:off x="3660775" y="5437188"/>
            <a:ext cx="719137" cy="1588"/>
            <a:chOff x="1202" y="3249"/>
            <a:chExt cx="952" cy="0"/>
          </a:xfrm>
        </p:grpSpPr>
        <p:sp>
          <p:nvSpPr>
            <p:cNvPr id="300113" name="Line 81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114" name="Line 82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115" name="Group 83"/>
          <p:cNvGrpSpPr>
            <a:grpSpLocks/>
          </p:cNvGrpSpPr>
          <p:nvPr/>
        </p:nvGrpSpPr>
        <p:grpSpPr bwMode="auto">
          <a:xfrm>
            <a:off x="2727325" y="5800725"/>
            <a:ext cx="1293813" cy="1588"/>
            <a:chOff x="1202" y="3249"/>
            <a:chExt cx="952" cy="0"/>
          </a:xfrm>
        </p:grpSpPr>
        <p:sp>
          <p:nvSpPr>
            <p:cNvPr id="300116" name="Line 84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117" name="Line 85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118" name="Group 86"/>
          <p:cNvGrpSpPr>
            <a:grpSpLocks/>
          </p:cNvGrpSpPr>
          <p:nvPr/>
        </p:nvGrpSpPr>
        <p:grpSpPr bwMode="auto">
          <a:xfrm flipH="1">
            <a:off x="1435100" y="5089525"/>
            <a:ext cx="1293813" cy="1588"/>
            <a:chOff x="1202" y="3249"/>
            <a:chExt cx="952" cy="0"/>
          </a:xfrm>
        </p:grpSpPr>
        <p:sp>
          <p:nvSpPr>
            <p:cNvPr id="300119" name="Line 87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120" name="Line 88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121" name="Group 89"/>
          <p:cNvGrpSpPr>
            <a:grpSpLocks/>
          </p:cNvGrpSpPr>
          <p:nvPr/>
        </p:nvGrpSpPr>
        <p:grpSpPr bwMode="auto">
          <a:xfrm flipH="1">
            <a:off x="1435100" y="5802313"/>
            <a:ext cx="1293813" cy="1587"/>
            <a:chOff x="1202" y="3249"/>
            <a:chExt cx="952" cy="0"/>
          </a:xfrm>
        </p:grpSpPr>
        <p:sp>
          <p:nvSpPr>
            <p:cNvPr id="300122" name="Line 90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123" name="Line 91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124" name="Group 92"/>
          <p:cNvGrpSpPr>
            <a:grpSpLocks/>
          </p:cNvGrpSpPr>
          <p:nvPr/>
        </p:nvGrpSpPr>
        <p:grpSpPr bwMode="auto">
          <a:xfrm>
            <a:off x="1435100" y="4440238"/>
            <a:ext cx="1293813" cy="1587"/>
            <a:chOff x="1202" y="3249"/>
            <a:chExt cx="952" cy="0"/>
          </a:xfrm>
        </p:grpSpPr>
        <p:sp>
          <p:nvSpPr>
            <p:cNvPr id="300125" name="Line 93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126" name="Line 94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127" name="Group 95"/>
          <p:cNvGrpSpPr>
            <a:grpSpLocks/>
          </p:cNvGrpSpPr>
          <p:nvPr/>
        </p:nvGrpSpPr>
        <p:grpSpPr bwMode="auto">
          <a:xfrm rot="16200000" flipV="1">
            <a:off x="1068388" y="4783138"/>
            <a:ext cx="719137" cy="1587"/>
            <a:chOff x="1202" y="3249"/>
            <a:chExt cx="952" cy="0"/>
          </a:xfrm>
        </p:grpSpPr>
        <p:sp>
          <p:nvSpPr>
            <p:cNvPr id="300128" name="Line 96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129" name="Line 97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130" name="Group 98"/>
          <p:cNvGrpSpPr>
            <a:grpSpLocks/>
          </p:cNvGrpSpPr>
          <p:nvPr/>
        </p:nvGrpSpPr>
        <p:grpSpPr bwMode="auto">
          <a:xfrm rot="16200000" flipV="1">
            <a:off x="1047694" y="5399882"/>
            <a:ext cx="719137" cy="63500"/>
            <a:chOff x="1202" y="3249"/>
            <a:chExt cx="952" cy="0"/>
          </a:xfrm>
        </p:grpSpPr>
        <p:sp>
          <p:nvSpPr>
            <p:cNvPr id="300131" name="Line 99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132" name="Line 100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00133" name="Rectangle 101"/>
          <p:cNvSpPr>
            <a:spLocks noChangeArrowheads="1"/>
          </p:cNvSpPr>
          <p:nvPr/>
        </p:nvSpPr>
        <p:spPr bwMode="auto">
          <a:xfrm>
            <a:off x="1868488" y="5356225"/>
            <a:ext cx="43656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 sz="2000">
                <a:solidFill>
                  <a:srgbClr val="FFFF00"/>
                </a:solidFill>
                <a:latin typeface="Arial" panose="020B0604020202020204" pitchFamily="34" charset="0"/>
              </a:rPr>
              <a:t>-0.5</a:t>
            </a:r>
            <a:endParaRPr kumimoji="0" lang="en-US" altLang="zh-CN" sz="2000" baseline="-25000">
              <a:solidFill>
                <a:srgbClr val="FFFF00"/>
              </a:solidFill>
              <a:latin typeface="Arial" panose="020B0604020202020204" pitchFamily="34" charset="0"/>
            </a:endParaRPr>
          </a:p>
        </p:txBody>
      </p:sp>
      <p:sp>
        <p:nvSpPr>
          <p:cNvPr id="300134" name="Rectangle 102"/>
          <p:cNvSpPr>
            <a:spLocks noChangeArrowheads="1"/>
          </p:cNvSpPr>
          <p:nvPr/>
        </p:nvSpPr>
        <p:spPr bwMode="auto">
          <a:xfrm>
            <a:off x="2227263" y="5164138"/>
            <a:ext cx="63976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kumimoji="0" lang="en-US" altLang="zh-CN" i="1"/>
              <a:t>z</a:t>
            </a:r>
            <a:r>
              <a:rPr kumimoji="0" lang="en-US" altLang="zh-CN" baseline="30000"/>
              <a:t>-1</a:t>
            </a:r>
          </a:p>
        </p:txBody>
      </p:sp>
      <p:grpSp>
        <p:nvGrpSpPr>
          <p:cNvPr id="300135" name="Group 103"/>
          <p:cNvGrpSpPr>
            <a:grpSpLocks/>
          </p:cNvGrpSpPr>
          <p:nvPr/>
        </p:nvGrpSpPr>
        <p:grpSpPr bwMode="auto">
          <a:xfrm>
            <a:off x="714375" y="4432300"/>
            <a:ext cx="719138" cy="1588"/>
            <a:chOff x="1202" y="3249"/>
            <a:chExt cx="952" cy="0"/>
          </a:xfrm>
        </p:grpSpPr>
        <p:sp>
          <p:nvSpPr>
            <p:cNvPr id="300136" name="Line 104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137" name="Line 105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00138" name="Rectangle 106"/>
          <p:cNvSpPr>
            <a:spLocks noChangeArrowheads="1"/>
          </p:cNvSpPr>
          <p:nvPr/>
        </p:nvSpPr>
        <p:spPr bwMode="auto">
          <a:xfrm>
            <a:off x="3330575" y="4048125"/>
            <a:ext cx="14128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 sz="2000">
                <a:solidFill>
                  <a:srgbClr val="FFFF00"/>
                </a:solidFill>
                <a:latin typeface="Arial" panose="020B0604020202020204" pitchFamily="34" charset="0"/>
              </a:rPr>
              <a:t>4</a:t>
            </a:r>
            <a:endParaRPr kumimoji="0" lang="en-US" altLang="zh-CN" sz="2000" baseline="-25000">
              <a:solidFill>
                <a:srgbClr val="FFFF00"/>
              </a:solidFill>
              <a:latin typeface="Arial" panose="020B0604020202020204" pitchFamily="34" charset="0"/>
            </a:endParaRPr>
          </a:p>
        </p:txBody>
      </p:sp>
      <p:graphicFrame>
        <p:nvGraphicFramePr>
          <p:cNvPr id="300139" name="Object 107"/>
          <p:cNvGraphicFramePr>
            <a:graphicFrameLocks noChangeAspect="1"/>
          </p:cNvGraphicFramePr>
          <p:nvPr/>
        </p:nvGraphicFramePr>
        <p:xfrm>
          <a:off x="452438" y="3932238"/>
          <a:ext cx="673100" cy="414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0721" name="公式" r:id="rId13" imgW="330120" imgH="203040" progId="Equation.3">
                  <p:embed/>
                </p:oleObj>
              </mc:Choice>
              <mc:Fallback>
                <p:oleObj name="公式" r:id="rId13" imgW="330120" imgH="203040" progId="Equation.3">
                  <p:embed/>
                  <p:pic>
                    <p:nvPicPr>
                      <p:cNvPr id="0" name="Object 10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2438" y="3932238"/>
                        <a:ext cx="673100" cy="4143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5F1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00140" name="Group 108"/>
          <p:cNvGrpSpPr>
            <a:grpSpLocks/>
          </p:cNvGrpSpPr>
          <p:nvPr/>
        </p:nvGrpSpPr>
        <p:grpSpPr bwMode="auto">
          <a:xfrm>
            <a:off x="6467475" y="4441825"/>
            <a:ext cx="1293813" cy="1588"/>
            <a:chOff x="1202" y="3249"/>
            <a:chExt cx="952" cy="0"/>
          </a:xfrm>
        </p:grpSpPr>
        <p:sp>
          <p:nvSpPr>
            <p:cNvPr id="300141" name="Line 109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142" name="Line 110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00143" name="Rectangle 111"/>
          <p:cNvSpPr>
            <a:spLocks noChangeArrowheads="1"/>
          </p:cNvSpPr>
          <p:nvPr/>
        </p:nvSpPr>
        <p:spPr bwMode="auto">
          <a:xfrm>
            <a:off x="5902325" y="4584700"/>
            <a:ext cx="639763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kumimoji="0" lang="en-US" altLang="zh-CN" i="1"/>
              <a:t>  z</a:t>
            </a:r>
            <a:r>
              <a:rPr kumimoji="0" lang="en-US" altLang="zh-CN" baseline="30000"/>
              <a:t>-1</a:t>
            </a:r>
          </a:p>
        </p:txBody>
      </p:sp>
      <p:grpSp>
        <p:nvGrpSpPr>
          <p:cNvPr id="300144" name="Group 112"/>
          <p:cNvGrpSpPr>
            <a:grpSpLocks/>
          </p:cNvGrpSpPr>
          <p:nvPr/>
        </p:nvGrpSpPr>
        <p:grpSpPr bwMode="auto">
          <a:xfrm>
            <a:off x="6470650" y="5168900"/>
            <a:ext cx="1293813" cy="1588"/>
            <a:chOff x="1202" y="3249"/>
            <a:chExt cx="952" cy="0"/>
          </a:xfrm>
        </p:grpSpPr>
        <p:sp>
          <p:nvSpPr>
            <p:cNvPr id="300145" name="Line 113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146" name="Line 114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147" name="Group 115"/>
          <p:cNvGrpSpPr>
            <a:grpSpLocks/>
          </p:cNvGrpSpPr>
          <p:nvPr/>
        </p:nvGrpSpPr>
        <p:grpSpPr bwMode="auto">
          <a:xfrm rot="5400000">
            <a:off x="6108700" y="4808538"/>
            <a:ext cx="719137" cy="1588"/>
            <a:chOff x="1202" y="3249"/>
            <a:chExt cx="952" cy="0"/>
          </a:xfrm>
        </p:grpSpPr>
        <p:sp>
          <p:nvSpPr>
            <p:cNvPr id="300148" name="Line 116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149" name="Line 117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150" name="Group 118"/>
          <p:cNvGrpSpPr>
            <a:grpSpLocks/>
          </p:cNvGrpSpPr>
          <p:nvPr/>
        </p:nvGrpSpPr>
        <p:grpSpPr bwMode="auto">
          <a:xfrm rot="16200000" flipV="1">
            <a:off x="7400925" y="4799013"/>
            <a:ext cx="719137" cy="1588"/>
            <a:chOff x="1202" y="3249"/>
            <a:chExt cx="952" cy="0"/>
          </a:xfrm>
        </p:grpSpPr>
        <p:sp>
          <p:nvSpPr>
            <p:cNvPr id="300151" name="Line 119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152" name="Line 120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153" name="Group 121"/>
          <p:cNvGrpSpPr>
            <a:grpSpLocks/>
          </p:cNvGrpSpPr>
          <p:nvPr/>
        </p:nvGrpSpPr>
        <p:grpSpPr bwMode="auto">
          <a:xfrm flipH="1">
            <a:off x="5176838" y="5170488"/>
            <a:ext cx="1293812" cy="1587"/>
            <a:chOff x="1202" y="3249"/>
            <a:chExt cx="952" cy="0"/>
          </a:xfrm>
        </p:grpSpPr>
        <p:sp>
          <p:nvSpPr>
            <p:cNvPr id="300154" name="Line 122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155" name="Line 123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156" name="Group 124"/>
          <p:cNvGrpSpPr>
            <a:grpSpLocks/>
          </p:cNvGrpSpPr>
          <p:nvPr/>
        </p:nvGrpSpPr>
        <p:grpSpPr bwMode="auto">
          <a:xfrm>
            <a:off x="5176838" y="4449763"/>
            <a:ext cx="1293812" cy="1587"/>
            <a:chOff x="1202" y="3249"/>
            <a:chExt cx="952" cy="0"/>
          </a:xfrm>
        </p:grpSpPr>
        <p:sp>
          <p:nvSpPr>
            <p:cNvPr id="300157" name="Line 125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158" name="Line 126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159" name="Group 127"/>
          <p:cNvGrpSpPr>
            <a:grpSpLocks/>
          </p:cNvGrpSpPr>
          <p:nvPr/>
        </p:nvGrpSpPr>
        <p:grpSpPr bwMode="auto">
          <a:xfrm rot="16200000" flipV="1">
            <a:off x="4813300" y="4792663"/>
            <a:ext cx="719137" cy="1588"/>
            <a:chOff x="1202" y="3249"/>
            <a:chExt cx="952" cy="0"/>
          </a:xfrm>
        </p:grpSpPr>
        <p:sp>
          <p:nvSpPr>
            <p:cNvPr id="300160" name="Line 128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161" name="Line 129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0162" name="Group 130"/>
          <p:cNvGrpSpPr>
            <a:grpSpLocks/>
          </p:cNvGrpSpPr>
          <p:nvPr/>
        </p:nvGrpSpPr>
        <p:grpSpPr bwMode="auto">
          <a:xfrm>
            <a:off x="7766050" y="4449763"/>
            <a:ext cx="719138" cy="1587"/>
            <a:chOff x="1202" y="3249"/>
            <a:chExt cx="952" cy="0"/>
          </a:xfrm>
        </p:grpSpPr>
        <p:sp>
          <p:nvSpPr>
            <p:cNvPr id="300163" name="Line 131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0164" name="Line 132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00165" name="Rectangle 133"/>
          <p:cNvSpPr>
            <a:spLocks noChangeArrowheads="1"/>
          </p:cNvSpPr>
          <p:nvPr/>
        </p:nvSpPr>
        <p:spPr bwMode="auto">
          <a:xfrm>
            <a:off x="5605463" y="4787900"/>
            <a:ext cx="3524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 sz="2000">
                <a:solidFill>
                  <a:srgbClr val="FFFF00"/>
                </a:solidFill>
                <a:latin typeface="Arial" panose="020B0604020202020204" pitchFamily="34" charset="0"/>
              </a:rPr>
              <a:t>0.2</a:t>
            </a:r>
            <a:endParaRPr kumimoji="0" lang="en-US" altLang="zh-CN" sz="2000" baseline="-25000">
              <a:solidFill>
                <a:srgbClr val="FFFF00"/>
              </a:solidFill>
              <a:latin typeface="Arial" panose="020B0604020202020204" pitchFamily="34" charset="0"/>
            </a:endParaRPr>
          </a:p>
        </p:txBody>
      </p:sp>
      <p:sp>
        <p:nvSpPr>
          <p:cNvPr id="300166" name="Rectangle 134"/>
          <p:cNvSpPr>
            <a:spLocks noChangeArrowheads="1"/>
          </p:cNvSpPr>
          <p:nvPr/>
        </p:nvSpPr>
        <p:spPr bwMode="auto">
          <a:xfrm>
            <a:off x="7118350" y="4048125"/>
            <a:ext cx="14128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 sz="2000">
                <a:solidFill>
                  <a:srgbClr val="FFFF00"/>
                </a:solidFill>
                <a:latin typeface="Arial" panose="020B0604020202020204" pitchFamily="34" charset="0"/>
              </a:rPr>
              <a:t>2</a:t>
            </a:r>
            <a:endParaRPr kumimoji="0" lang="en-US" altLang="zh-CN" sz="2000" baseline="-25000">
              <a:solidFill>
                <a:srgbClr val="FFFF00"/>
              </a:solidFill>
              <a:latin typeface="Arial" panose="020B0604020202020204" pitchFamily="34" charset="0"/>
            </a:endParaRPr>
          </a:p>
        </p:txBody>
      </p:sp>
      <p:sp>
        <p:nvSpPr>
          <p:cNvPr id="300167" name="Rectangle 135"/>
          <p:cNvSpPr>
            <a:spLocks noChangeArrowheads="1"/>
          </p:cNvSpPr>
          <p:nvPr/>
        </p:nvSpPr>
        <p:spPr bwMode="auto">
          <a:xfrm>
            <a:off x="6861175" y="4787900"/>
            <a:ext cx="436563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 sz="2000">
                <a:solidFill>
                  <a:srgbClr val="FFFF00"/>
                </a:solidFill>
                <a:latin typeface="Arial" panose="020B0604020202020204" pitchFamily="34" charset="0"/>
              </a:rPr>
              <a:t>-0.3</a:t>
            </a:r>
            <a:endParaRPr kumimoji="0" lang="en-US" altLang="zh-CN" sz="2000" baseline="-25000">
              <a:solidFill>
                <a:srgbClr val="FFFF00"/>
              </a:solidFill>
              <a:latin typeface="Arial" panose="020B0604020202020204" pitchFamily="34" charset="0"/>
            </a:endParaRPr>
          </a:p>
        </p:txBody>
      </p:sp>
      <p:graphicFrame>
        <p:nvGraphicFramePr>
          <p:cNvPr id="300168" name="Object 136"/>
          <p:cNvGraphicFramePr>
            <a:graphicFrameLocks noChangeAspect="1"/>
          </p:cNvGraphicFramePr>
          <p:nvPr/>
        </p:nvGraphicFramePr>
        <p:xfrm>
          <a:off x="8101013" y="3943350"/>
          <a:ext cx="673100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0722" name="公式" r:id="rId15" imgW="330120" imgH="203040" progId="Equation.3">
                  <p:embed/>
                </p:oleObj>
              </mc:Choice>
              <mc:Fallback>
                <p:oleObj name="公式" r:id="rId15" imgW="330120" imgH="203040" progId="Equation.3">
                  <p:embed/>
                  <p:pic>
                    <p:nvPicPr>
                      <p:cNvPr id="0" name="Object 13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101013" y="3943350"/>
                        <a:ext cx="673100" cy="414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5F1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0169" name="Line 137"/>
          <p:cNvSpPr>
            <a:spLocks noChangeShapeType="1"/>
          </p:cNvSpPr>
          <p:nvPr/>
        </p:nvSpPr>
        <p:spPr bwMode="auto">
          <a:xfrm>
            <a:off x="4764088" y="4432300"/>
            <a:ext cx="40957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oval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0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00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00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00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00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00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00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00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300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300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300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300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300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300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300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300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300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300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300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 nodeType="clickPar">
                      <p:stCondLst>
                        <p:cond delay="indefinite"/>
                      </p:stCondLst>
                      <p:childTnLst>
                        <p:par>
                          <p:cTn id="7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8" dur="500"/>
                                        <p:tgtEl>
                                          <p:spTgt spid="3000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300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 nodeType="clickPar">
                      <p:stCondLst>
                        <p:cond delay="indefinite"/>
                      </p:stCondLst>
                      <p:childTnLst>
                        <p:par>
                          <p:cTn id="8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6" dur="500"/>
                                        <p:tgtEl>
                                          <p:spTgt spid="300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9" dur="500"/>
                                        <p:tgtEl>
                                          <p:spTgt spid="300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2" dur="500"/>
                                        <p:tgtEl>
                                          <p:spTgt spid="300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5" dur="500"/>
                                        <p:tgtEl>
                                          <p:spTgt spid="300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 nodeType="clickPar">
                      <p:stCondLst>
                        <p:cond delay="indefinite"/>
                      </p:stCondLst>
                      <p:childTnLst>
                        <p:par>
                          <p:cTn id="9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0" dur="500"/>
                                        <p:tgtEl>
                                          <p:spTgt spid="300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3" dur="500"/>
                                        <p:tgtEl>
                                          <p:spTgt spid="300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6" dur="500"/>
                                        <p:tgtEl>
                                          <p:spTgt spid="300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9" dur="500"/>
                                        <p:tgtEl>
                                          <p:spTgt spid="300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2" dur="500"/>
                                        <p:tgtEl>
                                          <p:spTgt spid="300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5" dur="500"/>
                                        <p:tgtEl>
                                          <p:spTgt spid="300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 nodeType="clickPar">
                      <p:stCondLst>
                        <p:cond delay="indefinite"/>
                      </p:stCondLst>
                      <p:childTnLst>
                        <p:par>
                          <p:cTn id="1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0" dur="500"/>
                                        <p:tgtEl>
                                          <p:spTgt spid="300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3" dur="500"/>
                                        <p:tgtEl>
                                          <p:spTgt spid="300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6" dur="500"/>
                                        <p:tgtEl>
                                          <p:spTgt spid="300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 nodeType="clickPar">
                      <p:stCondLst>
                        <p:cond delay="indefinite"/>
                      </p:stCondLst>
                      <p:childTnLst>
                        <p:par>
                          <p:cTn id="1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1" dur="500"/>
                                        <p:tgtEl>
                                          <p:spTgt spid="300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4" dur="500"/>
                                        <p:tgtEl>
                                          <p:spTgt spid="300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7" dur="500"/>
                                        <p:tgtEl>
                                          <p:spTgt spid="300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 nodeType="clickPar">
                      <p:stCondLst>
                        <p:cond delay="indefinite"/>
                      </p:stCondLst>
                      <p:childTnLst>
                        <p:par>
                          <p:cTn id="1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2" dur="500"/>
                                        <p:tgtEl>
                                          <p:spTgt spid="300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5" dur="500"/>
                                        <p:tgtEl>
                                          <p:spTgt spid="300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8" dur="500"/>
                                        <p:tgtEl>
                                          <p:spTgt spid="300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1" dur="500"/>
                                        <p:tgtEl>
                                          <p:spTgt spid="300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4" dur="500"/>
                                        <p:tgtEl>
                                          <p:spTgt spid="300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 nodeType="clickPar">
                      <p:stCondLst>
                        <p:cond delay="indefinite"/>
                      </p:stCondLst>
                      <p:childTnLst>
                        <p:par>
                          <p:cTn id="1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9" dur="500"/>
                                        <p:tgtEl>
                                          <p:spTgt spid="300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2" dur="500"/>
                                        <p:tgtEl>
                                          <p:spTgt spid="300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 nodeType="clickPar">
                      <p:stCondLst>
                        <p:cond delay="indefinite"/>
                      </p:stCondLst>
                      <p:childTnLst>
                        <p:par>
                          <p:cTn id="1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7" dur="500"/>
                                        <p:tgtEl>
                                          <p:spTgt spid="300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0" dur="500"/>
                                        <p:tgtEl>
                                          <p:spTgt spid="300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3" dur="500"/>
                                        <p:tgtEl>
                                          <p:spTgt spid="300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6" dur="500"/>
                                        <p:tgtEl>
                                          <p:spTgt spid="300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 nodeType="clickPar">
                      <p:stCondLst>
                        <p:cond delay="indefinite"/>
                      </p:stCondLst>
                      <p:childTnLst>
                        <p:par>
                          <p:cTn id="1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1" dur="500"/>
                                        <p:tgtEl>
                                          <p:spTgt spid="300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4" dur="500"/>
                                        <p:tgtEl>
                                          <p:spTgt spid="300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 nodeType="clickPar">
                      <p:stCondLst>
                        <p:cond delay="indefinite"/>
                      </p:stCondLst>
                      <p:childTnLst>
                        <p:par>
                          <p:cTn id="1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9" dur="500"/>
                                        <p:tgtEl>
                                          <p:spTgt spid="300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2" dur="500"/>
                                        <p:tgtEl>
                                          <p:spTgt spid="300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 nodeType="clickPar">
                      <p:stCondLst>
                        <p:cond delay="indefinite"/>
                      </p:stCondLst>
                      <p:childTnLst>
                        <p:par>
                          <p:cTn id="19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7" dur="500"/>
                                        <p:tgtEl>
                                          <p:spTgt spid="300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0" dur="500"/>
                                        <p:tgtEl>
                                          <p:spTgt spid="300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3" dur="500"/>
                                        <p:tgtEl>
                                          <p:spTgt spid="300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 nodeType="clickPar">
                      <p:stCondLst>
                        <p:cond delay="indefinite"/>
                      </p:stCondLst>
                      <p:childTnLst>
                        <p:par>
                          <p:cTn id="20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8" dur="500"/>
                                        <p:tgtEl>
                                          <p:spTgt spid="300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0043" grpId="0"/>
      <p:bldP spid="300070" grpId="0"/>
      <p:bldP spid="300071" grpId="0"/>
      <p:bldP spid="300075" grpId="0"/>
      <p:bldP spid="300090" grpId="0"/>
      <p:bldP spid="300100" grpId="0"/>
      <p:bldP spid="300101" grpId="0"/>
      <p:bldP spid="300102" grpId="0"/>
      <p:bldP spid="300133" grpId="0"/>
      <p:bldP spid="300134" grpId="0"/>
      <p:bldP spid="300138" grpId="0"/>
      <p:bldP spid="300143" grpId="0"/>
      <p:bldP spid="300165" grpId="0"/>
      <p:bldP spid="300166" grpId="0"/>
      <p:bldP spid="30016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286" name="Group 30"/>
          <p:cNvGrpSpPr>
            <a:grpSpLocks/>
          </p:cNvGrpSpPr>
          <p:nvPr/>
        </p:nvGrpSpPr>
        <p:grpSpPr bwMode="auto">
          <a:xfrm>
            <a:off x="1676400" y="457200"/>
            <a:ext cx="6521450" cy="5348288"/>
            <a:chOff x="1056" y="288"/>
            <a:chExt cx="4108" cy="3369"/>
          </a:xfrm>
        </p:grpSpPr>
        <p:sp>
          <p:nvSpPr>
            <p:cNvPr id="96258" name="Line 2"/>
            <p:cNvSpPr>
              <a:spLocks noChangeShapeType="1"/>
            </p:cNvSpPr>
            <p:nvPr/>
          </p:nvSpPr>
          <p:spPr bwMode="auto">
            <a:xfrm>
              <a:off x="1056" y="2064"/>
              <a:ext cx="3504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6259" name="Line 3"/>
            <p:cNvSpPr>
              <a:spLocks noChangeShapeType="1"/>
            </p:cNvSpPr>
            <p:nvPr/>
          </p:nvSpPr>
          <p:spPr bwMode="auto">
            <a:xfrm>
              <a:off x="2448" y="336"/>
              <a:ext cx="0" cy="316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stealth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6261" name="Oval 5"/>
            <p:cNvSpPr>
              <a:spLocks noChangeArrowheads="1"/>
            </p:cNvSpPr>
            <p:nvPr/>
          </p:nvSpPr>
          <p:spPr bwMode="auto">
            <a:xfrm>
              <a:off x="1280" y="896"/>
              <a:ext cx="2352" cy="2304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6262" name="Line 6"/>
            <p:cNvSpPr>
              <a:spLocks noChangeShapeType="1"/>
            </p:cNvSpPr>
            <p:nvPr/>
          </p:nvSpPr>
          <p:spPr bwMode="auto">
            <a:xfrm>
              <a:off x="2448" y="2064"/>
              <a:ext cx="1824" cy="158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6263" name="Oval 7"/>
            <p:cNvSpPr>
              <a:spLocks noChangeArrowheads="1"/>
            </p:cNvSpPr>
            <p:nvPr/>
          </p:nvSpPr>
          <p:spPr bwMode="auto">
            <a:xfrm>
              <a:off x="3680" y="864"/>
              <a:ext cx="144" cy="144"/>
            </a:xfrm>
            <a:prstGeom prst="ellipse">
              <a:avLst/>
            </a:prstGeom>
            <a:noFill/>
            <a:ln w="28575">
              <a:solidFill>
                <a:srgbClr val="CC009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96268" name="Group 12"/>
            <p:cNvGrpSpPr>
              <a:grpSpLocks/>
            </p:cNvGrpSpPr>
            <p:nvPr/>
          </p:nvGrpSpPr>
          <p:grpSpPr bwMode="auto">
            <a:xfrm>
              <a:off x="2976" y="1488"/>
              <a:ext cx="144" cy="144"/>
              <a:chOff x="1488" y="3792"/>
              <a:chExt cx="48" cy="48"/>
            </a:xfrm>
          </p:grpSpPr>
          <p:sp>
            <p:nvSpPr>
              <p:cNvPr id="96264" name="Line 8"/>
              <p:cNvSpPr>
                <a:spLocks noChangeShapeType="1"/>
              </p:cNvSpPr>
              <p:nvPr/>
            </p:nvSpPr>
            <p:spPr bwMode="auto">
              <a:xfrm>
                <a:off x="1488" y="3792"/>
                <a:ext cx="48" cy="48"/>
              </a:xfrm>
              <a:prstGeom prst="line">
                <a:avLst/>
              </a:prstGeom>
              <a:noFill/>
              <a:ln w="28575">
                <a:solidFill>
                  <a:srgbClr val="FF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6266" name="Line 10"/>
              <p:cNvSpPr>
                <a:spLocks noChangeShapeType="1"/>
              </p:cNvSpPr>
              <p:nvPr/>
            </p:nvSpPr>
            <p:spPr bwMode="auto">
              <a:xfrm flipV="1">
                <a:off x="1488" y="3792"/>
                <a:ext cx="48" cy="48"/>
              </a:xfrm>
              <a:prstGeom prst="line">
                <a:avLst/>
              </a:prstGeom>
              <a:noFill/>
              <a:ln w="28575">
                <a:solidFill>
                  <a:srgbClr val="FF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96269" name="Line 13"/>
            <p:cNvSpPr>
              <a:spLocks noChangeShapeType="1"/>
            </p:cNvSpPr>
            <p:nvPr/>
          </p:nvSpPr>
          <p:spPr bwMode="auto">
            <a:xfrm flipV="1">
              <a:off x="2448" y="480"/>
              <a:ext cx="1824" cy="158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96270" name="Group 14"/>
            <p:cNvGrpSpPr>
              <a:grpSpLocks/>
            </p:cNvGrpSpPr>
            <p:nvPr/>
          </p:nvGrpSpPr>
          <p:grpSpPr bwMode="auto">
            <a:xfrm>
              <a:off x="2976" y="2496"/>
              <a:ext cx="144" cy="144"/>
              <a:chOff x="1488" y="3792"/>
              <a:chExt cx="48" cy="48"/>
            </a:xfrm>
          </p:grpSpPr>
          <p:sp>
            <p:nvSpPr>
              <p:cNvPr id="96271" name="Line 15"/>
              <p:cNvSpPr>
                <a:spLocks noChangeShapeType="1"/>
              </p:cNvSpPr>
              <p:nvPr/>
            </p:nvSpPr>
            <p:spPr bwMode="auto">
              <a:xfrm>
                <a:off x="1488" y="3792"/>
                <a:ext cx="48" cy="48"/>
              </a:xfrm>
              <a:prstGeom prst="line">
                <a:avLst/>
              </a:prstGeom>
              <a:noFill/>
              <a:ln w="28575">
                <a:solidFill>
                  <a:srgbClr val="FF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6272" name="Line 16"/>
              <p:cNvSpPr>
                <a:spLocks noChangeShapeType="1"/>
              </p:cNvSpPr>
              <p:nvPr/>
            </p:nvSpPr>
            <p:spPr bwMode="auto">
              <a:xfrm flipV="1">
                <a:off x="1488" y="3792"/>
                <a:ext cx="48" cy="48"/>
              </a:xfrm>
              <a:prstGeom prst="line">
                <a:avLst/>
              </a:prstGeom>
              <a:noFill/>
              <a:ln w="28575">
                <a:solidFill>
                  <a:srgbClr val="FF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96273" name="Oval 17"/>
            <p:cNvSpPr>
              <a:spLocks noChangeArrowheads="1"/>
            </p:cNvSpPr>
            <p:nvPr/>
          </p:nvSpPr>
          <p:spPr bwMode="auto">
            <a:xfrm>
              <a:off x="3624" y="3072"/>
              <a:ext cx="144" cy="144"/>
            </a:xfrm>
            <a:prstGeom prst="ellipse">
              <a:avLst/>
            </a:prstGeom>
            <a:noFill/>
            <a:ln w="28575">
              <a:solidFill>
                <a:srgbClr val="CC009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6274" name="Oval 18"/>
            <p:cNvSpPr>
              <a:spLocks noChangeArrowheads="1"/>
            </p:cNvSpPr>
            <p:nvPr/>
          </p:nvSpPr>
          <p:spPr bwMode="auto">
            <a:xfrm>
              <a:off x="4032" y="1984"/>
              <a:ext cx="144" cy="144"/>
            </a:xfrm>
            <a:prstGeom prst="ellipse">
              <a:avLst/>
            </a:prstGeom>
            <a:noFill/>
            <a:ln w="28575">
              <a:solidFill>
                <a:srgbClr val="CC009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96275" name="Group 19"/>
            <p:cNvGrpSpPr>
              <a:grpSpLocks/>
            </p:cNvGrpSpPr>
            <p:nvPr/>
          </p:nvGrpSpPr>
          <p:grpSpPr bwMode="auto">
            <a:xfrm>
              <a:off x="3216" y="1976"/>
              <a:ext cx="144" cy="144"/>
              <a:chOff x="1488" y="3792"/>
              <a:chExt cx="48" cy="48"/>
            </a:xfrm>
          </p:grpSpPr>
          <p:sp>
            <p:nvSpPr>
              <p:cNvPr id="96276" name="Line 20"/>
              <p:cNvSpPr>
                <a:spLocks noChangeShapeType="1"/>
              </p:cNvSpPr>
              <p:nvPr/>
            </p:nvSpPr>
            <p:spPr bwMode="auto">
              <a:xfrm>
                <a:off x="1488" y="3792"/>
                <a:ext cx="48" cy="48"/>
              </a:xfrm>
              <a:prstGeom prst="line">
                <a:avLst/>
              </a:prstGeom>
              <a:noFill/>
              <a:ln w="28575">
                <a:solidFill>
                  <a:srgbClr val="FF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6277" name="Line 21"/>
              <p:cNvSpPr>
                <a:spLocks noChangeShapeType="1"/>
              </p:cNvSpPr>
              <p:nvPr/>
            </p:nvSpPr>
            <p:spPr bwMode="auto">
              <a:xfrm flipV="1">
                <a:off x="1488" y="3792"/>
                <a:ext cx="48" cy="48"/>
              </a:xfrm>
              <a:prstGeom prst="line">
                <a:avLst/>
              </a:prstGeom>
              <a:noFill/>
              <a:ln w="28575">
                <a:solidFill>
                  <a:srgbClr val="FF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aphicFrame>
          <p:nvGraphicFramePr>
            <p:cNvPr id="96278" name="Object 22"/>
            <p:cNvGraphicFramePr>
              <a:graphicFrameLocks noChangeAspect="1"/>
            </p:cNvGraphicFramePr>
            <p:nvPr/>
          </p:nvGraphicFramePr>
          <p:xfrm>
            <a:off x="4608" y="1920"/>
            <a:ext cx="556" cy="32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6911" name="Equation" r:id="rId3" imgW="431640" imgH="253800" progId="Equation.DSMT4">
                    <p:embed/>
                  </p:oleObj>
                </mc:Choice>
                <mc:Fallback>
                  <p:oleObj name="Equation" r:id="rId3" imgW="431640" imgH="253800" progId="Equation.DSMT4">
                    <p:embed/>
                    <p:pic>
                      <p:nvPicPr>
                        <p:cNvPr id="0" name="Object 2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608" y="1920"/>
                          <a:ext cx="556" cy="32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6279" name="Object 23"/>
            <p:cNvGraphicFramePr>
              <a:graphicFrameLocks noChangeAspect="1"/>
            </p:cNvGraphicFramePr>
            <p:nvPr/>
          </p:nvGraphicFramePr>
          <p:xfrm>
            <a:off x="1719" y="288"/>
            <a:ext cx="670" cy="32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6912" name="Equation" r:id="rId5" imgW="520560" imgH="253800" progId="Equation.DSMT4">
                    <p:embed/>
                  </p:oleObj>
                </mc:Choice>
                <mc:Fallback>
                  <p:oleObj name="Equation" r:id="rId5" imgW="520560" imgH="253800" progId="Equation.DSMT4">
                    <p:embed/>
                    <p:pic>
                      <p:nvPicPr>
                        <p:cNvPr id="0" name="Object 2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19" y="288"/>
                          <a:ext cx="670" cy="32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6280" name="Object 24"/>
            <p:cNvGraphicFramePr>
              <a:graphicFrameLocks noChangeAspect="1"/>
            </p:cNvGraphicFramePr>
            <p:nvPr/>
          </p:nvGraphicFramePr>
          <p:xfrm>
            <a:off x="3504" y="528"/>
            <a:ext cx="212" cy="29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6913" name="Equation" r:id="rId7" imgW="164880" imgH="228600" progId="Equation.DSMT4">
                    <p:embed/>
                  </p:oleObj>
                </mc:Choice>
                <mc:Fallback>
                  <p:oleObj name="Equation" r:id="rId7" imgW="164880" imgH="228600" progId="Equation.DSMT4">
                    <p:embed/>
                    <p:pic>
                      <p:nvPicPr>
                        <p:cNvPr id="0" name="Object 2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04" y="528"/>
                          <a:ext cx="212" cy="29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6281" name="Object 25"/>
            <p:cNvGraphicFramePr>
              <a:graphicFrameLocks noChangeAspect="1"/>
            </p:cNvGraphicFramePr>
            <p:nvPr/>
          </p:nvGraphicFramePr>
          <p:xfrm>
            <a:off x="2646" y="1103"/>
            <a:ext cx="489" cy="39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6914" name="Equation" r:id="rId9" imgW="380880" imgH="304560" progId="Equation.DSMT4">
                    <p:embed/>
                  </p:oleObj>
                </mc:Choice>
                <mc:Fallback>
                  <p:oleObj name="Equation" r:id="rId9" imgW="380880" imgH="304560" progId="Equation.DSMT4">
                    <p:embed/>
                    <p:pic>
                      <p:nvPicPr>
                        <p:cNvPr id="0" name="Object 2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646" y="1103"/>
                          <a:ext cx="489" cy="39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6282" name="Object 26"/>
            <p:cNvGraphicFramePr>
              <a:graphicFrameLocks noChangeAspect="1"/>
            </p:cNvGraphicFramePr>
            <p:nvPr/>
          </p:nvGraphicFramePr>
          <p:xfrm>
            <a:off x="2736" y="2640"/>
            <a:ext cx="278" cy="31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6915" name="Equation" r:id="rId11" imgW="215640" imgH="241200" progId="Equation.DSMT4">
                    <p:embed/>
                  </p:oleObj>
                </mc:Choice>
                <mc:Fallback>
                  <p:oleObj name="Equation" r:id="rId11" imgW="215640" imgH="241200" progId="Equation.DSMT4">
                    <p:embed/>
                    <p:pic>
                      <p:nvPicPr>
                        <p:cNvPr id="0" name="Object 2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36" y="2640"/>
                          <a:ext cx="278" cy="31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6283" name="Object 27"/>
            <p:cNvGraphicFramePr>
              <a:graphicFrameLocks noChangeAspect="1"/>
            </p:cNvGraphicFramePr>
            <p:nvPr/>
          </p:nvGraphicFramePr>
          <p:xfrm>
            <a:off x="3192" y="3264"/>
            <a:ext cx="440" cy="39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6916" name="Equation" r:id="rId13" imgW="342720" imgH="304560" progId="Equation.DSMT4">
                    <p:embed/>
                  </p:oleObj>
                </mc:Choice>
                <mc:Fallback>
                  <p:oleObj name="Equation" r:id="rId13" imgW="342720" imgH="304560" progId="Equation.DSMT4">
                    <p:embed/>
                    <p:pic>
                      <p:nvPicPr>
                        <p:cNvPr id="0" name="Object 2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192" y="3264"/>
                          <a:ext cx="440" cy="39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6284" name="Object 28"/>
            <p:cNvGraphicFramePr>
              <a:graphicFrameLocks noChangeAspect="1"/>
            </p:cNvGraphicFramePr>
            <p:nvPr/>
          </p:nvGraphicFramePr>
          <p:xfrm>
            <a:off x="2208" y="2112"/>
            <a:ext cx="163" cy="22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6917" name="Equation" r:id="rId15" imgW="126720" imgH="177480" progId="Equation.DSMT4">
                    <p:embed/>
                  </p:oleObj>
                </mc:Choice>
                <mc:Fallback>
                  <p:oleObj name="Equation" r:id="rId15" imgW="126720" imgH="177480" progId="Equation.DSMT4">
                    <p:embed/>
                    <p:pic>
                      <p:nvPicPr>
                        <p:cNvPr id="0" name="Object 2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208" y="2112"/>
                          <a:ext cx="163" cy="22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6285" name="Object 29"/>
            <p:cNvGraphicFramePr>
              <a:graphicFrameLocks noChangeAspect="1"/>
            </p:cNvGraphicFramePr>
            <p:nvPr/>
          </p:nvGraphicFramePr>
          <p:xfrm>
            <a:off x="3648" y="1824"/>
            <a:ext cx="114" cy="2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6918" name="Equation" r:id="rId17" imgW="88560" imgH="164880" progId="Equation.DSMT4">
                    <p:embed/>
                  </p:oleObj>
                </mc:Choice>
                <mc:Fallback>
                  <p:oleObj name="Equation" r:id="rId17" imgW="88560" imgH="164880" progId="Equation.DSMT4">
                    <p:embed/>
                    <p:pic>
                      <p:nvPicPr>
                        <p:cNvPr id="0" name="Object 2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648" y="1824"/>
                          <a:ext cx="114" cy="21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Text Box 2"/>
          <p:cNvSpPr txBox="1">
            <a:spLocks noChangeArrowheads="1"/>
          </p:cNvSpPr>
          <p:nvPr/>
        </p:nvSpPr>
        <p:spPr bwMode="auto">
          <a:xfrm>
            <a:off x="250825" y="115888"/>
            <a:ext cx="46196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3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、全通系统的应用</a:t>
            </a:r>
          </a:p>
        </p:txBody>
      </p:sp>
      <p:sp>
        <p:nvSpPr>
          <p:cNvPr id="95243" name="Text Box 11"/>
          <p:cNvSpPr txBox="1">
            <a:spLocks noChangeArrowheads="1"/>
          </p:cNvSpPr>
          <p:nvPr/>
        </p:nvSpPr>
        <p:spPr bwMode="auto">
          <a:xfrm>
            <a:off x="323850" y="4005263"/>
            <a:ext cx="8001000" cy="111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  <a:spcBef>
                <a:spcPct val="50000"/>
              </a:spcBef>
            </a:pP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）如果设计出的滤波器是非稳定的，则可用级联全通函数的办法将它变成一个稳定的滤波器</a:t>
            </a:r>
          </a:p>
        </p:txBody>
      </p:sp>
      <p:sp>
        <p:nvSpPr>
          <p:cNvPr id="95244" name="Text Box 12"/>
          <p:cNvSpPr txBox="1">
            <a:spLocks noChangeArrowheads="1"/>
          </p:cNvSpPr>
          <p:nvPr/>
        </p:nvSpPr>
        <p:spPr bwMode="auto">
          <a:xfrm>
            <a:off x="323850" y="5430838"/>
            <a:ext cx="44196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3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）可以用做相位均衡器</a:t>
            </a:r>
          </a:p>
        </p:txBody>
      </p:sp>
      <p:sp>
        <p:nvSpPr>
          <p:cNvPr id="95245" name="Text Box 13">
            <a:hlinkClick r:id="rId3" action="ppaction://hlinksldjump"/>
          </p:cNvPr>
          <p:cNvSpPr txBox="1">
            <a:spLocks noChangeArrowheads="1"/>
          </p:cNvSpPr>
          <p:nvPr/>
        </p:nvSpPr>
        <p:spPr bwMode="auto">
          <a:xfrm>
            <a:off x="7772400" y="2362200"/>
            <a:ext cx="609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hlinkClick r:id="rId3" action="ppaction://hlinksldjump"/>
              </a:rPr>
              <a:t>图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95249" name="Group 17"/>
          <p:cNvGrpSpPr>
            <a:grpSpLocks/>
          </p:cNvGrpSpPr>
          <p:nvPr/>
        </p:nvGrpSpPr>
        <p:grpSpPr bwMode="auto">
          <a:xfrm>
            <a:off x="179388" y="765175"/>
            <a:ext cx="8785225" cy="1630363"/>
            <a:chOff x="113" y="482"/>
            <a:chExt cx="5534" cy="1027"/>
          </a:xfrm>
        </p:grpSpPr>
        <p:sp>
          <p:nvSpPr>
            <p:cNvPr id="95236" name="Text Box 4"/>
            <p:cNvSpPr txBox="1">
              <a:spLocks noChangeArrowheads="1"/>
            </p:cNvSpPr>
            <p:nvPr/>
          </p:nvSpPr>
          <p:spPr bwMode="auto">
            <a:xfrm>
              <a:off x="113" y="482"/>
              <a:ext cx="5534" cy="10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120000"/>
                </a:lnSpc>
                <a:spcBef>
                  <a:spcPct val="50000"/>
                </a:spcBef>
              </a:pPr>
              <a:r>
                <a:rPr lang="en-US" altLang="zh-CN" sz="2800">
                  <a:latin typeface="楷体" panose="02010609060101010101" pitchFamily="49" charset="-122"/>
                  <a:ea typeface="楷体" panose="02010609060101010101" pitchFamily="49" charset="-122"/>
                </a:rPr>
                <a:t>1) </a:t>
              </a:r>
              <a:r>
                <a:rPr lang="zh-CN" altLang="en-US" sz="2800">
                  <a:latin typeface="楷体" panose="02010609060101010101" pitchFamily="49" charset="-122"/>
                  <a:ea typeface="楷体" panose="02010609060101010101" pitchFamily="49" charset="-122"/>
                </a:rPr>
                <a:t>任何一个因果稳定的非最小相位延时系统     都可以表示成全通系统      和最小相位延时系统       的级联</a:t>
              </a:r>
              <a:r>
                <a:rPr lang="en-US" altLang="zh-CN" sz="2800">
                  <a:latin typeface="楷体" panose="02010609060101010101" pitchFamily="49" charset="-122"/>
                  <a:ea typeface="楷体" panose="02010609060101010101" pitchFamily="49" charset="-122"/>
                </a:rPr>
                <a:t>.</a:t>
              </a:r>
            </a:p>
          </p:txBody>
        </p:sp>
        <p:graphicFrame>
          <p:nvGraphicFramePr>
            <p:cNvPr id="95246" name="Object 1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462222220"/>
                </p:ext>
              </p:extLst>
            </p:nvPr>
          </p:nvGraphicFramePr>
          <p:xfrm>
            <a:off x="1973" y="845"/>
            <a:ext cx="698" cy="35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5730" name="公式" r:id="rId4" imgW="469800" imgH="241200" progId="Equation.3">
                    <p:embed/>
                  </p:oleObj>
                </mc:Choice>
                <mc:Fallback>
                  <p:oleObj name="公式" r:id="rId4" imgW="469800" imgH="241200" progId="Equation.3">
                    <p:embed/>
                    <p:pic>
                      <p:nvPicPr>
                        <p:cNvPr id="0" name="Object 14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973" y="845"/>
                          <a:ext cx="698" cy="358"/>
                        </a:xfrm>
                        <a:prstGeom prst="rect">
                          <a:avLst/>
                        </a:prstGeom>
                        <a:solidFill>
                          <a:srgbClr val="B5F1FF">
                            <a:alpha val="0"/>
                          </a:srgb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5247" name="Object 15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498581760"/>
                </p:ext>
              </p:extLst>
            </p:nvPr>
          </p:nvGraphicFramePr>
          <p:xfrm>
            <a:off x="4712" y="845"/>
            <a:ext cx="774" cy="3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5731" name="公式" r:id="rId6" imgW="520560" imgH="215640" progId="Equation.3">
                    <p:embed/>
                  </p:oleObj>
                </mc:Choice>
                <mc:Fallback>
                  <p:oleObj name="公式" r:id="rId6" imgW="520560" imgH="215640" progId="Equation.3">
                    <p:embed/>
                    <p:pic>
                      <p:nvPicPr>
                        <p:cNvPr id="0" name="Object 15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712" y="845"/>
                          <a:ext cx="774" cy="320"/>
                        </a:xfrm>
                        <a:prstGeom prst="rect">
                          <a:avLst/>
                        </a:prstGeom>
                        <a:solidFill>
                          <a:srgbClr val="B5F1FF">
                            <a:alpha val="0"/>
                          </a:srgb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5248" name="Object 16"/>
            <p:cNvGraphicFramePr>
              <a:graphicFrameLocks/>
            </p:cNvGraphicFramePr>
            <p:nvPr/>
          </p:nvGraphicFramePr>
          <p:xfrm>
            <a:off x="4585" y="563"/>
            <a:ext cx="547" cy="3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5732" name="公式" r:id="rId8" imgW="368280" imgH="203040" progId="Equation.3">
                    <p:embed/>
                  </p:oleObj>
                </mc:Choice>
                <mc:Fallback>
                  <p:oleObj name="公式" r:id="rId8" imgW="368280" imgH="203040" progId="Equation.3">
                    <p:embed/>
                    <p:pic>
                      <p:nvPicPr>
                        <p:cNvPr id="0" name="Object 16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85" y="563"/>
                          <a:ext cx="547" cy="302"/>
                        </a:xfrm>
                        <a:prstGeom prst="rect">
                          <a:avLst/>
                        </a:prstGeom>
                        <a:solidFill>
                          <a:srgbClr val="B5F1FF">
                            <a:alpha val="0"/>
                          </a:srgb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95250" name="Object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6717241"/>
              </p:ext>
            </p:extLst>
          </p:nvPr>
        </p:nvGraphicFramePr>
        <p:xfrm>
          <a:off x="2268538" y="2349500"/>
          <a:ext cx="3328987" cy="617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733" name="公式" r:id="rId10" imgW="1409400" imgH="241200" progId="Equation.3">
                  <p:embed/>
                </p:oleObj>
              </mc:Choice>
              <mc:Fallback>
                <p:oleObj name="公式" r:id="rId10" imgW="1409400" imgH="241200" progId="Equation.3">
                  <p:embed/>
                  <p:pic>
                    <p:nvPicPr>
                      <p:cNvPr id="0" name="Object 18"/>
                      <p:cNvPicPr>
                        <a:picLocks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68538" y="2349500"/>
                        <a:ext cx="3328987" cy="617538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5254" name="Group 22"/>
          <p:cNvGrpSpPr>
            <a:grpSpLocks/>
          </p:cNvGrpSpPr>
          <p:nvPr/>
        </p:nvGrpSpPr>
        <p:grpSpPr bwMode="auto">
          <a:xfrm>
            <a:off x="395288" y="3222625"/>
            <a:ext cx="7507287" cy="566738"/>
            <a:chOff x="690" y="2069"/>
            <a:chExt cx="4729" cy="357"/>
          </a:xfrm>
        </p:grpSpPr>
        <p:graphicFrame>
          <p:nvGraphicFramePr>
            <p:cNvPr id="95251" name="Object 19"/>
            <p:cNvGraphicFramePr>
              <a:graphicFrameLocks/>
            </p:cNvGraphicFramePr>
            <p:nvPr/>
          </p:nvGraphicFramePr>
          <p:xfrm>
            <a:off x="690" y="2078"/>
            <a:ext cx="548" cy="32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5734" name="公式" r:id="rId12" imgW="368280" imgH="203040" progId="Equation.3">
                    <p:embed/>
                  </p:oleObj>
                </mc:Choice>
                <mc:Fallback>
                  <p:oleObj name="公式" r:id="rId12" imgW="368280" imgH="203040" progId="Equation.3">
                    <p:embed/>
                    <p:pic>
                      <p:nvPicPr>
                        <p:cNvPr id="0" name="Object 19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90" y="2078"/>
                          <a:ext cx="548" cy="328"/>
                        </a:xfrm>
                        <a:prstGeom prst="rect">
                          <a:avLst/>
                        </a:prstGeom>
                        <a:solidFill>
                          <a:srgbClr val="B5F1FF">
                            <a:alpha val="0"/>
                          </a:srgb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95252" name="Text Box 20"/>
            <p:cNvSpPr txBox="1">
              <a:spLocks noChangeArrowheads="1"/>
            </p:cNvSpPr>
            <p:nvPr/>
          </p:nvSpPr>
          <p:spPr bwMode="auto">
            <a:xfrm>
              <a:off x="1156" y="2069"/>
              <a:ext cx="4263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>
                  <a:latin typeface="楷体" panose="02010609060101010101" pitchFamily="49" charset="-122"/>
                  <a:ea typeface="楷体" panose="02010609060101010101" pitchFamily="49" charset="-122"/>
                </a:rPr>
                <a:t>与       的差别只是频响的相位不同</a:t>
              </a:r>
            </a:p>
          </p:txBody>
        </p:sp>
        <p:graphicFrame>
          <p:nvGraphicFramePr>
            <p:cNvPr id="95253" name="Object 21"/>
            <p:cNvGraphicFramePr>
              <a:graphicFrameLocks/>
            </p:cNvGraphicFramePr>
            <p:nvPr/>
          </p:nvGraphicFramePr>
          <p:xfrm>
            <a:off x="1452" y="2078"/>
            <a:ext cx="775" cy="34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5735" name="公式" r:id="rId14" imgW="520560" imgH="215640" progId="Equation.3">
                    <p:embed/>
                  </p:oleObj>
                </mc:Choice>
                <mc:Fallback>
                  <p:oleObj name="公式" r:id="rId14" imgW="520560" imgH="215640" progId="Equation.3">
                    <p:embed/>
                    <p:pic>
                      <p:nvPicPr>
                        <p:cNvPr id="0" name="Object 21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452" y="2078"/>
                          <a:ext cx="775" cy="348"/>
                        </a:xfrm>
                        <a:prstGeom prst="rect">
                          <a:avLst/>
                        </a:prstGeom>
                        <a:solidFill>
                          <a:srgbClr val="B5F1FF">
                            <a:alpha val="0"/>
                          </a:srgb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95255" name="Text Box 23"/>
          <p:cNvSpPr txBox="1">
            <a:spLocks noChangeArrowheads="1"/>
          </p:cNvSpPr>
          <p:nvPr/>
        </p:nvSpPr>
        <p:spPr bwMode="auto">
          <a:xfrm>
            <a:off x="7451725" y="5624513"/>
            <a:ext cx="10810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hlinkClick r:id="rId16" action="ppaction://hlinksldjump"/>
              </a:rPr>
              <a:t>go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5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5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5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5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5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5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95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95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34" grpId="0"/>
      <p:bldP spid="95243" grpId="0"/>
      <p:bldP spid="95244" grpId="0"/>
      <p:bldP spid="95245" grpId="0"/>
      <p:bldP spid="9525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430" name="Group 150"/>
          <p:cNvGrpSpPr>
            <a:grpSpLocks noChangeAspect="1"/>
          </p:cNvGrpSpPr>
          <p:nvPr/>
        </p:nvGrpSpPr>
        <p:grpSpPr bwMode="auto">
          <a:xfrm>
            <a:off x="787400" y="115888"/>
            <a:ext cx="3746500" cy="3021012"/>
            <a:chOff x="144" y="0"/>
            <a:chExt cx="2620" cy="2112"/>
          </a:xfrm>
        </p:grpSpPr>
        <p:sp>
          <p:nvSpPr>
            <p:cNvPr id="97282" name="Line 2"/>
            <p:cNvSpPr>
              <a:spLocks noChangeAspect="1" noChangeShapeType="1"/>
            </p:cNvSpPr>
            <p:nvPr/>
          </p:nvSpPr>
          <p:spPr bwMode="auto">
            <a:xfrm>
              <a:off x="144" y="1008"/>
              <a:ext cx="2064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7283" name="Line 3"/>
            <p:cNvSpPr>
              <a:spLocks noChangeAspect="1" noChangeShapeType="1"/>
            </p:cNvSpPr>
            <p:nvPr/>
          </p:nvSpPr>
          <p:spPr bwMode="auto">
            <a:xfrm>
              <a:off x="1152" y="0"/>
              <a:ext cx="0" cy="211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stealth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7286" name="Oval 6"/>
            <p:cNvSpPr>
              <a:spLocks noChangeAspect="1" noChangeArrowheads="1"/>
            </p:cNvSpPr>
            <p:nvPr/>
          </p:nvSpPr>
          <p:spPr bwMode="auto">
            <a:xfrm>
              <a:off x="432" y="288"/>
              <a:ext cx="1392" cy="1392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aphicFrame>
          <p:nvGraphicFramePr>
            <p:cNvPr id="97287" name="Object 7"/>
            <p:cNvGraphicFramePr>
              <a:graphicFrameLocks noChangeAspect="1"/>
            </p:cNvGraphicFramePr>
            <p:nvPr/>
          </p:nvGraphicFramePr>
          <p:xfrm>
            <a:off x="2208" y="912"/>
            <a:ext cx="556" cy="32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1990" name="Equation" r:id="rId3" imgW="431640" imgH="253800" progId="Equation.DSMT4">
                    <p:embed/>
                  </p:oleObj>
                </mc:Choice>
                <mc:Fallback>
                  <p:oleObj name="Equation" r:id="rId3" imgW="431640" imgH="253800" progId="Equation.DSMT4">
                    <p:embed/>
                    <p:pic>
                      <p:nvPicPr>
                        <p:cNvPr id="0" name="Object 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208" y="912"/>
                          <a:ext cx="556" cy="32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7289" name="Object 9"/>
            <p:cNvGraphicFramePr>
              <a:graphicFrameLocks noChangeAspect="1"/>
            </p:cNvGraphicFramePr>
            <p:nvPr/>
          </p:nvGraphicFramePr>
          <p:xfrm>
            <a:off x="912" y="1056"/>
            <a:ext cx="163" cy="22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1991" name="Equation" r:id="rId5" imgW="126720" imgH="177480" progId="Equation.DSMT4">
                    <p:embed/>
                  </p:oleObj>
                </mc:Choice>
                <mc:Fallback>
                  <p:oleObj name="Equation" r:id="rId5" imgW="126720" imgH="177480" progId="Equation.DSMT4">
                    <p:embed/>
                    <p:pic>
                      <p:nvPicPr>
                        <p:cNvPr id="0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12" y="1056"/>
                          <a:ext cx="163" cy="22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7290" name="Object 10"/>
            <p:cNvGraphicFramePr>
              <a:graphicFrameLocks noChangeAspect="1"/>
            </p:cNvGraphicFramePr>
            <p:nvPr/>
          </p:nvGraphicFramePr>
          <p:xfrm>
            <a:off x="288" y="0"/>
            <a:ext cx="670" cy="32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1992" name="Equation" r:id="rId7" imgW="520560" imgH="253800" progId="Equation.DSMT4">
                    <p:embed/>
                  </p:oleObj>
                </mc:Choice>
                <mc:Fallback>
                  <p:oleObj name="Equation" r:id="rId7" imgW="520560" imgH="253800" progId="Equation.DSMT4">
                    <p:embed/>
                    <p:pic>
                      <p:nvPicPr>
                        <p:cNvPr id="0" name="Object 1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8" y="0"/>
                          <a:ext cx="670" cy="32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97312" name="Oval 32"/>
            <p:cNvSpPr>
              <a:spLocks noChangeAspect="1" noChangeArrowheads="1"/>
            </p:cNvSpPr>
            <p:nvPr/>
          </p:nvSpPr>
          <p:spPr bwMode="auto">
            <a:xfrm>
              <a:off x="1296" y="432"/>
              <a:ext cx="144" cy="144"/>
            </a:xfrm>
            <a:prstGeom prst="ellipse">
              <a:avLst/>
            </a:prstGeom>
            <a:noFill/>
            <a:ln w="28575">
              <a:solidFill>
                <a:srgbClr val="CC009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97313" name="Group 33"/>
            <p:cNvGrpSpPr>
              <a:grpSpLocks noChangeAspect="1"/>
            </p:cNvGrpSpPr>
            <p:nvPr/>
          </p:nvGrpSpPr>
          <p:grpSpPr bwMode="auto">
            <a:xfrm>
              <a:off x="768" y="624"/>
              <a:ext cx="144" cy="144"/>
              <a:chOff x="1488" y="3792"/>
              <a:chExt cx="48" cy="48"/>
            </a:xfrm>
          </p:grpSpPr>
          <p:sp>
            <p:nvSpPr>
              <p:cNvPr id="97314" name="Line 34"/>
              <p:cNvSpPr>
                <a:spLocks noChangeAspect="1" noChangeShapeType="1"/>
              </p:cNvSpPr>
              <p:nvPr/>
            </p:nvSpPr>
            <p:spPr bwMode="auto">
              <a:xfrm>
                <a:off x="1488" y="3792"/>
                <a:ext cx="48" cy="48"/>
              </a:xfrm>
              <a:prstGeom prst="line">
                <a:avLst/>
              </a:prstGeom>
              <a:noFill/>
              <a:ln w="28575">
                <a:solidFill>
                  <a:srgbClr val="FF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7315" name="Line 35"/>
              <p:cNvSpPr>
                <a:spLocks noChangeAspect="1" noChangeShapeType="1"/>
              </p:cNvSpPr>
              <p:nvPr/>
            </p:nvSpPr>
            <p:spPr bwMode="auto">
              <a:xfrm flipV="1">
                <a:off x="1488" y="3792"/>
                <a:ext cx="48" cy="48"/>
              </a:xfrm>
              <a:prstGeom prst="line">
                <a:avLst/>
              </a:prstGeom>
              <a:noFill/>
              <a:ln w="28575">
                <a:solidFill>
                  <a:srgbClr val="FF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7316" name="Group 36"/>
            <p:cNvGrpSpPr>
              <a:grpSpLocks noChangeAspect="1"/>
            </p:cNvGrpSpPr>
            <p:nvPr/>
          </p:nvGrpSpPr>
          <p:grpSpPr bwMode="auto">
            <a:xfrm>
              <a:off x="768" y="1248"/>
              <a:ext cx="144" cy="144"/>
              <a:chOff x="1488" y="3792"/>
              <a:chExt cx="48" cy="48"/>
            </a:xfrm>
          </p:grpSpPr>
          <p:sp>
            <p:nvSpPr>
              <p:cNvPr id="97317" name="Line 37"/>
              <p:cNvSpPr>
                <a:spLocks noChangeAspect="1" noChangeShapeType="1"/>
              </p:cNvSpPr>
              <p:nvPr/>
            </p:nvSpPr>
            <p:spPr bwMode="auto">
              <a:xfrm>
                <a:off x="1488" y="3792"/>
                <a:ext cx="48" cy="48"/>
              </a:xfrm>
              <a:prstGeom prst="line">
                <a:avLst/>
              </a:prstGeom>
              <a:noFill/>
              <a:ln w="28575">
                <a:solidFill>
                  <a:srgbClr val="FF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7318" name="Line 38"/>
              <p:cNvSpPr>
                <a:spLocks noChangeAspect="1" noChangeShapeType="1"/>
              </p:cNvSpPr>
              <p:nvPr/>
            </p:nvSpPr>
            <p:spPr bwMode="auto">
              <a:xfrm flipV="1">
                <a:off x="1488" y="3792"/>
                <a:ext cx="48" cy="48"/>
              </a:xfrm>
              <a:prstGeom prst="line">
                <a:avLst/>
              </a:prstGeom>
              <a:noFill/>
              <a:ln w="28575">
                <a:solidFill>
                  <a:srgbClr val="FF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97319" name="Oval 39"/>
            <p:cNvSpPr>
              <a:spLocks noChangeAspect="1" noChangeArrowheads="1"/>
            </p:cNvSpPr>
            <p:nvPr/>
          </p:nvSpPr>
          <p:spPr bwMode="auto">
            <a:xfrm>
              <a:off x="1296" y="1392"/>
              <a:ext cx="144" cy="144"/>
            </a:xfrm>
            <a:prstGeom prst="ellipse">
              <a:avLst/>
            </a:prstGeom>
            <a:noFill/>
            <a:ln w="28575">
              <a:solidFill>
                <a:srgbClr val="CC009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7390" name="Line 110"/>
            <p:cNvSpPr>
              <a:spLocks noChangeAspect="1" noChangeShapeType="1"/>
            </p:cNvSpPr>
            <p:nvPr/>
          </p:nvSpPr>
          <p:spPr bwMode="auto">
            <a:xfrm flipV="1">
              <a:off x="1152" y="528"/>
              <a:ext cx="816" cy="48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7391" name="Line 111"/>
            <p:cNvSpPr>
              <a:spLocks noChangeAspect="1" noChangeShapeType="1"/>
            </p:cNvSpPr>
            <p:nvPr/>
          </p:nvSpPr>
          <p:spPr bwMode="auto">
            <a:xfrm>
              <a:off x="1152" y="1008"/>
              <a:ext cx="816" cy="48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7392" name="Oval 112"/>
            <p:cNvSpPr>
              <a:spLocks noChangeAspect="1" noChangeArrowheads="1"/>
            </p:cNvSpPr>
            <p:nvPr/>
          </p:nvSpPr>
          <p:spPr bwMode="auto">
            <a:xfrm>
              <a:off x="1968" y="432"/>
              <a:ext cx="144" cy="144"/>
            </a:xfrm>
            <a:prstGeom prst="ellipse">
              <a:avLst/>
            </a:prstGeom>
            <a:noFill/>
            <a:ln w="28575">
              <a:solidFill>
                <a:srgbClr val="CC009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7393" name="Oval 113"/>
            <p:cNvSpPr>
              <a:spLocks noChangeAspect="1" noChangeArrowheads="1"/>
            </p:cNvSpPr>
            <p:nvPr/>
          </p:nvSpPr>
          <p:spPr bwMode="auto">
            <a:xfrm>
              <a:off x="1968" y="1440"/>
              <a:ext cx="144" cy="144"/>
            </a:xfrm>
            <a:prstGeom prst="ellipse">
              <a:avLst/>
            </a:prstGeom>
            <a:noFill/>
            <a:ln w="28575">
              <a:solidFill>
                <a:srgbClr val="CC009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aphicFrame>
          <p:nvGraphicFramePr>
            <p:cNvPr id="97411" name="Object 131"/>
            <p:cNvGraphicFramePr>
              <a:graphicFrameLocks noChangeAspect="1"/>
            </p:cNvGraphicFramePr>
            <p:nvPr/>
          </p:nvGraphicFramePr>
          <p:xfrm>
            <a:off x="2160" y="1488"/>
            <a:ext cx="261" cy="55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1993" name="Equation" r:id="rId9" imgW="203040" imgH="431640" progId="Equation.DSMT4">
                    <p:embed/>
                  </p:oleObj>
                </mc:Choice>
                <mc:Fallback>
                  <p:oleObj name="Equation" r:id="rId9" imgW="203040" imgH="431640" progId="Equation.DSMT4">
                    <p:embed/>
                    <p:pic>
                      <p:nvPicPr>
                        <p:cNvPr id="0" name="Object 13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60" y="1488"/>
                          <a:ext cx="261" cy="55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7413" name="Object 133"/>
            <p:cNvGraphicFramePr>
              <a:graphicFrameLocks noChangeAspect="1"/>
            </p:cNvGraphicFramePr>
            <p:nvPr/>
          </p:nvGraphicFramePr>
          <p:xfrm>
            <a:off x="2160" y="144"/>
            <a:ext cx="261" cy="55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1994" name="Equation" r:id="rId11" imgW="203040" imgH="431640" progId="Equation.DSMT4">
                    <p:embed/>
                  </p:oleObj>
                </mc:Choice>
                <mc:Fallback>
                  <p:oleObj name="Equation" r:id="rId11" imgW="203040" imgH="431640" progId="Equation.DSMT4">
                    <p:embed/>
                    <p:pic>
                      <p:nvPicPr>
                        <p:cNvPr id="0" name="Object 13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60" y="144"/>
                          <a:ext cx="261" cy="55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7423" name="Object 143"/>
            <p:cNvGraphicFramePr>
              <a:graphicFrameLocks noChangeAspect="1"/>
            </p:cNvGraphicFramePr>
            <p:nvPr/>
          </p:nvGraphicFramePr>
          <p:xfrm>
            <a:off x="1872" y="1056"/>
            <a:ext cx="114" cy="2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1995" name="Equation" r:id="rId13" imgW="88560" imgH="164880" progId="Equation.DSMT4">
                    <p:embed/>
                  </p:oleObj>
                </mc:Choice>
                <mc:Fallback>
                  <p:oleObj name="Equation" r:id="rId13" imgW="88560" imgH="164880" progId="Equation.DSMT4">
                    <p:embed/>
                    <p:pic>
                      <p:nvPicPr>
                        <p:cNvPr id="0" name="Object 14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872" y="1056"/>
                          <a:ext cx="114" cy="21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7433" name="Group 153"/>
          <p:cNvGrpSpPr>
            <a:grpSpLocks noChangeAspect="1"/>
          </p:cNvGrpSpPr>
          <p:nvPr/>
        </p:nvGrpSpPr>
        <p:grpSpPr bwMode="auto">
          <a:xfrm>
            <a:off x="5110163" y="3286125"/>
            <a:ext cx="3062287" cy="3019425"/>
            <a:chOff x="3380" y="2160"/>
            <a:chExt cx="2380" cy="2112"/>
          </a:xfrm>
        </p:grpSpPr>
        <p:sp>
          <p:nvSpPr>
            <p:cNvPr id="97305" name="Line 25"/>
            <p:cNvSpPr>
              <a:spLocks noChangeAspect="1" noChangeShapeType="1"/>
            </p:cNvSpPr>
            <p:nvPr/>
          </p:nvSpPr>
          <p:spPr bwMode="auto">
            <a:xfrm>
              <a:off x="3380" y="3168"/>
              <a:ext cx="2064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7306" name="Line 26"/>
            <p:cNvSpPr>
              <a:spLocks noChangeAspect="1" noChangeShapeType="1"/>
            </p:cNvSpPr>
            <p:nvPr/>
          </p:nvSpPr>
          <p:spPr bwMode="auto">
            <a:xfrm>
              <a:off x="4388" y="2160"/>
              <a:ext cx="0" cy="211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stealth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7307" name="Oval 27"/>
            <p:cNvSpPr>
              <a:spLocks noChangeAspect="1" noChangeArrowheads="1"/>
            </p:cNvSpPr>
            <p:nvPr/>
          </p:nvSpPr>
          <p:spPr bwMode="auto">
            <a:xfrm>
              <a:off x="3668" y="2448"/>
              <a:ext cx="1392" cy="139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aphicFrame>
          <p:nvGraphicFramePr>
            <p:cNvPr id="97308" name="Object 28"/>
            <p:cNvGraphicFramePr>
              <a:graphicFrameLocks noChangeAspect="1"/>
            </p:cNvGraphicFramePr>
            <p:nvPr/>
          </p:nvGraphicFramePr>
          <p:xfrm>
            <a:off x="5204" y="3168"/>
            <a:ext cx="556" cy="32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1996" name="Equation" r:id="rId15" imgW="431640" imgH="253800" progId="Equation.DSMT4">
                    <p:embed/>
                  </p:oleObj>
                </mc:Choice>
                <mc:Fallback>
                  <p:oleObj name="Equation" r:id="rId15" imgW="431640" imgH="253800" progId="Equation.DSMT4">
                    <p:embed/>
                    <p:pic>
                      <p:nvPicPr>
                        <p:cNvPr id="0" name="Object 2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204" y="3168"/>
                          <a:ext cx="556" cy="32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7310" name="Object 30"/>
            <p:cNvGraphicFramePr>
              <a:graphicFrameLocks noChangeAspect="1"/>
            </p:cNvGraphicFramePr>
            <p:nvPr/>
          </p:nvGraphicFramePr>
          <p:xfrm>
            <a:off x="4148" y="3216"/>
            <a:ext cx="163" cy="22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1997" name="Equation" r:id="rId17" imgW="126720" imgH="177480" progId="Equation.DSMT4">
                    <p:embed/>
                  </p:oleObj>
                </mc:Choice>
                <mc:Fallback>
                  <p:oleObj name="Equation" r:id="rId17" imgW="126720" imgH="177480" progId="Equation.DSMT4">
                    <p:embed/>
                    <p:pic>
                      <p:nvPicPr>
                        <p:cNvPr id="0" name="Object 3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148" y="3216"/>
                          <a:ext cx="163" cy="22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7311" name="Object 31"/>
            <p:cNvGraphicFramePr>
              <a:graphicFrameLocks noChangeAspect="1"/>
            </p:cNvGraphicFramePr>
            <p:nvPr/>
          </p:nvGraphicFramePr>
          <p:xfrm>
            <a:off x="3524" y="2160"/>
            <a:ext cx="670" cy="32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1998" name="Equation" r:id="rId19" imgW="520560" imgH="253800" progId="Equation.DSMT4">
                    <p:embed/>
                  </p:oleObj>
                </mc:Choice>
                <mc:Fallback>
                  <p:oleObj name="Equation" r:id="rId19" imgW="520560" imgH="253800" progId="Equation.DSMT4">
                    <p:embed/>
                    <p:pic>
                      <p:nvPicPr>
                        <p:cNvPr id="0" name="Object 3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24" y="2160"/>
                          <a:ext cx="670" cy="32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97398" name="Line 118"/>
            <p:cNvSpPr>
              <a:spLocks noChangeAspect="1" noChangeShapeType="1"/>
            </p:cNvSpPr>
            <p:nvPr/>
          </p:nvSpPr>
          <p:spPr bwMode="auto">
            <a:xfrm flipV="1">
              <a:off x="4384" y="2688"/>
              <a:ext cx="816" cy="48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7399" name="Line 119"/>
            <p:cNvSpPr>
              <a:spLocks noChangeAspect="1" noChangeShapeType="1"/>
            </p:cNvSpPr>
            <p:nvPr/>
          </p:nvSpPr>
          <p:spPr bwMode="auto">
            <a:xfrm>
              <a:off x="4384" y="3168"/>
              <a:ext cx="816" cy="48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7402" name="Oval 122"/>
            <p:cNvSpPr>
              <a:spLocks noChangeAspect="1" noChangeArrowheads="1"/>
            </p:cNvSpPr>
            <p:nvPr/>
          </p:nvSpPr>
          <p:spPr bwMode="auto">
            <a:xfrm>
              <a:off x="5184" y="2592"/>
              <a:ext cx="144" cy="144"/>
            </a:xfrm>
            <a:prstGeom prst="ellipse">
              <a:avLst/>
            </a:prstGeom>
            <a:noFill/>
            <a:ln w="28575">
              <a:solidFill>
                <a:srgbClr val="CC009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7403" name="Oval 123"/>
            <p:cNvSpPr>
              <a:spLocks noChangeAspect="1" noChangeArrowheads="1"/>
            </p:cNvSpPr>
            <p:nvPr/>
          </p:nvSpPr>
          <p:spPr bwMode="auto">
            <a:xfrm>
              <a:off x="5184" y="3600"/>
              <a:ext cx="144" cy="144"/>
            </a:xfrm>
            <a:prstGeom prst="ellipse">
              <a:avLst/>
            </a:prstGeom>
            <a:noFill/>
            <a:ln w="28575">
              <a:solidFill>
                <a:srgbClr val="CC009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aphicFrame>
          <p:nvGraphicFramePr>
            <p:cNvPr id="97408" name="Object 128"/>
            <p:cNvGraphicFramePr>
              <a:graphicFrameLocks noChangeAspect="1"/>
            </p:cNvGraphicFramePr>
            <p:nvPr/>
          </p:nvGraphicFramePr>
          <p:xfrm>
            <a:off x="4464" y="3408"/>
            <a:ext cx="212" cy="3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1999" name="Equation" r:id="rId21" imgW="164880" imgH="241200" progId="Equation.DSMT4">
                    <p:embed/>
                  </p:oleObj>
                </mc:Choice>
                <mc:Fallback>
                  <p:oleObj name="Equation" r:id="rId21" imgW="164880" imgH="241200" progId="Equation.DSMT4">
                    <p:embed/>
                    <p:pic>
                      <p:nvPicPr>
                        <p:cNvPr id="0" name="Object 12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464" y="3408"/>
                          <a:ext cx="212" cy="31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7409" name="Object 129"/>
            <p:cNvGraphicFramePr>
              <a:graphicFrameLocks noChangeAspect="1"/>
            </p:cNvGraphicFramePr>
            <p:nvPr/>
          </p:nvGraphicFramePr>
          <p:xfrm>
            <a:off x="4512" y="2592"/>
            <a:ext cx="212" cy="29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2000" name="Equation" r:id="rId23" imgW="164880" imgH="228600" progId="Equation.DSMT4">
                    <p:embed/>
                  </p:oleObj>
                </mc:Choice>
                <mc:Fallback>
                  <p:oleObj name="Equation" r:id="rId23" imgW="164880" imgH="228600" progId="Equation.DSMT4">
                    <p:embed/>
                    <p:pic>
                      <p:nvPicPr>
                        <p:cNvPr id="0" name="Object 12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12" y="2592"/>
                          <a:ext cx="212" cy="29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7410" name="Object 130"/>
            <p:cNvGraphicFramePr>
              <a:graphicFrameLocks noChangeAspect="1"/>
            </p:cNvGraphicFramePr>
            <p:nvPr/>
          </p:nvGraphicFramePr>
          <p:xfrm>
            <a:off x="5376" y="3648"/>
            <a:ext cx="261" cy="55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2001" name="Equation" r:id="rId25" imgW="203040" imgH="431640" progId="Equation.DSMT4">
                    <p:embed/>
                  </p:oleObj>
                </mc:Choice>
                <mc:Fallback>
                  <p:oleObj name="Equation" r:id="rId25" imgW="203040" imgH="431640" progId="Equation.DSMT4">
                    <p:embed/>
                    <p:pic>
                      <p:nvPicPr>
                        <p:cNvPr id="0" name="Object 13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376" y="3648"/>
                          <a:ext cx="261" cy="55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7412" name="Object 132"/>
            <p:cNvGraphicFramePr>
              <a:graphicFrameLocks noChangeAspect="1"/>
            </p:cNvGraphicFramePr>
            <p:nvPr/>
          </p:nvGraphicFramePr>
          <p:xfrm>
            <a:off x="5376" y="2256"/>
            <a:ext cx="261" cy="55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2002" name="Equation" r:id="rId27" imgW="203040" imgH="431640" progId="Equation.DSMT4">
                    <p:embed/>
                  </p:oleObj>
                </mc:Choice>
                <mc:Fallback>
                  <p:oleObj name="Equation" r:id="rId27" imgW="203040" imgH="431640" progId="Equation.DSMT4">
                    <p:embed/>
                    <p:pic>
                      <p:nvPicPr>
                        <p:cNvPr id="0" name="Object 1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376" y="2256"/>
                          <a:ext cx="261" cy="55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97414" name="Group 134"/>
            <p:cNvGrpSpPr>
              <a:grpSpLocks noChangeAspect="1"/>
            </p:cNvGrpSpPr>
            <p:nvPr/>
          </p:nvGrpSpPr>
          <p:grpSpPr bwMode="auto">
            <a:xfrm>
              <a:off x="4704" y="3336"/>
              <a:ext cx="144" cy="144"/>
              <a:chOff x="1488" y="3792"/>
              <a:chExt cx="48" cy="48"/>
            </a:xfrm>
          </p:grpSpPr>
          <p:sp>
            <p:nvSpPr>
              <p:cNvPr id="97415" name="Line 135"/>
              <p:cNvSpPr>
                <a:spLocks noChangeAspect="1" noChangeShapeType="1"/>
              </p:cNvSpPr>
              <p:nvPr/>
            </p:nvSpPr>
            <p:spPr bwMode="auto">
              <a:xfrm>
                <a:off x="1488" y="3792"/>
                <a:ext cx="48" cy="48"/>
              </a:xfrm>
              <a:prstGeom prst="line">
                <a:avLst/>
              </a:prstGeom>
              <a:noFill/>
              <a:ln w="28575">
                <a:solidFill>
                  <a:srgbClr val="FF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7416" name="Line 136"/>
              <p:cNvSpPr>
                <a:spLocks noChangeAspect="1" noChangeShapeType="1"/>
              </p:cNvSpPr>
              <p:nvPr/>
            </p:nvSpPr>
            <p:spPr bwMode="auto">
              <a:xfrm flipV="1">
                <a:off x="1488" y="3792"/>
                <a:ext cx="48" cy="48"/>
              </a:xfrm>
              <a:prstGeom prst="line">
                <a:avLst/>
              </a:prstGeom>
              <a:noFill/>
              <a:ln w="28575">
                <a:solidFill>
                  <a:srgbClr val="FF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7417" name="Group 137"/>
            <p:cNvGrpSpPr>
              <a:grpSpLocks noChangeAspect="1"/>
            </p:cNvGrpSpPr>
            <p:nvPr/>
          </p:nvGrpSpPr>
          <p:grpSpPr bwMode="auto">
            <a:xfrm>
              <a:off x="4704" y="2880"/>
              <a:ext cx="144" cy="144"/>
              <a:chOff x="1488" y="3792"/>
              <a:chExt cx="48" cy="48"/>
            </a:xfrm>
          </p:grpSpPr>
          <p:sp>
            <p:nvSpPr>
              <p:cNvPr id="97418" name="Line 138"/>
              <p:cNvSpPr>
                <a:spLocks noChangeAspect="1" noChangeShapeType="1"/>
              </p:cNvSpPr>
              <p:nvPr/>
            </p:nvSpPr>
            <p:spPr bwMode="auto">
              <a:xfrm>
                <a:off x="1488" y="3792"/>
                <a:ext cx="48" cy="48"/>
              </a:xfrm>
              <a:prstGeom prst="line">
                <a:avLst/>
              </a:prstGeom>
              <a:noFill/>
              <a:ln w="28575">
                <a:solidFill>
                  <a:srgbClr val="FF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7419" name="Line 139"/>
              <p:cNvSpPr>
                <a:spLocks noChangeAspect="1" noChangeShapeType="1"/>
              </p:cNvSpPr>
              <p:nvPr/>
            </p:nvSpPr>
            <p:spPr bwMode="auto">
              <a:xfrm flipV="1">
                <a:off x="1488" y="3792"/>
                <a:ext cx="48" cy="48"/>
              </a:xfrm>
              <a:prstGeom prst="line">
                <a:avLst/>
              </a:prstGeom>
              <a:noFill/>
              <a:ln w="28575">
                <a:solidFill>
                  <a:srgbClr val="FF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aphicFrame>
          <p:nvGraphicFramePr>
            <p:cNvPr id="97426" name="Object 146"/>
            <p:cNvGraphicFramePr>
              <a:graphicFrameLocks noChangeAspect="1"/>
            </p:cNvGraphicFramePr>
            <p:nvPr/>
          </p:nvGraphicFramePr>
          <p:xfrm>
            <a:off x="5088" y="2928"/>
            <a:ext cx="114" cy="2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2003" name="Equation" r:id="rId29" imgW="88560" imgH="164880" progId="Equation.DSMT4">
                    <p:embed/>
                  </p:oleObj>
                </mc:Choice>
                <mc:Fallback>
                  <p:oleObj name="Equation" r:id="rId29" imgW="88560" imgH="164880" progId="Equation.DSMT4">
                    <p:embed/>
                    <p:pic>
                      <p:nvPicPr>
                        <p:cNvPr id="0" name="Object 14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088" y="2928"/>
                          <a:ext cx="114" cy="21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7432" name="Group 152"/>
          <p:cNvGrpSpPr>
            <a:grpSpLocks noChangeAspect="1"/>
          </p:cNvGrpSpPr>
          <p:nvPr/>
        </p:nvGrpSpPr>
        <p:grpSpPr bwMode="auto">
          <a:xfrm>
            <a:off x="933450" y="3286125"/>
            <a:ext cx="3370263" cy="3019425"/>
            <a:chOff x="624" y="2160"/>
            <a:chExt cx="2620" cy="2112"/>
          </a:xfrm>
        </p:grpSpPr>
        <p:sp>
          <p:nvSpPr>
            <p:cNvPr id="97376" name="Line 96"/>
            <p:cNvSpPr>
              <a:spLocks noChangeAspect="1" noChangeShapeType="1"/>
            </p:cNvSpPr>
            <p:nvPr/>
          </p:nvSpPr>
          <p:spPr bwMode="auto">
            <a:xfrm>
              <a:off x="624" y="3168"/>
              <a:ext cx="2064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7377" name="Line 97"/>
            <p:cNvSpPr>
              <a:spLocks noChangeAspect="1" noChangeShapeType="1"/>
            </p:cNvSpPr>
            <p:nvPr/>
          </p:nvSpPr>
          <p:spPr bwMode="auto">
            <a:xfrm>
              <a:off x="1632" y="2160"/>
              <a:ext cx="0" cy="211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stealth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7378" name="Oval 98"/>
            <p:cNvSpPr>
              <a:spLocks noChangeAspect="1" noChangeArrowheads="1"/>
            </p:cNvSpPr>
            <p:nvPr/>
          </p:nvSpPr>
          <p:spPr bwMode="auto">
            <a:xfrm>
              <a:off x="912" y="2448"/>
              <a:ext cx="1392" cy="139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aphicFrame>
          <p:nvGraphicFramePr>
            <p:cNvPr id="97379" name="Object 99"/>
            <p:cNvGraphicFramePr>
              <a:graphicFrameLocks noChangeAspect="1"/>
            </p:cNvGraphicFramePr>
            <p:nvPr/>
          </p:nvGraphicFramePr>
          <p:xfrm>
            <a:off x="2688" y="2976"/>
            <a:ext cx="556" cy="32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2004" name="Equation" r:id="rId31" imgW="431640" imgH="253800" progId="Equation.DSMT4">
                    <p:embed/>
                  </p:oleObj>
                </mc:Choice>
                <mc:Fallback>
                  <p:oleObj name="Equation" r:id="rId31" imgW="431640" imgH="253800" progId="Equation.DSMT4">
                    <p:embed/>
                    <p:pic>
                      <p:nvPicPr>
                        <p:cNvPr id="0" name="Object 9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688" y="2976"/>
                          <a:ext cx="556" cy="32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7380" name="Object 100"/>
            <p:cNvGraphicFramePr>
              <a:graphicFrameLocks noChangeAspect="1"/>
            </p:cNvGraphicFramePr>
            <p:nvPr/>
          </p:nvGraphicFramePr>
          <p:xfrm>
            <a:off x="1392" y="3216"/>
            <a:ext cx="163" cy="22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2005" name="Equation" r:id="rId33" imgW="126720" imgH="177480" progId="Equation.DSMT4">
                    <p:embed/>
                  </p:oleObj>
                </mc:Choice>
                <mc:Fallback>
                  <p:oleObj name="Equation" r:id="rId33" imgW="126720" imgH="177480" progId="Equation.DSMT4">
                    <p:embed/>
                    <p:pic>
                      <p:nvPicPr>
                        <p:cNvPr id="0" name="Object 10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392" y="3216"/>
                          <a:ext cx="163" cy="22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7381" name="Object 101"/>
            <p:cNvGraphicFramePr>
              <a:graphicFrameLocks noChangeAspect="1"/>
            </p:cNvGraphicFramePr>
            <p:nvPr/>
          </p:nvGraphicFramePr>
          <p:xfrm>
            <a:off x="768" y="2160"/>
            <a:ext cx="670" cy="32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2006" name="Equation" r:id="rId35" imgW="520560" imgH="253800" progId="Equation.DSMT4">
                    <p:embed/>
                  </p:oleObj>
                </mc:Choice>
                <mc:Fallback>
                  <p:oleObj name="Equation" r:id="rId35" imgW="520560" imgH="253800" progId="Equation.DSMT4">
                    <p:embed/>
                    <p:pic>
                      <p:nvPicPr>
                        <p:cNvPr id="0" name="Object 10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68" y="2160"/>
                          <a:ext cx="670" cy="32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97382" name="Oval 102"/>
            <p:cNvSpPr>
              <a:spLocks noChangeAspect="1" noChangeArrowheads="1"/>
            </p:cNvSpPr>
            <p:nvPr/>
          </p:nvSpPr>
          <p:spPr bwMode="auto">
            <a:xfrm>
              <a:off x="1776" y="2592"/>
              <a:ext cx="144" cy="144"/>
            </a:xfrm>
            <a:prstGeom prst="ellipse">
              <a:avLst/>
            </a:prstGeom>
            <a:noFill/>
            <a:ln w="28575">
              <a:solidFill>
                <a:srgbClr val="CC009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97383" name="Group 103"/>
            <p:cNvGrpSpPr>
              <a:grpSpLocks noChangeAspect="1"/>
            </p:cNvGrpSpPr>
            <p:nvPr/>
          </p:nvGrpSpPr>
          <p:grpSpPr bwMode="auto">
            <a:xfrm>
              <a:off x="1248" y="2784"/>
              <a:ext cx="144" cy="144"/>
              <a:chOff x="1488" y="3792"/>
              <a:chExt cx="48" cy="48"/>
            </a:xfrm>
          </p:grpSpPr>
          <p:sp>
            <p:nvSpPr>
              <p:cNvPr id="97384" name="Line 104"/>
              <p:cNvSpPr>
                <a:spLocks noChangeAspect="1" noChangeShapeType="1"/>
              </p:cNvSpPr>
              <p:nvPr/>
            </p:nvSpPr>
            <p:spPr bwMode="auto">
              <a:xfrm>
                <a:off x="1488" y="3792"/>
                <a:ext cx="48" cy="48"/>
              </a:xfrm>
              <a:prstGeom prst="line">
                <a:avLst/>
              </a:prstGeom>
              <a:noFill/>
              <a:ln w="28575">
                <a:solidFill>
                  <a:srgbClr val="FF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7385" name="Line 105"/>
              <p:cNvSpPr>
                <a:spLocks noChangeAspect="1" noChangeShapeType="1"/>
              </p:cNvSpPr>
              <p:nvPr/>
            </p:nvSpPr>
            <p:spPr bwMode="auto">
              <a:xfrm flipV="1">
                <a:off x="1488" y="3792"/>
                <a:ext cx="48" cy="48"/>
              </a:xfrm>
              <a:prstGeom prst="line">
                <a:avLst/>
              </a:prstGeom>
              <a:noFill/>
              <a:ln w="28575">
                <a:solidFill>
                  <a:srgbClr val="FF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7386" name="Group 106"/>
            <p:cNvGrpSpPr>
              <a:grpSpLocks noChangeAspect="1"/>
            </p:cNvGrpSpPr>
            <p:nvPr/>
          </p:nvGrpSpPr>
          <p:grpSpPr bwMode="auto">
            <a:xfrm>
              <a:off x="1248" y="3408"/>
              <a:ext cx="144" cy="144"/>
              <a:chOff x="1488" y="3792"/>
              <a:chExt cx="48" cy="48"/>
            </a:xfrm>
          </p:grpSpPr>
          <p:sp>
            <p:nvSpPr>
              <p:cNvPr id="97387" name="Line 107"/>
              <p:cNvSpPr>
                <a:spLocks noChangeAspect="1" noChangeShapeType="1"/>
              </p:cNvSpPr>
              <p:nvPr/>
            </p:nvSpPr>
            <p:spPr bwMode="auto">
              <a:xfrm>
                <a:off x="1488" y="3792"/>
                <a:ext cx="48" cy="48"/>
              </a:xfrm>
              <a:prstGeom prst="line">
                <a:avLst/>
              </a:prstGeom>
              <a:noFill/>
              <a:ln w="28575">
                <a:solidFill>
                  <a:srgbClr val="FF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7388" name="Line 108"/>
              <p:cNvSpPr>
                <a:spLocks noChangeAspect="1" noChangeShapeType="1"/>
              </p:cNvSpPr>
              <p:nvPr/>
            </p:nvSpPr>
            <p:spPr bwMode="auto">
              <a:xfrm flipV="1">
                <a:off x="1488" y="3792"/>
                <a:ext cx="48" cy="48"/>
              </a:xfrm>
              <a:prstGeom prst="line">
                <a:avLst/>
              </a:prstGeom>
              <a:noFill/>
              <a:ln w="28575">
                <a:solidFill>
                  <a:srgbClr val="FF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97389" name="Oval 109"/>
            <p:cNvSpPr>
              <a:spLocks noChangeAspect="1" noChangeArrowheads="1"/>
            </p:cNvSpPr>
            <p:nvPr/>
          </p:nvSpPr>
          <p:spPr bwMode="auto">
            <a:xfrm>
              <a:off x="1776" y="3552"/>
              <a:ext cx="144" cy="144"/>
            </a:xfrm>
            <a:prstGeom prst="ellipse">
              <a:avLst/>
            </a:prstGeom>
            <a:noFill/>
            <a:ln w="28575">
              <a:solidFill>
                <a:srgbClr val="CC009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7394" name="Line 114"/>
            <p:cNvSpPr>
              <a:spLocks noChangeAspect="1" noChangeShapeType="1"/>
            </p:cNvSpPr>
            <p:nvPr/>
          </p:nvSpPr>
          <p:spPr bwMode="auto">
            <a:xfrm flipH="1">
              <a:off x="1632" y="2928"/>
              <a:ext cx="432" cy="24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7395" name="Line 115"/>
            <p:cNvSpPr>
              <a:spLocks noChangeAspect="1" noChangeShapeType="1"/>
            </p:cNvSpPr>
            <p:nvPr/>
          </p:nvSpPr>
          <p:spPr bwMode="auto">
            <a:xfrm>
              <a:off x="1632" y="3168"/>
              <a:ext cx="432" cy="24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7396" name="Oval 116"/>
            <p:cNvSpPr>
              <a:spLocks noChangeAspect="1" noChangeArrowheads="1"/>
            </p:cNvSpPr>
            <p:nvPr/>
          </p:nvSpPr>
          <p:spPr bwMode="auto">
            <a:xfrm>
              <a:off x="2016" y="3312"/>
              <a:ext cx="144" cy="144"/>
            </a:xfrm>
            <a:prstGeom prst="ellipse">
              <a:avLst/>
            </a:prstGeom>
            <a:noFill/>
            <a:ln w="28575">
              <a:solidFill>
                <a:srgbClr val="CC009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7397" name="Oval 117"/>
            <p:cNvSpPr>
              <a:spLocks noChangeAspect="1" noChangeArrowheads="1"/>
            </p:cNvSpPr>
            <p:nvPr/>
          </p:nvSpPr>
          <p:spPr bwMode="auto">
            <a:xfrm>
              <a:off x="2016" y="2832"/>
              <a:ext cx="144" cy="144"/>
            </a:xfrm>
            <a:prstGeom prst="ellipse">
              <a:avLst/>
            </a:prstGeom>
            <a:noFill/>
            <a:ln w="28575">
              <a:solidFill>
                <a:srgbClr val="CC009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aphicFrame>
          <p:nvGraphicFramePr>
            <p:cNvPr id="97406" name="Object 126"/>
            <p:cNvGraphicFramePr>
              <a:graphicFrameLocks noChangeAspect="1"/>
            </p:cNvGraphicFramePr>
            <p:nvPr/>
          </p:nvGraphicFramePr>
          <p:xfrm>
            <a:off x="2256" y="2544"/>
            <a:ext cx="212" cy="29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2007" name="Equation" r:id="rId37" imgW="164880" imgH="228600" progId="Equation.DSMT4">
                    <p:embed/>
                  </p:oleObj>
                </mc:Choice>
                <mc:Fallback>
                  <p:oleObj name="Equation" r:id="rId37" imgW="164880" imgH="228600" progId="Equation.DSMT4">
                    <p:embed/>
                    <p:pic>
                      <p:nvPicPr>
                        <p:cNvPr id="0" name="Object 12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256" y="2544"/>
                          <a:ext cx="212" cy="29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7407" name="Object 127"/>
            <p:cNvGraphicFramePr>
              <a:graphicFrameLocks noChangeAspect="1"/>
            </p:cNvGraphicFramePr>
            <p:nvPr/>
          </p:nvGraphicFramePr>
          <p:xfrm>
            <a:off x="2256" y="3400"/>
            <a:ext cx="212" cy="3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2008" name="Equation" r:id="rId39" imgW="164880" imgH="241200" progId="Equation.DSMT4">
                    <p:embed/>
                  </p:oleObj>
                </mc:Choice>
                <mc:Fallback>
                  <p:oleObj name="Equation" r:id="rId39" imgW="164880" imgH="241200" progId="Equation.DSMT4">
                    <p:embed/>
                    <p:pic>
                      <p:nvPicPr>
                        <p:cNvPr id="0" name="Object 12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256" y="3400"/>
                          <a:ext cx="212" cy="31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7427" name="Object 147"/>
            <p:cNvGraphicFramePr>
              <a:graphicFrameLocks noChangeAspect="1"/>
            </p:cNvGraphicFramePr>
            <p:nvPr/>
          </p:nvGraphicFramePr>
          <p:xfrm>
            <a:off x="2352" y="2880"/>
            <a:ext cx="114" cy="2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2009" name="Equation" r:id="rId41" imgW="88560" imgH="164880" progId="Equation.DSMT4">
                    <p:embed/>
                  </p:oleObj>
                </mc:Choice>
                <mc:Fallback>
                  <p:oleObj name="Equation" r:id="rId41" imgW="88560" imgH="164880" progId="Equation.DSMT4">
                    <p:embed/>
                    <p:pic>
                      <p:nvPicPr>
                        <p:cNvPr id="0" name="Object 14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352" y="2880"/>
                          <a:ext cx="114" cy="21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97428" name="Object 148"/>
          <p:cNvGraphicFramePr>
            <a:graphicFrameLocks noChangeAspect="1"/>
          </p:cNvGraphicFramePr>
          <p:nvPr/>
        </p:nvGraphicFramePr>
        <p:xfrm>
          <a:off x="285750" y="4505325"/>
          <a:ext cx="587375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010" name="Equation" r:id="rId43" imgW="126720" imgH="114120" progId="Equation.DSMT4">
                  <p:embed/>
                </p:oleObj>
              </mc:Choice>
              <mc:Fallback>
                <p:oleObj name="Equation" r:id="rId43" imgW="126720" imgH="114120" progId="Equation.DSMT4">
                  <p:embed/>
                  <p:pic>
                    <p:nvPicPr>
                      <p:cNvPr id="0" name="Object 14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5750" y="4505325"/>
                        <a:ext cx="587375" cy="530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2857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7429" name="Object 149"/>
          <p:cNvGraphicFramePr>
            <a:graphicFrameLocks noChangeAspect="1"/>
          </p:cNvGraphicFramePr>
          <p:nvPr/>
        </p:nvGraphicFramePr>
        <p:xfrm>
          <a:off x="4391025" y="4432300"/>
          <a:ext cx="525463" cy="590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011" name="Equation" r:id="rId45" imgW="114120" imgH="126720" progId="Equation.DSMT4">
                  <p:embed/>
                </p:oleObj>
              </mc:Choice>
              <mc:Fallback>
                <p:oleObj name="Equation" r:id="rId45" imgW="114120" imgH="126720" progId="Equation.DSMT4">
                  <p:embed/>
                  <p:pic>
                    <p:nvPicPr>
                      <p:cNvPr id="0" name="Object 14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91025" y="4432300"/>
                        <a:ext cx="525463" cy="590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7434" name="Text Box 154">
            <a:hlinkClick r:id="rId47" action="ppaction://hlinksldjump"/>
          </p:cNvPr>
          <p:cNvSpPr txBox="1">
            <a:spLocks noChangeArrowheads="1"/>
          </p:cNvSpPr>
          <p:nvPr/>
        </p:nvSpPr>
        <p:spPr bwMode="auto">
          <a:xfrm>
            <a:off x="6964363" y="1155700"/>
            <a:ext cx="990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hlinkClick r:id="rId47" action="ppaction://hlinksldjump"/>
              </a:rPr>
              <a:t>返回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97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97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97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43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1"/>
          <p:cNvSpPr txBox="1">
            <a:spLocks noChangeArrowheads="1"/>
          </p:cNvSpPr>
          <p:nvPr/>
        </p:nvSpPr>
        <p:spPr bwMode="auto">
          <a:xfrm>
            <a:off x="179388" y="115888"/>
            <a:ext cx="8569325" cy="10398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15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性质</a:t>
            </a:r>
            <a:r>
              <a:rPr lang="en-US" altLang="zh-CN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.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任何一个非最小相位系统均可由一个最小相位系统</a:t>
            </a:r>
            <a:r>
              <a:rPr lang="en-US" altLang="zh-CN" sz="2800" i="1" dirty="0" err="1">
                <a:latin typeface="Times New Roman" panose="02020603050405020304" pitchFamily="18" charset="0"/>
                <a:ea typeface="楷体_GB2312" pitchFamily="49" charset="-122"/>
              </a:rPr>
              <a:t>H</a:t>
            </a:r>
            <a:r>
              <a:rPr lang="en-US" altLang="zh-CN" sz="2800" i="1" baseline="-25000" dirty="0" err="1">
                <a:latin typeface="Times New Roman" panose="02020603050405020304" pitchFamily="18" charset="0"/>
                <a:ea typeface="楷体_GB2312" pitchFamily="49" charset="-122"/>
              </a:rPr>
              <a:t>min</a:t>
            </a:r>
            <a:r>
              <a:rPr lang="en-US" altLang="zh-CN" sz="2800" dirty="0">
                <a:latin typeface="Times New Roman" panose="02020603050405020304" pitchFamily="18" charset="0"/>
                <a:ea typeface="楷体_GB2312" pitchFamily="49" charset="-122"/>
              </a:rPr>
              <a:t>(</a:t>
            </a:r>
            <a:r>
              <a:rPr lang="en-US" altLang="zh-CN" sz="2800" i="1" dirty="0">
                <a:latin typeface="Times New Roman" panose="02020603050405020304" pitchFamily="18" charset="0"/>
                <a:ea typeface="楷体_GB2312" pitchFamily="49" charset="-122"/>
              </a:rPr>
              <a:t>z</a:t>
            </a:r>
            <a:r>
              <a:rPr lang="en-US" altLang="zh-CN" sz="2800" dirty="0">
                <a:latin typeface="Times New Roman" panose="02020603050405020304" pitchFamily="18" charset="0"/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和一个全通系统</a:t>
            </a:r>
            <a:r>
              <a:rPr lang="en-US" altLang="zh-CN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altLang="zh-CN" sz="28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级联构成</a:t>
            </a:r>
          </a:p>
        </p:txBody>
      </p:sp>
      <p:pic>
        <p:nvPicPr>
          <p:cNvPr id="4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1196752"/>
            <a:ext cx="3559175" cy="282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1196752"/>
            <a:ext cx="3527425" cy="277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6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7085" y="4005064"/>
            <a:ext cx="3527425" cy="27563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03897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7" name="Rectangle 5"/>
          <p:cNvSpPr>
            <a:spLocks noChangeArrowheads="1"/>
          </p:cNvSpPr>
          <p:nvPr/>
        </p:nvSpPr>
        <p:spPr bwMode="auto">
          <a:xfrm>
            <a:off x="250825" y="1604963"/>
            <a:ext cx="8064500" cy="1031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对离散全通系统来说，所有极点在</a:t>
            </a:r>
            <a:r>
              <a:rPr lang="zh-CN" altLang="en-US" sz="2800" u="sng">
                <a:latin typeface="楷体" panose="02010609060101010101" pitchFamily="49" charset="-122"/>
                <a:ea typeface="楷体" panose="02010609060101010101" pitchFamily="49" charset="-122"/>
              </a:rPr>
              <a:t>        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，所有零点在</a:t>
            </a:r>
            <a:r>
              <a:rPr lang="zh-CN" altLang="en-US" sz="2800" u="sng">
                <a:latin typeface="楷体" panose="02010609060101010101" pitchFamily="49" charset="-122"/>
                <a:ea typeface="楷体" panose="02010609060101010101" pitchFamily="49" charset="-122"/>
              </a:rPr>
              <a:t>         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，其幅频特性为</a:t>
            </a:r>
            <a:r>
              <a:rPr lang="zh-CN" altLang="en-US" sz="2800" u="sng">
                <a:latin typeface="楷体" panose="02010609060101010101" pitchFamily="49" charset="-122"/>
                <a:ea typeface="楷体" panose="02010609060101010101" pitchFamily="49" charset="-122"/>
              </a:rPr>
              <a:t>        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。 </a:t>
            </a:r>
          </a:p>
        </p:txBody>
      </p:sp>
      <p:sp>
        <p:nvSpPr>
          <p:cNvPr id="172038" name="Rectangle 6"/>
          <p:cNvSpPr>
            <a:spLocks noChangeArrowheads="1"/>
          </p:cNvSpPr>
          <p:nvPr/>
        </p:nvSpPr>
        <p:spPr bwMode="auto">
          <a:xfrm>
            <a:off x="250825" y="374650"/>
            <a:ext cx="8713788" cy="1031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对最小相位延时离散系统来说，所有极点在</a:t>
            </a:r>
            <a:r>
              <a:rPr lang="zh-CN" altLang="en-US" sz="2800" u="sng">
                <a:latin typeface="楷体" panose="02010609060101010101" pitchFamily="49" charset="-122"/>
                <a:ea typeface="楷体" panose="02010609060101010101" pitchFamily="49" charset="-122"/>
              </a:rPr>
              <a:t>       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，所有零点在</a:t>
            </a:r>
            <a:r>
              <a:rPr lang="zh-CN" altLang="en-US" sz="2800" u="sng">
                <a:latin typeface="楷体" panose="02010609060101010101" pitchFamily="49" charset="-122"/>
                <a:ea typeface="楷体" panose="02010609060101010101" pitchFamily="49" charset="-122"/>
              </a:rPr>
              <a:t>       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。 </a:t>
            </a:r>
          </a:p>
        </p:txBody>
      </p:sp>
      <p:grpSp>
        <p:nvGrpSpPr>
          <p:cNvPr id="172050" name="Group 18"/>
          <p:cNvGrpSpPr>
            <a:grpSpLocks/>
          </p:cNvGrpSpPr>
          <p:nvPr/>
        </p:nvGrpSpPr>
        <p:grpSpPr bwMode="auto">
          <a:xfrm>
            <a:off x="179388" y="3111500"/>
            <a:ext cx="7991475" cy="2117725"/>
            <a:chOff x="113" y="1869"/>
            <a:chExt cx="5034" cy="1334"/>
          </a:xfrm>
        </p:grpSpPr>
        <p:graphicFrame>
          <p:nvGraphicFramePr>
            <p:cNvPr id="172040" name="Object 8"/>
            <p:cNvGraphicFramePr>
              <a:graphicFrameLocks noChangeAspect="1"/>
            </p:cNvGraphicFramePr>
            <p:nvPr/>
          </p:nvGraphicFramePr>
          <p:xfrm>
            <a:off x="748" y="2160"/>
            <a:ext cx="1988" cy="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2129" name="公式" r:id="rId3" imgW="1231560" imgH="228600" progId="Equation.3">
                    <p:embed/>
                  </p:oleObj>
                </mc:Choice>
                <mc:Fallback>
                  <p:oleObj name="公式" r:id="rId3" imgW="1231560" imgH="228600" progId="Equation.3">
                    <p:embed/>
                    <p:pic>
                      <p:nvPicPr>
                        <p:cNvPr id="0" name="Object 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48" y="2160"/>
                          <a:ext cx="1988" cy="400"/>
                        </a:xfrm>
                        <a:prstGeom prst="rect">
                          <a:avLst/>
                        </a:prstGeom>
                        <a:solidFill>
                          <a:srgbClr val="B5F1FF">
                            <a:alpha val="0"/>
                          </a:srgbClr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72041" name="Text Box 9"/>
            <p:cNvSpPr txBox="1">
              <a:spLocks noChangeArrowheads="1"/>
            </p:cNvSpPr>
            <p:nvPr/>
          </p:nvSpPr>
          <p:spPr bwMode="auto">
            <a:xfrm>
              <a:off x="113" y="1869"/>
              <a:ext cx="3810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例</a:t>
              </a:r>
              <a:r>
                <a:rPr lang="en-US" altLang="zh-CN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.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已知一</a:t>
              </a:r>
              <a:r>
                <a:rPr lang="en-US" altLang="zh-CN" sz="2800" i="1" dirty="0">
                  <a:latin typeface="+mn-lt"/>
                  <a:ea typeface="楷体" panose="02010609060101010101" pitchFamily="49" charset="-122"/>
                </a:rPr>
                <a:t>FIR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系统的系统函数为</a:t>
              </a:r>
            </a:p>
          </p:txBody>
        </p:sp>
        <p:sp>
          <p:nvSpPr>
            <p:cNvPr id="172042" name="Text Box 10"/>
            <p:cNvSpPr txBox="1">
              <a:spLocks noChangeArrowheads="1"/>
            </p:cNvSpPr>
            <p:nvPr/>
          </p:nvSpPr>
          <p:spPr bwMode="auto">
            <a:xfrm>
              <a:off x="158" y="2540"/>
              <a:ext cx="4219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求与它幅频特性相同的</a:t>
              </a:r>
              <a:r>
                <a:rPr lang="en-US" altLang="zh-CN" sz="2800" i="1" dirty="0">
                  <a:latin typeface="+mn-lt"/>
                  <a:ea typeface="楷体" panose="02010609060101010101" pitchFamily="49" charset="-122"/>
                </a:rPr>
                <a:t>FIR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滤波器</a:t>
              </a:r>
            </a:p>
          </p:txBody>
        </p:sp>
        <p:sp>
          <p:nvSpPr>
            <p:cNvPr id="172043" name="Text Box 11"/>
            <p:cNvSpPr txBox="1">
              <a:spLocks noChangeArrowheads="1"/>
            </p:cNvSpPr>
            <p:nvPr/>
          </p:nvSpPr>
          <p:spPr bwMode="auto">
            <a:xfrm>
              <a:off x="159" y="2876"/>
              <a:ext cx="4988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当得到线性相位的</a:t>
              </a:r>
              <a:r>
                <a:rPr lang="en-US" altLang="zh-CN" sz="2800" i="1" dirty="0">
                  <a:latin typeface="+mn-lt"/>
                  <a:ea typeface="楷体" panose="02010609060101010101" pitchFamily="49" charset="-122"/>
                </a:rPr>
                <a:t>FIR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时，画出其线性相位结构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2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2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7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037" grpId="0"/>
      <p:bldP spid="172038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604" name="Rectangle 4"/>
          <p:cNvSpPr>
            <a:spLocks noChangeArrowheads="1"/>
          </p:cNvSpPr>
          <p:nvPr/>
        </p:nvSpPr>
        <p:spPr bwMode="auto">
          <a:xfrm>
            <a:off x="323850" y="87313"/>
            <a:ext cx="8064500" cy="10402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该题就是设计一个全通系统，使原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FIR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系统和该全通系统级联后，得到一个线性相位的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FIR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系统</a:t>
            </a:r>
          </a:p>
        </p:txBody>
      </p:sp>
      <p:sp>
        <p:nvSpPr>
          <p:cNvPr id="281605" name="Rectangle 5"/>
          <p:cNvSpPr>
            <a:spLocks noChangeArrowheads="1"/>
          </p:cNvSpPr>
          <p:nvPr/>
        </p:nvSpPr>
        <p:spPr bwMode="auto">
          <a:xfrm>
            <a:off x="323850" y="1196975"/>
            <a:ext cx="7920038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90000"/>
              </a:lnSpc>
            </a:pP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线性相位</a:t>
            </a:r>
            <a:r>
              <a:rPr lang="en-US" altLang="zh-CN" sz="2800" dirty="0">
                <a:solidFill>
                  <a:srgbClr val="FFFF00"/>
                </a:solidFill>
                <a:latin typeface="+mn-lt"/>
                <a:ea typeface="楷体" panose="02010609060101010101" pitchFamily="49" charset="-122"/>
              </a:rPr>
              <a:t>FIR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系统的零点分布是互为倒数</a:t>
            </a:r>
          </a:p>
        </p:txBody>
      </p:sp>
      <p:sp>
        <p:nvSpPr>
          <p:cNvPr id="281606" name="Rectangle 6"/>
          <p:cNvSpPr>
            <a:spLocks noChangeArrowheads="1"/>
          </p:cNvSpPr>
          <p:nvPr/>
        </p:nvSpPr>
        <p:spPr bwMode="auto">
          <a:xfrm>
            <a:off x="323850" y="1700213"/>
            <a:ext cx="8459788" cy="1501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原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FIR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系统有两个零点（重零点），所设计的全通系统应该把这两个零点调整到互为倒数的位置，即使用极点抵消掉一个，而在其倒数位置再产生一个零点</a:t>
            </a:r>
          </a:p>
        </p:txBody>
      </p:sp>
      <p:graphicFrame>
        <p:nvGraphicFramePr>
          <p:cNvPr id="281608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3488702"/>
              </p:ext>
            </p:extLst>
          </p:nvPr>
        </p:nvGraphicFramePr>
        <p:xfrm>
          <a:off x="611188" y="4630738"/>
          <a:ext cx="2179637" cy="66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251" name="公式" r:id="rId3" imgW="850680" imgH="241200" progId="Equation.3">
                  <p:embed/>
                </p:oleObj>
              </mc:Choice>
              <mc:Fallback>
                <p:oleObj name="公式" r:id="rId3" imgW="850680" imgH="24120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188" y="4630738"/>
                        <a:ext cx="2179637" cy="669925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1613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632848"/>
              </p:ext>
            </p:extLst>
          </p:nvPr>
        </p:nvGraphicFramePr>
        <p:xfrm>
          <a:off x="3448050" y="3506788"/>
          <a:ext cx="1497013" cy="671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252" name="公式" r:id="rId5" imgW="583920" imgH="241200" progId="Equation.3">
                  <p:embed/>
                </p:oleObj>
              </mc:Choice>
              <mc:Fallback>
                <p:oleObj name="公式" r:id="rId5" imgW="583920" imgH="24120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48050" y="3506788"/>
                        <a:ext cx="1497013" cy="671512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1615" name="Text Box 15"/>
          <p:cNvSpPr txBox="1">
            <a:spLocks noChangeArrowheads="1"/>
          </p:cNvSpPr>
          <p:nvPr/>
        </p:nvSpPr>
        <p:spPr bwMode="auto">
          <a:xfrm>
            <a:off x="454025" y="3471863"/>
            <a:ext cx="36004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设计的全通系统为</a:t>
            </a:r>
          </a:p>
        </p:txBody>
      </p:sp>
      <p:graphicFrame>
        <p:nvGraphicFramePr>
          <p:cNvPr id="281617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7096987"/>
              </p:ext>
            </p:extLst>
          </p:nvPr>
        </p:nvGraphicFramePr>
        <p:xfrm>
          <a:off x="2795588" y="6092825"/>
          <a:ext cx="3676650" cy="563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253" name="公式" r:id="rId7" imgW="1434960" imgH="203040" progId="Equation.3">
                  <p:embed/>
                </p:oleObj>
              </mc:Choice>
              <mc:Fallback>
                <p:oleObj name="公式" r:id="rId7" imgW="1434960" imgH="203040" progId="Equation.3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95588" y="6092825"/>
                        <a:ext cx="3676650" cy="563563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1618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1263321"/>
              </p:ext>
            </p:extLst>
          </p:nvPr>
        </p:nvGraphicFramePr>
        <p:xfrm>
          <a:off x="2771775" y="4579938"/>
          <a:ext cx="2473325" cy="63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254" name="公式" r:id="rId9" imgW="965160" imgH="228600" progId="Equation.3">
                  <p:embed/>
                </p:oleObj>
              </mc:Choice>
              <mc:Fallback>
                <p:oleObj name="公式" r:id="rId9" imgW="965160" imgH="228600" progId="Equation.3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1775" y="4579938"/>
                        <a:ext cx="2473325" cy="635000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1620" name="Text Box 20"/>
          <p:cNvSpPr txBox="1">
            <a:spLocks noChangeArrowheads="1"/>
          </p:cNvSpPr>
          <p:nvPr/>
        </p:nvSpPr>
        <p:spPr bwMode="auto">
          <a:xfrm>
            <a:off x="7739063" y="6092825"/>
            <a:ext cx="108108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  <a:hlinkClick r:id="rId11" action="ppaction://hlinksldjump"/>
              </a:rPr>
              <a:t>返回</a:t>
            </a:r>
            <a:endParaRPr lang="zh-CN" altLang="en-US" sz="28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aphicFrame>
        <p:nvGraphicFramePr>
          <p:cNvPr id="281621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963999"/>
              </p:ext>
            </p:extLst>
          </p:nvPr>
        </p:nvGraphicFramePr>
        <p:xfrm>
          <a:off x="4932363" y="3255963"/>
          <a:ext cx="1660525" cy="1095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255" name="公式" r:id="rId12" imgW="647640" imgH="393480" progId="Equation.3">
                  <p:embed/>
                </p:oleObj>
              </mc:Choice>
              <mc:Fallback>
                <p:oleObj name="公式" r:id="rId12" imgW="647640" imgH="393480" progId="Equation.3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32363" y="3255963"/>
                        <a:ext cx="1660525" cy="1095375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1622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1318769"/>
              </p:ext>
            </p:extLst>
          </p:nvPr>
        </p:nvGraphicFramePr>
        <p:xfrm>
          <a:off x="5292725" y="4292600"/>
          <a:ext cx="1658938" cy="1165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256" name="公式" r:id="rId14" imgW="647640" imgH="419040" progId="Equation.3">
                  <p:embed/>
                </p:oleObj>
              </mc:Choice>
              <mc:Fallback>
                <p:oleObj name="公式" r:id="rId14" imgW="647640" imgH="419040" progId="Equation.3">
                  <p:embed/>
                  <p:pic>
                    <p:nvPicPr>
                      <p:cNvPr id="0" name="Object 2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92725" y="4292600"/>
                        <a:ext cx="1658938" cy="1165225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1623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098288"/>
              </p:ext>
            </p:extLst>
          </p:nvPr>
        </p:nvGraphicFramePr>
        <p:xfrm>
          <a:off x="5019675" y="3267075"/>
          <a:ext cx="1400175" cy="565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257" name="公式" r:id="rId16" imgW="545760" imgH="203040" progId="Equation.3">
                  <p:embed/>
                </p:oleObj>
              </mc:Choice>
              <mc:Fallback>
                <p:oleObj name="公式" r:id="rId16" imgW="545760" imgH="20304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19675" y="3267075"/>
                        <a:ext cx="1400175" cy="565150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1625" name="Objec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3536715"/>
              </p:ext>
            </p:extLst>
          </p:nvPr>
        </p:nvGraphicFramePr>
        <p:xfrm>
          <a:off x="2803525" y="5445125"/>
          <a:ext cx="3741738" cy="633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258" name="公式" r:id="rId18" imgW="1460160" imgH="228600" progId="Equation.3">
                  <p:embed/>
                </p:oleObj>
              </mc:Choice>
              <mc:Fallback>
                <p:oleObj name="公式" r:id="rId18" imgW="1460160" imgH="228600" progId="Equation.3">
                  <p:embed/>
                  <p:pic>
                    <p:nvPicPr>
                      <p:cNvPr id="0" name="Object 2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03525" y="5445125"/>
                        <a:ext cx="3741738" cy="633413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1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81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81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81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81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81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81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81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81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81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81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281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281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1604" grpId="0"/>
      <p:bldP spid="281605" grpId="0"/>
      <p:bldP spid="281606" grpId="0"/>
      <p:bldP spid="281615" grpId="0"/>
      <p:bldP spid="281620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748" name="Text Box 4"/>
          <p:cNvSpPr txBox="1">
            <a:spLocks noChangeArrowheads="1"/>
          </p:cNvSpPr>
          <p:nvPr/>
        </p:nvSpPr>
        <p:spPr bwMode="auto">
          <a:xfrm>
            <a:off x="2627313" y="115888"/>
            <a:ext cx="2881312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6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复    习</a:t>
            </a:r>
          </a:p>
        </p:txBody>
      </p:sp>
      <p:sp>
        <p:nvSpPr>
          <p:cNvPr id="287749" name="Rectangle 5"/>
          <p:cNvSpPr>
            <a:spLocks noChangeArrowheads="1"/>
          </p:cNvSpPr>
          <p:nvPr/>
        </p:nvSpPr>
        <p:spPr bwMode="auto">
          <a:xfrm>
            <a:off x="250825" y="3098800"/>
            <a:ext cx="8064500" cy="1031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对离散全通系统来说，所有极点在</a:t>
            </a:r>
            <a:r>
              <a:rPr lang="zh-CN" altLang="en-US" sz="2800" u="sng">
                <a:latin typeface="楷体" panose="02010609060101010101" pitchFamily="49" charset="-122"/>
                <a:ea typeface="楷体" panose="02010609060101010101" pitchFamily="49" charset="-122"/>
              </a:rPr>
              <a:t>        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，所有零点在</a:t>
            </a:r>
            <a:r>
              <a:rPr lang="zh-CN" altLang="en-US" sz="2800" u="sng">
                <a:latin typeface="楷体" panose="02010609060101010101" pitchFamily="49" charset="-122"/>
                <a:ea typeface="楷体" panose="02010609060101010101" pitchFamily="49" charset="-122"/>
              </a:rPr>
              <a:t>         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，其幅频特性为</a:t>
            </a:r>
            <a:r>
              <a:rPr lang="zh-CN" altLang="en-US" sz="2800" u="sng">
                <a:latin typeface="楷体" panose="02010609060101010101" pitchFamily="49" charset="-122"/>
                <a:ea typeface="楷体" panose="02010609060101010101" pitchFamily="49" charset="-122"/>
              </a:rPr>
              <a:t>        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。 </a:t>
            </a:r>
          </a:p>
        </p:txBody>
      </p:sp>
      <p:sp>
        <p:nvSpPr>
          <p:cNvPr id="287750" name="Rectangle 6"/>
          <p:cNvSpPr>
            <a:spLocks noChangeArrowheads="1"/>
          </p:cNvSpPr>
          <p:nvPr/>
        </p:nvSpPr>
        <p:spPr bwMode="auto">
          <a:xfrm>
            <a:off x="265113" y="1989138"/>
            <a:ext cx="8713787" cy="1031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对最小相位延时离散系统来说，所有极点在</a:t>
            </a:r>
            <a:r>
              <a:rPr lang="zh-CN" altLang="en-US" sz="2800" u="sng">
                <a:latin typeface="楷体" panose="02010609060101010101" pitchFamily="49" charset="-122"/>
                <a:ea typeface="楷体" panose="02010609060101010101" pitchFamily="49" charset="-122"/>
              </a:rPr>
              <a:t>       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，所有零点在</a:t>
            </a:r>
            <a:r>
              <a:rPr lang="zh-CN" altLang="en-US" sz="2800" u="sng">
                <a:latin typeface="楷体" panose="02010609060101010101" pitchFamily="49" charset="-122"/>
                <a:ea typeface="楷体" panose="02010609060101010101" pitchFamily="49" charset="-122"/>
              </a:rPr>
              <a:t>       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。 </a:t>
            </a:r>
          </a:p>
        </p:txBody>
      </p:sp>
      <p:sp>
        <p:nvSpPr>
          <p:cNvPr id="287751" name="Text Box 7"/>
          <p:cNvSpPr txBox="1">
            <a:spLocks noChangeArrowheads="1"/>
          </p:cNvSpPr>
          <p:nvPr/>
        </p:nvSpPr>
        <p:spPr bwMode="auto">
          <a:xfrm>
            <a:off x="250825" y="4230688"/>
            <a:ext cx="38163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全通系统的系统函数</a:t>
            </a:r>
          </a:p>
        </p:txBody>
      </p:sp>
      <p:sp>
        <p:nvSpPr>
          <p:cNvPr id="287754" name="Text Box 10"/>
          <p:cNvSpPr txBox="1">
            <a:spLocks noChangeArrowheads="1"/>
          </p:cNvSpPr>
          <p:nvPr/>
        </p:nvSpPr>
        <p:spPr bwMode="auto">
          <a:xfrm>
            <a:off x="4572000" y="1412875"/>
            <a:ext cx="2311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相频特性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87755" name="Text Box 11"/>
          <p:cNvSpPr txBox="1">
            <a:spLocks noChangeArrowheads="1"/>
          </p:cNvSpPr>
          <p:nvPr/>
        </p:nvSpPr>
        <p:spPr bwMode="auto">
          <a:xfrm>
            <a:off x="4584700" y="908050"/>
            <a:ext cx="18732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幅频特性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aphicFrame>
        <p:nvGraphicFramePr>
          <p:cNvPr id="287758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6955834"/>
              </p:ext>
            </p:extLst>
          </p:nvPr>
        </p:nvGraphicFramePr>
        <p:xfrm>
          <a:off x="1835150" y="1052513"/>
          <a:ext cx="2532063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075" name="公式" r:id="rId3" imgW="952200" imgH="279360" progId="Equation.3">
                  <p:embed/>
                </p:oleObj>
              </mc:Choice>
              <mc:Fallback>
                <p:oleObj name="公式" r:id="rId3" imgW="952200" imgH="27936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1052513"/>
                        <a:ext cx="2532063" cy="742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7759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9916056"/>
              </p:ext>
            </p:extLst>
          </p:nvPr>
        </p:nvGraphicFramePr>
        <p:xfrm>
          <a:off x="468313" y="1054100"/>
          <a:ext cx="1282700" cy="608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076" name="公式" r:id="rId5" imgW="482400" imgH="228600" progId="Equation.3">
                  <p:embed/>
                </p:oleObj>
              </mc:Choice>
              <mc:Fallback>
                <p:oleObj name="公式" r:id="rId5" imgW="482400" imgH="228600" progId="Equation.3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313" y="1054100"/>
                        <a:ext cx="1282700" cy="608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7760" name="Text Box 16"/>
          <p:cNvSpPr txBox="1">
            <a:spLocks noChangeArrowheads="1"/>
          </p:cNvSpPr>
          <p:nvPr/>
        </p:nvSpPr>
        <p:spPr bwMode="auto">
          <a:xfrm>
            <a:off x="7739063" y="6078538"/>
            <a:ext cx="108108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  <a:hlinkClick r:id="rId7" action="ppaction://hlinksldjump"/>
              </a:rPr>
              <a:t>返回</a:t>
            </a:r>
            <a:endParaRPr lang="zh-CN" altLang="en-US" sz="28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aphicFrame>
        <p:nvGraphicFramePr>
          <p:cNvPr id="287761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6700109"/>
              </p:ext>
            </p:extLst>
          </p:nvPr>
        </p:nvGraphicFramePr>
        <p:xfrm>
          <a:off x="177800" y="4887913"/>
          <a:ext cx="8728075" cy="1147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077" name="公式" r:id="rId8" imgW="3276360" imgH="431640" progId="Equation.3">
                  <p:embed/>
                </p:oleObj>
              </mc:Choice>
              <mc:Fallback>
                <p:oleObj name="公式" r:id="rId8" imgW="3276360" imgH="431640" progId="Equation.3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7800" y="4887913"/>
                        <a:ext cx="8728075" cy="1147762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7762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9639190"/>
              </p:ext>
            </p:extLst>
          </p:nvPr>
        </p:nvGraphicFramePr>
        <p:xfrm>
          <a:off x="2424113" y="4789488"/>
          <a:ext cx="5480050" cy="64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078" name="公式" r:id="rId10" imgW="2057400" imgH="241200" progId="Equation.3">
                  <p:embed/>
                </p:oleObj>
              </mc:Choice>
              <mc:Fallback>
                <p:oleObj name="公式" r:id="rId10" imgW="2057400" imgH="241200" progId="Equation.3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24113" y="4789488"/>
                        <a:ext cx="5480050" cy="641350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7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87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87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87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87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87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87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87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87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87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7749" grpId="0"/>
      <p:bldP spid="287750" grpId="0"/>
      <p:bldP spid="287751" grpId="0"/>
      <p:bldP spid="287754" grpId="0"/>
      <p:bldP spid="287755" grpId="0"/>
      <p:bldP spid="287760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4" name="Rectangle 4"/>
          <p:cNvSpPr>
            <a:spLocks noChangeArrowheads="1"/>
          </p:cNvSpPr>
          <p:nvPr/>
        </p:nvSpPr>
        <p:spPr bwMode="auto">
          <a:xfrm>
            <a:off x="439738" y="5402263"/>
            <a:ext cx="379888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、最优化技术设计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DF</a:t>
            </a:r>
          </a:p>
        </p:txBody>
      </p:sp>
      <p:sp>
        <p:nvSpPr>
          <p:cNvPr id="148485" name="Rectangle 5"/>
          <p:cNvSpPr>
            <a:spLocks noChangeArrowheads="1"/>
          </p:cNvSpPr>
          <p:nvPr/>
        </p:nvSpPr>
        <p:spPr bwMode="auto">
          <a:xfrm>
            <a:off x="395288" y="1074738"/>
            <a:ext cx="63119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、由模拟滤波器</a:t>
            </a:r>
            <a:r>
              <a:rPr lang="en-US" altLang="zh-CN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AF</a:t>
            </a: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设计数字滤波器</a:t>
            </a:r>
            <a:r>
              <a:rPr lang="en-US" altLang="zh-CN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DF</a:t>
            </a:r>
          </a:p>
        </p:txBody>
      </p:sp>
      <p:sp>
        <p:nvSpPr>
          <p:cNvPr id="148486" name="Rectangle 6"/>
          <p:cNvSpPr>
            <a:spLocks noChangeArrowheads="1"/>
          </p:cNvSpPr>
          <p:nvPr/>
        </p:nvSpPr>
        <p:spPr bwMode="auto">
          <a:xfrm>
            <a:off x="971550" y="115888"/>
            <a:ext cx="4465638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200" dirty="0">
                <a:ea typeface="楷体_GB2312" pitchFamily="49" charset="-122"/>
              </a:rPr>
              <a:t>IIR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数字滤波器的设计</a:t>
            </a:r>
          </a:p>
        </p:txBody>
      </p:sp>
      <p:sp>
        <p:nvSpPr>
          <p:cNvPr id="148487" name="Rectangle 7"/>
          <p:cNvSpPr>
            <a:spLocks noChangeArrowheads="1"/>
          </p:cNvSpPr>
          <p:nvPr/>
        </p:nvSpPr>
        <p:spPr bwMode="auto">
          <a:xfrm>
            <a:off x="4283075" y="5430838"/>
            <a:ext cx="309721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dirty="0">
                <a:ea typeface="楷体_GB2312" pitchFamily="49" charset="-122"/>
              </a:rPr>
              <a:t>6.12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en-US" altLang="zh-CN" sz="2800" dirty="0">
                <a:ea typeface="楷体_GB2312" pitchFamily="49" charset="-122"/>
              </a:rPr>
              <a:t>~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en-US" altLang="zh-CN" sz="2800" dirty="0">
                <a:ea typeface="楷体_GB2312" pitchFamily="49" charset="-122"/>
              </a:rPr>
              <a:t>6.13</a:t>
            </a:r>
          </a:p>
        </p:txBody>
      </p:sp>
      <p:sp>
        <p:nvSpPr>
          <p:cNvPr id="148488" name="Rectangle 8"/>
          <p:cNvSpPr>
            <a:spLocks noChangeArrowheads="1"/>
          </p:cNvSpPr>
          <p:nvPr/>
        </p:nvSpPr>
        <p:spPr bwMode="auto">
          <a:xfrm>
            <a:off x="6732588" y="1066800"/>
            <a:ext cx="226853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>
                <a:ea typeface="楷体_GB2312" pitchFamily="49" charset="-122"/>
              </a:rPr>
              <a:t>6.4</a:t>
            </a:r>
            <a:r>
              <a:rPr lang="en-US" altLang="zh-CN" sz="2800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en-US" altLang="zh-CN" sz="2800">
                <a:ea typeface="楷体_GB2312" pitchFamily="49" charset="-122"/>
              </a:rPr>
              <a:t>~</a:t>
            </a:r>
            <a:r>
              <a:rPr lang="en-US" altLang="zh-CN" sz="2800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en-US" altLang="zh-CN" sz="2800">
                <a:ea typeface="楷体_GB2312" pitchFamily="49" charset="-122"/>
              </a:rPr>
              <a:t>6.11</a:t>
            </a:r>
          </a:p>
        </p:txBody>
      </p:sp>
      <p:graphicFrame>
        <p:nvGraphicFramePr>
          <p:cNvPr id="148489" name="Object 9"/>
          <p:cNvGraphicFramePr>
            <a:graphicFrameLocks noGrp="1" noChangeAspect="1"/>
          </p:cNvGraphicFramePr>
          <p:nvPr>
            <p:ph/>
          </p:nvPr>
        </p:nvGraphicFramePr>
        <p:xfrm>
          <a:off x="0" y="1341438"/>
          <a:ext cx="633413" cy="439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658" name="公式" r:id="rId3" imgW="190440" imgH="1320480" progId="Equation.3">
                  <p:embed/>
                </p:oleObj>
              </mc:Choice>
              <mc:Fallback>
                <p:oleObj name="公式" r:id="rId3" imgW="190440" imgH="132048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1341438"/>
                        <a:ext cx="633413" cy="4394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8491" name="Object 11"/>
          <p:cNvGraphicFramePr>
            <a:graphicFrameLocks noChangeAspect="1"/>
          </p:cNvGraphicFramePr>
          <p:nvPr/>
        </p:nvGraphicFramePr>
        <p:xfrm>
          <a:off x="755650" y="1893888"/>
          <a:ext cx="636588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659" name="公式" r:id="rId5" imgW="190440" imgH="914400" progId="Equation.3">
                  <p:embed/>
                </p:oleObj>
              </mc:Choice>
              <mc:Fallback>
                <p:oleObj name="公式" r:id="rId5" imgW="190440" imgH="91440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650" y="1893888"/>
                        <a:ext cx="636588" cy="304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8493" name="Rectangle 13"/>
          <p:cNvSpPr>
            <a:spLocks noChangeArrowheads="1"/>
          </p:cNvSpPr>
          <p:nvPr/>
        </p:nvSpPr>
        <p:spPr bwMode="auto">
          <a:xfrm>
            <a:off x="1258888" y="1973263"/>
            <a:ext cx="30956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设计模拟滤波器</a:t>
            </a:r>
          </a:p>
        </p:txBody>
      </p:sp>
      <p:sp>
        <p:nvSpPr>
          <p:cNvPr id="148494" name="Rectangle 14"/>
          <p:cNvSpPr>
            <a:spLocks noChangeArrowheads="1"/>
          </p:cNvSpPr>
          <p:nvPr/>
        </p:nvSpPr>
        <p:spPr bwMode="auto">
          <a:xfrm>
            <a:off x="4211638" y="1973263"/>
            <a:ext cx="1223962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>
                <a:ea typeface="楷体_GB2312" pitchFamily="49" charset="-122"/>
              </a:rPr>
              <a:t>6.8</a:t>
            </a:r>
          </a:p>
        </p:txBody>
      </p:sp>
      <p:sp>
        <p:nvSpPr>
          <p:cNvPr id="148495" name="Rectangle 15"/>
          <p:cNvSpPr>
            <a:spLocks noChangeArrowheads="1"/>
          </p:cNvSpPr>
          <p:nvPr/>
        </p:nvSpPr>
        <p:spPr bwMode="auto">
          <a:xfrm>
            <a:off x="1244600" y="3068638"/>
            <a:ext cx="52578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模拟滤波器转化为数字滤波器</a:t>
            </a:r>
          </a:p>
        </p:txBody>
      </p:sp>
      <p:sp>
        <p:nvSpPr>
          <p:cNvPr id="148496" name="Rectangle 16"/>
          <p:cNvSpPr>
            <a:spLocks noChangeArrowheads="1"/>
          </p:cNvSpPr>
          <p:nvPr/>
        </p:nvSpPr>
        <p:spPr bwMode="auto">
          <a:xfrm>
            <a:off x="6286500" y="3082925"/>
            <a:ext cx="230346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>
                <a:ea typeface="楷体_GB2312" pitchFamily="49" charset="-122"/>
              </a:rPr>
              <a:t>6.5</a:t>
            </a:r>
            <a:r>
              <a:rPr lang="en-US" altLang="zh-CN" sz="2800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en-US" altLang="zh-CN" sz="2800">
                <a:ea typeface="楷体_GB2312" pitchFamily="49" charset="-122"/>
              </a:rPr>
              <a:t>~</a:t>
            </a:r>
            <a:r>
              <a:rPr lang="en-US" altLang="zh-CN" sz="2800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en-US" altLang="zh-CN" sz="2800">
                <a:ea typeface="楷体_GB2312" pitchFamily="49" charset="-122"/>
              </a:rPr>
              <a:t>6.7</a:t>
            </a:r>
          </a:p>
        </p:txBody>
      </p:sp>
      <p:sp>
        <p:nvSpPr>
          <p:cNvPr id="148497" name="Rectangle 17"/>
          <p:cNvSpPr>
            <a:spLocks noChangeArrowheads="1"/>
          </p:cNvSpPr>
          <p:nvPr/>
        </p:nvSpPr>
        <p:spPr bwMode="auto">
          <a:xfrm>
            <a:off x="1258888" y="4349750"/>
            <a:ext cx="511333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低通、高通、带通之间的转换</a:t>
            </a:r>
          </a:p>
        </p:txBody>
      </p:sp>
      <p:sp>
        <p:nvSpPr>
          <p:cNvPr id="148498" name="Rectangle 18"/>
          <p:cNvSpPr>
            <a:spLocks noChangeArrowheads="1"/>
          </p:cNvSpPr>
          <p:nvPr/>
        </p:nvSpPr>
        <p:spPr bwMode="auto">
          <a:xfrm>
            <a:off x="6227763" y="4365625"/>
            <a:ext cx="237648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dirty="0">
                <a:ea typeface="楷体_GB2312" pitchFamily="49" charset="-122"/>
              </a:rPr>
              <a:t>6.9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en-US" altLang="zh-CN" sz="2800" dirty="0">
                <a:ea typeface="楷体_GB2312" pitchFamily="49" charset="-122"/>
              </a:rPr>
              <a:t>~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en-US" altLang="zh-CN" sz="2800" dirty="0">
                <a:ea typeface="楷体_GB2312" pitchFamily="49" charset="-122"/>
              </a:rPr>
              <a:t>6.11</a:t>
            </a:r>
          </a:p>
        </p:txBody>
      </p:sp>
      <p:sp>
        <p:nvSpPr>
          <p:cNvPr id="148499" name="Rectangle 19"/>
          <p:cNvSpPr>
            <a:spLocks noChangeArrowheads="1"/>
          </p:cNvSpPr>
          <p:nvPr/>
        </p:nvSpPr>
        <p:spPr bwMode="auto">
          <a:xfrm>
            <a:off x="5292725" y="144463"/>
            <a:ext cx="2447925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200">
                <a:ea typeface="楷体_GB2312" pitchFamily="49" charset="-122"/>
              </a:rPr>
              <a:t>6.4</a:t>
            </a:r>
            <a:r>
              <a:rPr lang="en-US" altLang="zh-CN" sz="3200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en-US" altLang="zh-CN" sz="3200">
                <a:ea typeface="楷体_GB2312" pitchFamily="49" charset="-122"/>
              </a:rPr>
              <a:t>~</a:t>
            </a:r>
            <a:r>
              <a:rPr lang="en-US" altLang="zh-CN" sz="3200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en-US" altLang="zh-CN" sz="3200">
                <a:ea typeface="楷体_GB2312" pitchFamily="49" charset="-122"/>
              </a:rPr>
              <a:t>6.13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8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8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8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8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8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48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48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48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148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148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148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148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148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484" grpId="0"/>
      <p:bldP spid="148485" grpId="0"/>
      <p:bldP spid="148487" grpId="0"/>
      <p:bldP spid="148488" grpId="0"/>
      <p:bldP spid="148493" grpId="0"/>
      <p:bldP spid="148494" grpId="0"/>
      <p:bldP spid="148495" grpId="0"/>
      <p:bldP spid="148496" grpId="0"/>
      <p:bldP spid="148497" grpId="0"/>
      <p:bldP spid="148498" grpId="0"/>
      <p:bldP spid="14849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Text Box 8"/>
          <p:cNvSpPr txBox="1">
            <a:spLocks noChangeArrowheads="1"/>
          </p:cNvSpPr>
          <p:nvPr/>
        </p:nvSpPr>
        <p:spPr bwMode="auto">
          <a:xfrm>
            <a:off x="152400" y="101600"/>
            <a:ext cx="809148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200" dirty="0">
                <a:solidFill>
                  <a:srgbClr val="FFFF00"/>
                </a:solidFill>
                <a:latin typeface="+mn-lt"/>
                <a:ea typeface="楷体" panose="02010609060101010101" pitchFamily="49" charset="-122"/>
              </a:rPr>
              <a:t>6.4 </a:t>
            </a:r>
            <a:r>
              <a:rPr lang="en-US" altLang="zh-CN" sz="32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32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用模拟滤波器设计</a:t>
            </a:r>
            <a:r>
              <a:rPr lang="en-US" altLang="zh-CN" sz="3200" dirty="0">
                <a:solidFill>
                  <a:srgbClr val="FFFF00"/>
                </a:solidFill>
                <a:latin typeface="+mn-lt"/>
                <a:ea typeface="楷体" panose="02010609060101010101" pitchFamily="49" charset="-122"/>
              </a:rPr>
              <a:t>IIR</a:t>
            </a:r>
            <a:r>
              <a:rPr lang="zh-CN" altLang="en-US" sz="32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数字滤波器</a:t>
            </a:r>
          </a:p>
        </p:txBody>
      </p:sp>
      <p:sp>
        <p:nvSpPr>
          <p:cNvPr id="2062" name="Text Box 14"/>
          <p:cNvSpPr txBox="1">
            <a:spLocks noChangeArrowheads="1"/>
          </p:cNvSpPr>
          <p:nvPr/>
        </p:nvSpPr>
        <p:spPr bwMode="auto">
          <a:xfrm>
            <a:off x="238125" y="736600"/>
            <a:ext cx="807878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IIR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系统的系统函数可以用极、零点表示如下： </a:t>
            </a:r>
          </a:p>
        </p:txBody>
      </p:sp>
      <p:graphicFrame>
        <p:nvGraphicFramePr>
          <p:cNvPr id="2064" name="Object 16"/>
          <p:cNvGraphicFramePr>
            <a:graphicFrameLocks noChangeAspect="1"/>
          </p:cNvGraphicFramePr>
          <p:nvPr/>
        </p:nvGraphicFramePr>
        <p:xfrm>
          <a:off x="684213" y="1276350"/>
          <a:ext cx="5715000" cy="2038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278" name="公式" r:id="rId3" imgW="2349360" imgH="838080" progId="Equation.3">
                  <p:embed/>
                </p:oleObj>
              </mc:Choice>
              <mc:Fallback>
                <p:oleObj name="公式" r:id="rId3" imgW="2349360" imgH="838080" progId="Equation.3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4213" y="1276350"/>
                        <a:ext cx="5715000" cy="2038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65" name="Text Box 17"/>
          <p:cNvSpPr txBox="1">
            <a:spLocks noChangeArrowheads="1"/>
          </p:cNvSpPr>
          <p:nvPr/>
        </p:nvSpPr>
        <p:spPr bwMode="auto">
          <a:xfrm>
            <a:off x="273050" y="3321050"/>
            <a:ext cx="8475663" cy="1692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5000"/>
              </a:lnSpc>
              <a:spcBef>
                <a:spcPct val="50000"/>
              </a:spcBef>
            </a:pP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  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一般满足</a:t>
            </a:r>
            <a:r>
              <a:rPr lang="en-US" altLang="zh-CN" sz="2800" i="1" dirty="0">
                <a:ea typeface="楷体_GB2312" pitchFamily="49" charset="-122"/>
              </a:rPr>
              <a:t>M</a:t>
            </a:r>
            <a:r>
              <a:rPr lang="en-US" altLang="zh-CN" sz="2800" dirty="0">
                <a:ea typeface="楷体_GB2312" pitchFamily="49" charset="-122"/>
              </a:rPr>
              <a:t>≤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这类系统称为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阶系统，当</a:t>
            </a:r>
            <a:r>
              <a:rPr lang="en-US" altLang="zh-CN" sz="2800" i="1" dirty="0">
                <a:ea typeface="楷体_GB2312" pitchFamily="49" charset="-122"/>
              </a:rPr>
              <a:t>M</a:t>
            </a:r>
            <a:r>
              <a:rPr lang="en-US" altLang="zh-CN" sz="2800" dirty="0">
                <a:ea typeface="楷体_GB2312" pitchFamily="49" charset="-122"/>
              </a:rPr>
              <a:t>&gt;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时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可看成是一个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阶</a:t>
            </a:r>
            <a:r>
              <a:rPr lang="en-US" altLang="zh-CN" sz="2800" dirty="0">
                <a:ea typeface="楷体_GB2312" pitchFamily="49" charset="-122"/>
              </a:rPr>
              <a:t>IIR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子系统与一个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M</a:t>
            </a:r>
            <a:r>
              <a:rPr lang="en-US" altLang="zh-CN" sz="2800" dirty="0">
                <a:ea typeface="楷体_GB2312" pitchFamily="49" charset="-122"/>
              </a:rPr>
              <a:t>-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阶的</a:t>
            </a:r>
            <a:r>
              <a:rPr lang="en-US" altLang="zh-CN" sz="2800" dirty="0">
                <a:ea typeface="楷体_GB2312" pitchFamily="49" charset="-122"/>
              </a:rPr>
              <a:t>FIR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子系统的级联。以下讨论都假定</a:t>
            </a:r>
            <a:r>
              <a:rPr lang="en-US" altLang="zh-CN" sz="2800" i="1" dirty="0">
                <a:ea typeface="楷体_GB2312" pitchFamily="49" charset="-122"/>
              </a:rPr>
              <a:t>M</a:t>
            </a:r>
            <a:r>
              <a:rPr lang="en-US" altLang="zh-CN" sz="2800" dirty="0">
                <a:ea typeface="楷体_GB2312" pitchFamily="49" charset="-122"/>
              </a:rPr>
              <a:t>≤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。</a:t>
            </a:r>
            <a:r>
              <a:rPr lang="zh-CN" altLang="en-US" sz="2800" dirty="0"/>
              <a:t> </a:t>
            </a:r>
          </a:p>
        </p:txBody>
      </p:sp>
      <p:sp>
        <p:nvSpPr>
          <p:cNvPr id="136195" name="Text Box 3"/>
          <p:cNvSpPr txBox="1">
            <a:spLocks noChangeArrowheads="1"/>
          </p:cNvSpPr>
          <p:nvPr/>
        </p:nvSpPr>
        <p:spPr bwMode="auto">
          <a:xfrm>
            <a:off x="250825" y="5084763"/>
            <a:ext cx="8424863" cy="1083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5000"/>
              </a:lnSpc>
              <a:spcBef>
                <a:spcPct val="50000"/>
              </a:spcBef>
            </a:pP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基本思路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：求</a:t>
            </a:r>
            <a:r>
              <a:rPr lang="en-US" altLang="zh-CN" sz="2800" i="1" dirty="0" err="1">
                <a:ea typeface="楷体_GB2312" pitchFamily="49" charset="-122"/>
              </a:rPr>
              <a:t>a</a:t>
            </a:r>
            <a:r>
              <a:rPr lang="en-US" altLang="zh-CN" sz="2800" i="1" baseline="-25000" dirty="0" err="1">
                <a:ea typeface="楷体_GB2312" pitchFamily="49" charset="-122"/>
              </a:rPr>
              <a:t>k</a:t>
            </a:r>
            <a:r>
              <a:rPr lang="en-US" altLang="zh-CN" sz="2800" dirty="0">
                <a:ea typeface="楷体_GB2312" pitchFamily="49" charset="-122"/>
              </a:rPr>
              <a:t>, </a:t>
            </a:r>
            <a:r>
              <a:rPr lang="en-US" altLang="zh-CN" sz="2800" i="1" dirty="0" err="1">
                <a:ea typeface="楷体_GB2312" pitchFamily="49" charset="-122"/>
              </a:rPr>
              <a:t>b</a:t>
            </a:r>
            <a:r>
              <a:rPr lang="en-US" altLang="zh-CN" sz="2800" i="1" baseline="-25000" dirty="0" err="1">
                <a:ea typeface="楷体_GB2312" pitchFamily="49" charset="-122"/>
              </a:rPr>
              <a:t>k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或</a:t>
            </a:r>
            <a:r>
              <a:rPr lang="en-US" altLang="zh-CN" sz="2800" i="1" dirty="0" err="1">
                <a:ea typeface="楷体_GB2312" pitchFamily="49" charset="-122"/>
              </a:rPr>
              <a:t>c</a:t>
            </a:r>
            <a:r>
              <a:rPr lang="en-US" altLang="zh-CN" sz="2800" i="1" baseline="-25000" dirty="0" err="1">
                <a:ea typeface="楷体_GB2312" pitchFamily="49" charset="-122"/>
              </a:rPr>
              <a:t>k</a:t>
            </a:r>
            <a:r>
              <a:rPr lang="en-US" altLang="zh-CN" sz="2800" dirty="0">
                <a:ea typeface="楷体_GB2312" pitchFamily="49" charset="-122"/>
              </a:rPr>
              <a:t>, </a:t>
            </a:r>
            <a:r>
              <a:rPr lang="en-US" altLang="zh-CN" sz="2800" i="1" dirty="0" err="1">
                <a:ea typeface="楷体_GB2312" pitchFamily="49" charset="-122"/>
              </a:rPr>
              <a:t>d</a:t>
            </a:r>
            <a:r>
              <a:rPr lang="en-US" altLang="zh-CN" sz="2800" i="1" baseline="-25000" dirty="0" err="1">
                <a:ea typeface="楷体_GB2312" pitchFamily="49" charset="-122"/>
              </a:rPr>
              <a:t>k</a:t>
            </a:r>
            <a:r>
              <a:rPr lang="en-US" altLang="zh-CN" sz="2800" dirty="0">
                <a:ea typeface="楷体_GB2312" pitchFamily="49" charset="-122"/>
              </a:rPr>
              <a:t>, </a:t>
            </a:r>
            <a:r>
              <a:rPr lang="en-US" altLang="zh-CN" sz="2800" i="1" dirty="0">
                <a:ea typeface="楷体_GB2312" pitchFamily="49" charset="-122"/>
              </a:rPr>
              <a:t>A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使得滤波器的响应逼近给定的特性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6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2" grpId="0"/>
      <p:bldP spid="2065" grpId="0"/>
      <p:bldP spid="13619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Text Box 15"/>
          <p:cNvSpPr txBox="1">
            <a:spLocks noChangeArrowheads="1"/>
          </p:cNvSpPr>
          <p:nvPr/>
        </p:nvSpPr>
        <p:spPr bwMode="auto">
          <a:xfrm>
            <a:off x="276225" y="115888"/>
            <a:ext cx="48006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设计</a:t>
            </a:r>
            <a:r>
              <a:rPr lang="en-US" altLang="zh-CN" sz="2800" dirty="0">
                <a:solidFill>
                  <a:srgbClr val="FFFF00"/>
                </a:solidFill>
                <a:latin typeface="+mn-lt"/>
                <a:ea typeface="楷体" panose="02010609060101010101" pitchFamily="49" charset="-122"/>
              </a:rPr>
              <a:t>IIR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数字滤波器的步骤</a:t>
            </a:r>
          </a:p>
        </p:txBody>
      </p:sp>
      <p:sp>
        <p:nvSpPr>
          <p:cNvPr id="3088" name="Text Box 16"/>
          <p:cNvSpPr txBox="1">
            <a:spLocks noChangeArrowheads="1"/>
          </p:cNvSpPr>
          <p:nvPr/>
        </p:nvSpPr>
        <p:spPr bwMode="auto">
          <a:xfrm>
            <a:off x="179388" y="720725"/>
            <a:ext cx="8496300" cy="1074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1)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由要求的选频滤波器（高通、带通、带阻）的设计</a:t>
            </a:r>
          </a:p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  指标，得出低通数字滤波器的设计指标 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6.9~6.11</a:t>
            </a:r>
          </a:p>
        </p:txBody>
      </p:sp>
      <p:sp>
        <p:nvSpPr>
          <p:cNvPr id="3089" name="Text Box 17"/>
          <p:cNvSpPr txBox="1">
            <a:spLocks noChangeArrowheads="1"/>
          </p:cNvSpPr>
          <p:nvPr/>
        </p:nvSpPr>
        <p:spPr bwMode="auto">
          <a:xfrm>
            <a:off x="150813" y="1958975"/>
            <a:ext cx="8993187" cy="1074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2)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由数字低通滤波器的设计指标得出模拟低通滤波器的</a:t>
            </a:r>
          </a:p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  设计指标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当用双线性法转换时需要预畸变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) 6.5~6.7</a:t>
            </a:r>
          </a:p>
        </p:txBody>
      </p:sp>
      <p:sp>
        <p:nvSpPr>
          <p:cNvPr id="3090" name="Text Box 18"/>
          <p:cNvSpPr txBox="1">
            <a:spLocks noChangeArrowheads="1"/>
          </p:cNvSpPr>
          <p:nvPr/>
        </p:nvSpPr>
        <p:spPr bwMode="auto">
          <a:xfrm>
            <a:off x="179388" y="3225800"/>
            <a:ext cx="8640762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3)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设计模拟低通滤波器（巴特沃思、切比雪夫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I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）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6.8</a:t>
            </a:r>
          </a:p>
        </p:txBody>
      </p:sp>
      <p:sp>
        <p:nvSpPr>
          <p:cNvPr id="3091" name="Text Box 19"/>
          <p:cNvSpPr txBox="1">
            <a:spLocks noChangeArrowheads="1"/>
          </p:cNvSpPr>
          <p:nvPr/>
        </p:nvSpPr>
        <p:spPr bwMode="auto">
          <a:xfrm>
            <a:off x="179388" y="3932238"/>
            <a:ext cx="8640762" cy="1074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4)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将模拟低通滤波器转换为数字低通滤波器（冲激响</a:t>
            </a:r>
          </a:p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  应不变法、双线性变换法）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6.5~6.7</a:t>
            </a:r>
          </a:p>
        </p:txBody>
      </p:sp>
      <p:sp>
        <p:nvSpPr>
          <p:cNvPr id="3092" name="Text Box 20"/>
          <p:cNvSpPr txBox="1">
            <a:spLocks noChangeArrowheads="1"/>
          </p:cNvSpPr>
          <p:nvPr/>
        </p:nvSpPr>
        <p:spPr bwMode="auto">
          <a:xfrm>
            <a:off x="165100" y="5113338"/>
            <a:ext cx="8353425" cy="1074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5)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将数字低通滤波器转换为所要求的选频滤波器</a:t>
            </a:r>
          </a:p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 （数字域转换） 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6.9~6.11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0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87" grpId="0"/>
      <p:bldP spid="3088" grpId="0"/>
      <p:bldP spid="3089" grpId="0"/>
      <p:bldP spid="3090" grpId="0"/>
      <p:bldP spid="3091" grpId="0"/>
      <p:bldP spid="309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9012" name="Group 4"/>
          <p:cNvGrpSpPr>
            <a:grpSpLocks/>
          </p:cNvGrpSpPr>
          <p:nvPr/>
        </p:nvGrpSpPr>
        <p:grpSpPr bwMode="auto">
          <a:xfrm>
            <a:off x="2298700" y="1220788"/>
            <a:ext cx="1152525" cy="1587"/>
            <a:chOff x="1202" y="3249"/>
            <a:chExt cx="952" cy="0"/>
          </a:xfrm>
        </p:grpSpPr>
        <p:sp>
          <p:nvSpPr>
            <p:cNvPr id="299013" name="Line 5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014" name="Line 6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99015" name="Group 7"/>
          <p:cNvGrpSpPr>
            <a:grpSpLocks/>
          </p:cNvGrpSpPr>
          <p:nvPr/>
        </p:nvGrpSpPr>
        <p:grpSpPr bwMode="auto">
          <a:xfrm rot="18942265" flipH="1">
            <a:off x="2851150" y="1447800"/>
            <a:ext cx="792163" cy="215900"/>
            <a:chOff x="1202" y="3249"/>
            <a:chExt cx="952" cy="0"/>
          </a:xfrm>
        </p:grpSpPr>
        <p:sp>
          <p:nvSpPr>
            <p:cNvPr id="299016" name="Line 8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017" name="Line 9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99018" name="Rectangle 10"/>
          <p:cNvSpPr>
            <a:spLocks noChangeArrowheads="1"/>
          </p:cNvSpPr>
          <p:nvPr/>
        </p:nvSpPr>
        <p:spPr bwMode="auto">
          <a:xfrm>
            <a:off x="3090863" y="1628775"/>
            <a:ext cx="2889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 sz="200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</a:t>
            </a:r>
            <a:endParaRPr kumimoji="0" lang="en-US" altLang="zh-CN" sz="2000" baseline="-2500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99019" name="Group 11"/>
          <p:cNvGrpSpPr>
            <a:grpSpLocks/>
          </p:cNvGrpSpPr>
          <p:nvPr/>
        </p:nvGrpSpPr>
        <p:grpSpPr bwMode="auto">
          <a:xfrm rot="2657735" flipH="1" flipV="1">
            <a:off x="2866864" y="1862323"/>
            <a:ext cx="792163" cy="215900"/>
            <a:chOff x="1202" y="3249"/>
            <a:chExt cx="952" cy="0"/>
          </a:xfrm>
        </p:grpSpPr>
        <p:sp>
          <p:nvSpPr>
            <p:cNvPr id="299020" name="Line 12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021" name="Line 13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99022" name="Group 14"/>
          <p:cNvGrpSpPr>
            <a:grpSpLocks/>
          </p:cNvGrpSpPr>
          <p:nvPr/>
        </p:nvGrpSpPr>
        <p:grpSpPr bwMode="auto">
          <a:xfrm rot="18942265" flipH="1">
            <a:off x="4291013" y="1447800"/>
            <a:ext cx="792162" cy="215900"/>
            <a:chOff x="1202" y="3249"/>
            <a:chExt cx="952" cy="0"/>
          </a:xfrm>
        </p:grpSpPr>
        <p:sp>
          <p:nvSpPr>
            <p:cNvPr id="299023" name="Line 15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024" name="Line 16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99025" name="Rectangle 17"/>
          <p:cNvSpPr>
            <a:spLocks noChangeArrowheads="1"/>
          </p:cNvSpPr>
          <p:nvPr/>
        </p:nvSpPr>
        <p:spPr bwMode="auto">
          <a:xfrm>
            <a:off x="4603750" y="1631950"/>
            <a:ext cx="2889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 sz="200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</a:t>
            </a:r>
            <a:endParaRPr kumimoji="0" lang="en-US" altLang="zh-CN" sz="2000" baseline="-2500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99026" name="Group 18"/>
          <p:cNvGrpSpPr>
            <a:grpSpLocks/>
          </p:cNvGrpSpPr>
          <p:nvPr/>
        </p:nvGrpSpPr>
        <p:grpSpPr bwMode="auto">
          <a:xfrm rot="2657735" flipH="1" flipV="1">
            <a:off x="4292957" y="1860655"/>
            <a:ext cx="792162" cy="215900"/>
            <a:chOff x="1202" y="3249"/>
            <a:chExt cx="952" cy="0"/>
          </a:xfrm>
        </p:grpSpPr>
        <p:sp>
          <p:nvSpPr>
            <p:cNvPr id="299027" name="Line 19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028" name="Line 20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99029" name="Group 21"/>
          <p:cNvGrpSpPr>
            <a:grpSpLocks/>
          </p:cNvGrpSpPr>
          <p:nvPr/>
        </p:nvGrpSpPr>
        <p:grpSpPr bwMode="auto">
          <a:xfrm rot="18942265" flipH="1">
            <a:off x="5732463" y="1447800"/>
            <a:ext cx="792162" cy="215900"/>
            <a:chOff x="1202" y="3249"/>
            <a:chExt cx="952" cy="0"/>
          </a:xfrm>
        </p:grpSpPr>
        <p:sp>
          <p:nvSpPr>
            <p:cNvPr id="299030" name="Line 22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031" name="Line 23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99032" name="Rectangle 24"/>
          <p:cNvSpPr>
            <a:spLocks noChangeArrowheads="1"/>
          </p:cNvSpPr>
          <p:nvPr/>
        </p:nvSpPr>
        <p:spPr bwMode="auto">
          <a:xfrm>
            <a:off x="6043613" y="1628775"/>
            <a:ext cx="2889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 sz="200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</a:t>
            </a:r>
            <a:endParaRPr kumimoji="0" lang="en-US" altLang="zh-CN" sz="2000" baseline="-2500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99033" name="Group 25"/>
          <p:cNvGrpSpPr>
            <a:grpSpLocks/>
          </p:cNvGrpSpPr>
          <p:nvPr/>
        </p:nvGrpSpPr>
        <p:grpSpPr bwMode="auto">
          <a:xfrm rot="2657735" flipH="1" flipV="1">
            <a:off x="5731449" y="1846587"/>
            <a:ext cx="792162" cy="215900"/>
            <a:chOff x="1202" y="3249"/>
            <a:chExt cx="952" cy="0"/>
          </a:xfrm>
        </p:grpSpPr>
        <p:sp>
          <p:nvSpPr>
            <p:cNvPr id="299034" name="Line 26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035" name="Line 27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99036" name="Group 28"/>
          <p:cNvGrpSpPr>
            <a:grpSpLocks/>
          </p:cNvGrpSpPr>
          <p:nvPr/>
        </p:nvGrpSpPr>
        <p:grpSpPr bwMode="auto">
          <a:xfrm>
            <a:off x="3451225" y="1844675"/>
            <a:ext cx="3960813" cy="458788"/>
            <a:chOff x="2018" y="2278"/>
            <a:chExt cx="2495" cy="289"/>
          </a:xfrm>
        </p:grpSpPr>
        <p:grpSp>
          <p:nvGrpSpPr>
            <p:cNvPr id="299037" name="Group 29"/>
            <p:cNvGrpSpPr>
              <a:grpSpLocks/>
            </p:cNvGrpSpPr>
            <p:nvPr/>
          </p:nvGrpSpPr>
          <p:grpSpPr bwMode="auto">
            <a:xfrm>
              <a:off x="2018" y="2566"/>
              <a:ext cx="907" cy="1"/>
              <a:chOff x="975" y="2069"/>
              <a:chExt cx="907" cy="1"/>
            </a:xfrm>
          </p:grpSpPr>
          <p:sp>
            <p:nvSpPr>
              <p:cNvPr id="299038" name="Line 30"/>
              <p:cNvSpPr>
                <a:spLocks noChangeShapeType="1"/>
              </p:cNvSpPr>
              <p:nvPr/>
            </p:nvSpPr>
            <p:spPr bwMode="auto">
              <a:xfrm flipH="1">
                <a:off x="1247" y="2069"/>
                <a:ext cx="635" cy="1"/>
              </a:xfrm>
              <a:prstGeom prst="line">
                <a:avLst/>
              </a:prstGeom>
              <a:noFill/>
              <a:ln w="28575">
                <a:solidFill>
                  <a:schemeClr val="hlink"/>
                </a:solidFill>
                <a:round/>
                <a:headEnd type="oval" w="med" len="med"/>
                <a:tailEnd type="stealth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039" name="Line 31"/>
              <p:cNvSpPr>
                <a:spLocks noChangeShapeType="1"/>
              </p:cNvSpPr>
              <p:nvPr/>
            </p:nvSpPr>
            <p:spPr bwMode="auto">
              <a:xfrm flipH="1">
                <a:off x="975" y="2069"/>
                <a:ext cx="317" cy="1"/>
              </a:xfrm>
              <a:prstGeom prst="line">
                <a:avLst/>
              </a:prstGeom>
              <a:noFill/>
              <a:ln w="28575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99040" name="Rectangle 32"/>
            <p:cNvSpPr>
              <a:spLocks noChangeArrowheads="1"/>
            </p:cNvSpPr>
            <p:nvPr/>
          </p:nvSpPr>
          <p:spPr bwMode="auto">
            <a:xfrm>
              <a:off x="2245" y="2278"/>
              <a:ext cx="31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kumimoji="0" lang="en-US" altLang="zh-CN" i="1"/>
                <a:t>z</a:t>
              </a:r>
              <a:r>
                <a:rPr kumimoji="0" lang="en-US" altLang="zh-CN" baseline="30000"/>
                <a:t>-1</a:t>
              </a:r>
            </a:p>
          </p:txBody>
        </p:sp>
        <p:grpSp>
          <p:nvGrpSpPr>
            <p:cNvPr id="299041" name="Group 33"/>
            <p:cNvGrpSpPr>
              <a:grpSpLocks/>
            </p:cNvGrpSpPr>
            <p:nvPr/>
          </p:nvGrpSpPr>
          <p:grpSpPr bwMode="auto">
            <a:xfrm>
              <a:off x="2925" y="2566"/>
              <a:ext cx="907" cy="1"/>
              <a:chOff x="975" y="2069"/>
              <a:chExt cx="907" cy="1"/>
            </a:xfrm>
          </p:grpSpPr>
          <p:sp>
            <p:nvSpPr>
              <p:cNvPr id="299042" name="Line 34"/>
              <p:cNvSpPr>
                <a:spLocks noChangeShapeType="1"/>
              </p:cNvSpPr>
              <p:nvPr/>
            </p:nvSpPr>
            <p:spPr bwMode="auto">
              <a:xfrm flipH="1">
                <a:off x="1247" y="2069"/>
                <a:ext cx="635" cy="1"/>
              </a:xfrm>
              <a:prstGeom prst="line">
                <a:avLst/>
              </a:prstGeom>
              <a:noFill/>
              <a:ln w="28575">
                <a:solidFill>
                  <a:schemeClr val="hlink"/>
                </a:solidFill>
                <a:round/>
                <a:headEnd type="oval" w="med" len="med"/>
                <a:tailEnd type="stealth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043" name="Line 35"/>
              <p:cNvSpPr>
                <a:spLocks noChangeShapeType="1"/>
              </p:cNvSpPr>
              <p:nvPr/>
            </p:nvSpPr>
            <p:spPr bwMode="auto">
              <a:xfrm flipH="1">
                <a:off x="975" y="2069"/>
                <a:ext cx="317" cy="1"/>
              </a:xfrm>
              <a:prstGeom prst="line">
                <a:avLst/>
              </a:prstGeom>
              <a:noFill/>
              <a:ln w="28575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99044" name="Rectangle 36"/>
            <p:cNvSpPr>
              <a:spLocks noChangeArrowheads="1"/>
            </p:cNvSpPr>
            <p:nvPr/>
          </p:nvSpPr>
          <p:spPr bwMode="auto">
            <a:xfrm>
              <a:off x="3152" y="2278"/>
              <a:ext cx="31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kumimoji="0" lang="en-US" altLang="zh-CN" i="1"/>
                <a:t>z</a:t>
              </a:r>
              <a:r>
                <a:rPr kumimoji="0" lang="en-US" altLang="zh-CN" baseline="30000"/>
                <a:t>-1</a:t>
              </a:r>
            </a:p>
          </p:txBody>
        </p:sp>
        <p:grpSp>
          <p:nvGrpSpPr>
            <p:cNvPr id="299045" name="Group 37"/>
            <p:cNvGrpSpPr>
              <a:grpSpLocks/>
            </p:cNvGrpSpPr>
            <p:nvPr/>
          </p:nvGrpSpPr>
          <p:grpSpPr bwMode="auto">
            <a:xfrm>
              <a:off x="3833" y="2565"/>
              <a:ext cx="680" cy="1"/>
              <a:chOff x="4332" y="2068"/>
              <a:chExt cx="680" cy="1"/>
            </a:xfrm>
          </p:grpSpPr>
          <p:sp>
            <p:nvSpPr>
              <p:cNvPr id="299046" name="Line 38"/>
              <p:cNvSpPr>
                <a:spLocks noChangeShapeType="1"/>
              </p:cNvSpPr>
              <p:nvPr/>
            </p:nvSpPr>
            <p:spPr bwMode="auto">
              <a:xfrm flipH="1">
                <a:off x="4536" y="2068"/>
                <a:ext cx="476" cy="1"/>
              </a:xfrm>
              <a:prstGeom prst="line">
                <a:avLst/>
              </a:prstGeom>
              <a:noFill/>
              <a:ln w="28575">
                <a:solidFill>
                  <a:schemeClr val="hlink"/>
                </a:solidFill>
                <a:round/>
                <a:headEnd type="oval" w="med" len="med"/>
                <a:tailEnd type="stealth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047" name="Line 39"/>
              <p:cNvSpPr>
                <a:spLocks noChangeShapeType="1"/>
              </p:cNvSpPr>
              <p:nvPr/>
            </p:nvSpPr>
            <p:spPr bwMode="auto">
              <a:xfrm flipH="1">
                <a:off x="4332" y="2068"/>
                <a:ext cx="238" cy="1"/>
              </a:xfrm>
              <a:prstGeom prst="line">
                <a:avLst/>
              </a:prstGeom>
              <a:noFill/>
              <a:ln w="28575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99048" name="Rectangle 40"/>
            <p:cNvSpPr>
              <a:spLocks noChangeArrowheads="1"/>
            </p:cNvSpPr>
            <p:nvPr/>
          </p:nvSpPr>
          <p:spPr bwMode="auto">
            <a:xfrm>
              <a:off x="4060" y="2278"/>
              <a:ext cx="31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kumimoji="0" lang="en-US" altLang="zh-CN" i="1"/>
                <a:t>z</a:t>
              </a:r>
              <a:r>
                <a:rPr kumimoji="0" lang="en-US" altLang="zh-CN" baseline="30000"/>
                <a:t>-1</a:t>
              </a:r>
            </a:p>
          </p:txBody>
        </p:sp>
      </p:grpSp>
      <p:grpSp>
        <p:nvGrpSpPr>
          <p:cNvPr id="299049" name="Group 41"/>
          <p:cNvGrpSpPr>
            <a:grpSpLocks/>
          </p:cNvGrpSpPr>
          <p:nvPr/>
        </p:nvGrpSpPr>
        <p:grpSpPr bwMode="auto">
          <a:xfrm>
            <a:off x="3451225" y="765175"/>
            <a:ext cx="3960813" cy="457200"/>
            <a:chOff x="2018" y="1598"/>
            <a:chExt cx="2495" cy="288"/>
          </a:xfrm>
        </p:grpSpPr>
        <p:sp>
          <p:nvSpPr>
            <p:cNvPr id="299050" name="Rectangle 42"/>
            <p:cNvSpPr>
              <a:spLocks noChangeArrowheads="1"/>
            </p:cNvSpPr>
            <p:nvPr/>
          </p:nvSpPr>
          <p:spPr bwMode="auto">
            <a:xfrm>
              <a:off x="2380" y="1598"/>
              <a:ext cx="31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kumimoji="0" lang="en-US" altLang="zh-CN" i="1"/>
                <a:t>z</a:t>
              </a:r>
              <a:r>
                <a:rPr kumimoji="0" lang="en-US" altLang="zh-CN" baseline="30000"/>
                <a:t>-1</a:t>
              </a:r>
            </a:p>
          </p:txBody>
        </p:sp>
        <p:grpSp>
          <p:nvGrpSpPr>
            <p:cNvPr id="299051" name="Group 43"/>
            <p:cNvGrpSpPr>
              <a:grpSpLocks/>
            </p:cNvGrpSpPr>
            <p:nvPr/>
          </p:nvGrpSpPr>
          <p:grpSpPr bwMode="auto">
            <a:xfrm flipH="1">
              <a:off x="2018" y="1885"/>
              <a:ext cx="907" cy="1"/>
              <a:chOff x="975" y="2069"/>
              <a:chExt cx="907" cy="1"/>
            </a:xfrm>
          </p:grpSpPr>
          <p:sp>
            <p:nvSpPr>
              <p:cNvPr id="299052" name="Line 44"/>
              <p:cNvSpPr>
                <a:spLocks noChangeShapeType="1"/>
              </p:cNvSpPr>
              <p:nvPr/>
            </p:nvSpPr>
            <p:spPr bwMode="auto">
              <a:xfrm flipH="1">
                <a:off x="1247" y="2069"/>
                <a:ext cx="635" cy="1"/>
              </a:xfrm>
              <a:prstGeom prst="line">
                <a:avLst/>
              </a:prstGeom>
              <a:noFill/>
              <a:ln w="28575">
                <a:solidFill>
                  <a:schemeClr val="hlink"/>
                </a:solidFill>
                <a:round/>
                <a:headEnd type="oval" w="med" len="med"/>
                <a:tailEnd type="stealth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053" name="Line 45"/>
              <p:cNvSpPr>
                <a:spLocks noChangeShapeType="1"/>
              </p:cNvSpPr>
              <p:nvPr/>
            </p:nvSpPr>
            <p:spPr bwMode="auto">
              <a:xfrm flipH="1">
                <a:off x="975" y="2069"/>
                <a:ext cx="317" cy="1"/>
              </a:xfrm>
              <a:prstGeom prst="line">
                <a:avLst/>
              </a:prstGeom>
              <a:noFill/>
              <a:ln w="28575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99054" name="Rectangle 46"/>
            <p:cNvSpPr>
              <a:spLocks noChangeArrowheads="1"/>
            </p:cNvSpPr>
            <p:nvPr/>
          </p:nvSpPr>
          <p:spPr bwMode="auto">
            <a:xfrm>
              <a:off x="3287" y="1598"/>
              <a:ext cx="31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kumimoji="0" lang="en-US" altLang="zh-CN" i="1"/>
                <a:t>z</a:t>
              </a:r>
              <a:r>
                <a:rPr kumimoji="0" lang="en-US" altLang="zh-CN" baseline="30000"/>
                <a:t>-1</a:t>
              </a:r>
            </a:p>
          </p:txBody>
        </p:sp>
        <p:grpSp>
          <p:nvGrpSpPr>
            <p:cNvPr id="299055" name="Group 47"/>
            <p:cNvGrpSpPr>
              <a:grpSpLocks/>
            </p:cNvGrpSpPr>
            <p:nvPr/>
          </p:nvGrpSpPr>
          <p:grpSpPr bwMode="auto">
            <a:xfrm flipH="1">
              <a:off x="2925" y="1885"/>
              <a:ext cx="907" cy="1"/>
              <a:chOff x="975" y="2069"/>
              <a:chExt cx="907" cy="1"/>
            </a:xfrm>
          </p:grpSpPr>
          <p:sp>
            <p:nvSpPr>
              <p:cNvPr id="299056" name="Line 48"/>
              <p:cNvSpPr>
                <a:spLocks noChangeShapeType="1"/>
              </p:cNvSpPr>
              <p:nvPr/>
            </p:nvSpPr>
            <p:spPr bwMode="auto">
              <a:xfrm flipH="1">
                <a:off x="1247" y="2069"/>
                <a:ext cx="635" cy="1"/>
              </a:xfrm>
              <a:prstGeom prst="line">
                <a:avLst/>
              </a:prstGeom>
              <a:noFill/>
              <a:ln w="28575">
                <a:solidFill>
                  <a:schemeClr val="hlink"/>
                </a:solidFill>
                <a:round/>
                <a:headEnd type="oval" w="med" len="med"/>
                <a:tailEnd type="stealth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057" name="Line 49"/>
              <p:cNvSpPr>
                <a:spLocks noChangeShapeType="1"/>
              </p:cNvSpPr>
              <p:nvPr/>
            </p:nvSpPr>
            <p:spPr bwMode="auto">
              <a:xfrm flipH="1">
                <a:off x="975" y="2069"/>
                <a:ext cx="317" cy="1"/>
              </a:xfrm>
              <a:prstGeom prst="line">
                <a:avLst/>
              </a:prstGeom>
              <a:noFill/>
              <a:ln w="28575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99058" name="Rectangle 50"/>
            <p:cNvSpPr>
              <a:spLocks noChangeArrowheads="1"/>
            </p:cNvSpPr>
            <p:nvPr/>
          </p:nvSpPr>
          <p:spPr bwMode="auto">
            <a:xfrm>
              <a:off x="4195" y="1598"/>
              <a:ext cx="31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kumimoji="0" lang="en-US" altLang="zh-CN" i="1"/>
                <a:t>z</a:t>
              </a:r>
              <a:r>
                <a:rPr kumimoji="0" lang="en-US" altLang="zh-CN" baseline="30000"/>
                <a:t>-1</a:t>
              </a:r>
            </a:p>
          </p:txBody>
        </p:sp>
        <p:grpSp>
          <p:nvGrpSpPr>
            <p:cNvPr id="299059" name="Group 51"/>
            <p:cNvGrpSpPr>
              <a:grpSpLocks/>
            </p:cNvGrpSpPr>
            <p:nvPr/>
          </p:nvGrpSpPr>
          <p:grpSpPr bwMode="auto">
            <a:xfrm flipH="1">
              <a:off x="3833" y="1885"/>
              <a:ext cx="680" cy="1"/>
              <a:chOff x="975" y="2069"/>
              <a:chExt cx="907" cy="1"/>
            </a:xfrm>
          </p:grpSpPr>
          <p:sp>
            <p:nvSpPr>
              <p:cNvPr id="299060" name="Line 52"/>
              <p:cNvSpPr>
                <a:spLocks noChangeShapeType="1"/>
              </p:cNvSpPr>
              <p:nvPr/>
            </p:nvSpPr>
            <p:spPr bwMode="auto">
              <a:xfrm flipH="1">
                <a:off x="1247" y="2069"/>
                <a:ext cx="635" cy="1"/>
              </a:xfrm>
              <a:prstGeom prst="line">
                <a:avLst/>
              </a:prstGeom>
              <a:noFill/>
              <a:ln w="28575">
                <a:solidFill>
                  <a:schemeClr val="hlink"/>
                </a:solidFill>
                <a:round/>
                <a:headEnd type="oval" w="med" len="med"/>
                <a:tailEnd type="stealth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061" name="Line 53"/>
              <p:cNvSpPr>
                <a:spLocks noChangeShapeType="1"/>
              </p:cNvSpPr>
              <p:nvPr/>
            </p:nvSpPr>
            <p:spPr bwMode="auto">
              <a:xfrm flipH="1">
                <a:off x="975" y="2069"/>
                <a:ext cx="317" cy="1"/>
              </a:xfrm>
              <a:prstGeom prst="line">
                <a:avLst/>
              </a:prstGeom>
              <a:noFill/>
              <a:ln w="28575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99062" name="Line 54"/>
          <p:cNvSpPr>
            <a:spLocks noChangeShapeType="1"/>
          </p:cNvSpPr>
          <p:nvPr/>
        </p:nvSpPr>
        <p:spPr bwMode="auto">
          <a:xfrm rot="16200000" flipH="1">
            <a:off x="7142163" y="3003550"/>
            <a:ext cx="539750" cy="0"/>
          </a:xfrm>
          <a:prstGeom prst="line">
            <a:avLst/>
          </a:prstGeom>
          <a:noFill/>
          <a:ln w="28575">
            <a:solidFill>
              <a:schemeClr val="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99063" name="Line 55"/>
          <p:cNvSpPr>
            <a:spLocks noChangeShapeType="1"/>
          </p:cNvSpPr>
          <p:nvPr/>
        </p:nvSpPr>
        <p:spPr bwMode="auto">
          <a:xfrm>
            <a:off x="2860675" y="3241675"/>
            <a:ext cx="4533900" cy="1588"/>
          </a:xfrm>
          <a:prstGeom prst="line">
            <a:avLst/>
          </a:prstGeom>
          <a:noFill/>
          <a:ln w="28575">
            <a:solidFill>
              <a:schemeClr val="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99064" name="Group 56"/>
          <p:cNvGrpSpPr>
            <a:grpSpLocks/>
          </p:cNvGrpSpPr>
          <p:nvPr/>
        </p:nvGrpSpPr>
        <p:grpSpPr bwMode="auto">
          <a:xfrm>
            <a:off x="2874963" y="1798638"/>
            <a:ext cx="0" cy="1444625"/>
            <a:chOff x="1655" y="2249"/>
            <a:chExt cx="0" cy="910"/>
          </a:xfrm>
        </p:grpSpPr>
        <p:sp>
          <p:nvSpPr>
            <p:cNvPr id="299065" name="Line 57"/>
            <p:cNvSpPr>
              <a:spLocks noChangeShapeType="1"/>
            </p:cNvSpPr>
            <p:nvPr/>
          </p:nvSpPr>
          <p:spPr bwMode="auto">
            <a:xfrm rot="5400000">
              <a:off x="1344" y="2560"/>
              <a:ext cx="621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066" name="Line 58"/>
            <p:cNvSpPr>
              <a:spLocks noChangeShapeType="1"/>
            </p:cNvSpPr>
            <p:nvPr/>
          </p:nvSpPr>
          <p:spPr bwMode="auto">
            <a:xfrm rot="5400000">
              <a:off x="1485" y="2989"/>
              <a:ext cx="340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99067" name="Group 59"/>
          <p:cNvGrpSpPr>
            <a:grpSpLocks/>
          </p:cNvGrpSpPr>
          <p:nvPr/>
        </p:nvGrpSpPr>
        <p:grpSpPr bwMode="auto">
          <a:xfrm>
            <a:off x="4314825" y="1798638"/>
            <a:ext cx="0" cy="1444625"/>
            <a:chOff x="2562" y="2249"/>
            <a:chExt cx="0" cy="910"/>
          </a:xfrm>
        </p:grpSpPr>
        <p:sp>
          <p:nvSpPr>
            <p:cNvPr id="299068" name="Line 60"/>
            <p:cNvSpPr>
              <a:spLocks noChangeShapeType="1"/>
            </p:cNvSpPr>
            <p:nvPr/>
          </p:nvSpPr>
          <p:spPr bwMode="auto">
            <a:xfrm rot="5400000">
              <a:off x="2251" y="2560"/>
              <a:ext cx="621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069" name="Line 61"/>
            <p:cNvSpPr>
              <a:spLocks noChangeShapeType="1"/>
            </p:cNvSpPr>
            <p:nvPr/>
          </p:nvSpPr>
          <p:spPr bwMode="auto">
            <a:xfrm rot="5400000">
              <a:off x="2392" y="2989"/>
              <a:ext cx="340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99070" name="Group 62"/>
          <p:cNvGrpSpPr>
            <a:grpSpLocks/>
          </p:cNvGrpSpPr>
          <p:nvPr/>
        </p:nvGrpSpPr>
        <p:grpSpPr bwMode="auto">
          <a:xfrm>
            <a:off x="5756275" y="1798638"/>
            <a:ext cx="0" cy="1444625"/>
            <a:chOff x="3470" y="2249"/>
            <a:chExt cx="0" cy="910"/>
          </a:xfrm>
        </p:grpSpPr>
        <p:sp>
          <p:nvSpPr>
            <p:cNvPr id="299071" name="Line 63"/>
            <p:cNvSpPr>
              <a:spLocks noChangeShapeType="1"/>
            </p:cNvSpPr>
            <p:nvPr/>
          </p:nvSpPr>
          <p:spPr bwMode="auto">
            <a:xfrm rot="5400000">
              <a:off x="3159" y="2560"/>
              <a:ext cx="621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072" name="Line 64"/>
            <p:cNvSpPr>
              <a:spLocks noChangeShapeType="1"/>
            </p:cNvSpPr>
            <p:nvPr/>
          </p:nvSpPr>
          <p:spPr bwMode="auto">
            <a:xfrm rot="5400000">
              <a:off x="3300" y="2989"/>
              <a:ext cx="340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99073" name="Line 65"/>
          <p:cNvSpPr>
            <a:spLocks noChangeShapeType="1"/>
          </p:cNvSpPr>
          <p:nvPr/>
        </p:nvSpPr>
        <p:spPr bwMode="auto">
          <a:xfrm rot="5400000">
            <a:off x="6919119" y="2480469"/>
            <a:ext cx="985838" cy="0"/>
          </a:xfrm>
          <a:prstGeom prst="line">
            <a:avLst/>
          </a:prstGeom>
          <a:noFill/>
          <a:ln w="28575">
            <a:solidFill>
              <a:schemeClr val="hlink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299074" name="Object 66"/>
          <p:cNvGraphicFramePr>
            <a:graphicFrameLocks noChangeAspect="1"/>
          </p:cNvGraphicFramePr>
          <p:nvPr/>
        </p:nvGraphicFramePr>
        <p:xfrm>
          <a:off x="1592263" y="984250"/>
          <a:ext cx="646112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9631" name="公式" r:id="rId3" imgW="317160" imgH="203040" progId="Equation.3">
                  <p:embed/>
                </p:oleObj>
              </mc:Choice>
              <mc:Fallback>
                <p:oleObj name="公式" r:id="rId3" imgW="317160" imgH="203040" progId="Equation.3">
                  <p:embed/>
                  <p:pic>
                    <p:nvPicPr>
                      <p:cNvPr id="0" name="Object 6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92263" y="984250"/>
                        <a:ext cx="646112" cy="414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5F1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9075" name="Object 67"/>
          <p:cNvGraphicFramePr>
            <a:graphicFrameLocks noChangeAspect="1"/>
          </p:cNvGraphicFramePr>
          <p:nvPr/>
        </p:nvGraphicFramePr>
        <p:xfrm>
          <a:off x="7786688" y="2765425"/>
          <a:ext cx="673100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9632" name="公式" r:id="rId5" imgW="330120" imgH="203040" progId="Equation.3">
                  <p:embed/>
                </p:oleObj>
              </mc:Choice>
              <mc:Fallback>
                <p:oleObj name="公式" r:id="rId5" imgW="330120" imgH="203040" progId="Equation.3">
                  <p:embed/>
                  <p:pic>
                    <p:nvPicPr>
                      <p:cNvPr id="0" name="Object 6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86688" y="2765425"/>
                        <a:ext cx="673100" cy="414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5F1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99076" name="Group 68"/>
          <p:cNvGrpSpPr>
            <a:grpSpLocks/>
          </p:cNvGrpSpPr>
          <p:nvPr/>
        </p:nvGrpSpPr>
        <p:grpSpPr bwMode="auto">
          <a:xfrm>
            <a:off x="7412038" y="3255963"/>
            <a:ext cx="1039812" cy="1587"/>
            <a:chOff x="1202" y="3249"/>
            <a:chExt cx="952" cy="0"/>
          </a:xfrm>
        </p:grpSpPr>
        <p:sp>
          <p:nvSpPr>
            <p:cNvPr id="299077" name="Line 69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078" name="Line 70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aphicFrame>
        <p:nvGraphicFramePr>
          <p:cNvPr id="299079" name="Object 71"/>
          <p:cNvGraphicFramePr>
            <a:graphicFrameLocks/>
          </p:cNvGraphicFramePr>
          <p:nvPr/>
        </p:nvGraphicFramePr>
        <p:xfrm>
          <a:off x="107950" y="44450"/>
          <a:ext cx="8943975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9633" name="公式" r:id="rId7" imgW="3784320" imgH="228600" progId="Equation.3">
                  <p:embed/>
                </p:oleObj>
              </mc:Choice>
              <mc:Fallback>
                <p:oleObj name="公式" r:id="rId7" imgW="3784320" imgH="228600" progId="Equation.3">
                  <p:embed/>
                  <p:pic>
                    <p:nvPicPr>
                      <p:cNvPr id="0" name="Object 71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950" y="44450"/>
                        <a:ext cx="8943975" cy="587375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9080" name="Rectangle 72"/>
          <p:cNvSpPr>
            <a:spLocks noChangeArrowheads="1"/>
          </p:cNvSpPr>
          <p:nvPr/>
        </p:nvSpPr>
        <p:spPr bwMode="auto">
          <a:xfrm>
            <a:off x="2320925" y="2530475"/>
            <a:ext cx="423863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0.2</a:t>
            </a:r>
            <a:endParaRPr kumimoji="0" lang="en-US" altLang="zh-CN" baseline="-2500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9081" name="Rectangle 73"/>
          <p:cNvSpPr>
            <a:spLocks noChangeArrowheads="1"/>
          </p:cNvSpPr>
          <p:nvPr/>
        </p:nvSpPr>
        <p:spPr bwMode="auto">
          <a:xfrm>
            <a:off x="3746500" y="2563813"/>
            <a:ext cx="423863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0.3</a:t>
            </a:r>
            <a:endParaRPr kumimoji="0" lang="en-US" altLang="zh-CN" baseline="-2500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9082" name="Rectangle 74"/>
          <p:cNvSpPr>
            <a:spLocks noChangeArrowheads="1"/>
          </p:cNvSpPr>
          <p:nvPr/>
        </p:nvSpPr>
        <p:spPr bwMode="auto">
          <a:xfrm>
            <a:off x="5202238" y="2563813"/>
            <a:ext cx="423862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0.4</a:t>
            </a:r>
            <a:endParaRPr kumimoji="0" lang="en-US" altLang="zh-CN" baseline="-2500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9083" name="Rectangle 75"/>
          <p:cNvSpPr>
            <a:spLocks noChangeArrowheads="1"/>
          </p:cNvSpPr>
          <p:nvPr/>
        </p:nvSpPr>
        <p:spPr bwMode="auto">
          <a:xfrm>
            <a:off x="6843713" y="2587625"/>
            <a:ext cx="423862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0.5</a:t>
            </a:r>
            <a:endParaRPr kumimoji="0" lang="en-US" altLang="zh-CN" baseline="-2500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99084" name="Group 76"/>
          <p:cNvGrpSpPr>
            <a:grpSpLocks/>
          </p:cNvGrpSpPr>
          <p:nvPr/>
        </p:nvGrpSpPr>
        <p:grpSpPr bwMode="auto">
          <a:xfrm>
            <a:off x="7412038" y="1206500"/>
            <a:ext cx="0" cy="1098550"/>
            <a:chOff x="4513" y="1876"/>
            <a:chExt cx="0" cy="692"/>
          </a:xfrm>
        </p:grpSpPr>
        <p:sp>
          <p:nvSpPr>
            <p:cNvPr id="299085" name="Line 77"/>
            <p:cNvSpPr>
              <a:spLocks noChangeShapeType="1"/>
            </p:cNvSpPr>
            <p:nvPr/>
          </p:nvSpPr>
          <p:spPr bwMode="auto">
            <a:xfrm rot="5400000">
              <a:off x="4267" y="2122"/>
              <a:ext cx="492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086" name="Line 78"/>
            <p:cNvSpPr>
              <a:spLocks noChangeShapeType="1"/>
            </p:cNvSpPr>
            <p:nvPr/>
          </p:nvSpPr>
          <p:spPr bwMode="auto">
            <a:xfrm rot="16200000" flipH="1">
              <a:off x="4343" y="2398"/>
              <a:ext cx="340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99087" name="Text Box 79"/>
          <p:cNvSpPr txBox="1">
            <a:spLocks noChangeArrowheads="1"/>
          </p:cNvSpPr>
          <p:nvPr/>
        </p:nvSpPr>
        <p:spPr bwMode="auto">
          <a:xfrm>
            <a:off x="238125" y="492125"/>
            <a:ext cx="439261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画出线性相位型结构</a:t>
            </a:r>
          </a:p>
        </p:txBody>
      </p:sp>
      <p:graphicFrame>
        <p:nvGraphicFramePr>
          <p:cNvPr id="299089" name="Object 81"/>
          <p:cNvGraphicFramePr>
            <a:graphicFrameLocks noChangeAspect="1"/>
          </p:cNvGraphicFramePr>
          <p:nvPr/>
        </p:nvGraphicFramePr>
        <p:xfrm>
          <a:off x="250825" y="3386138"/>
          <a:ext cx="3763963" cy="576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9634" name="公式" r:id="rId9" imgW="1409400" imgH="215640" progId="Equation.3">
                  <p:embed/>
                </p:oleObj>
              </mc:Choice>
              <mc:Fallback>
                <p:oleObj name="公式" r:id="rId9" imgW="1409400" imgH="215640" progId="Equation.3">
                  <p:embed/>
                  <p:pic>
                    <p:nvPicPr>
                      <p:cNvPr id="0" name="Object 8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0825" y="3386138"/>
                        <a:ext cx="3763963" cy="576262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9090" name="Text Box 82"/>
          <p:cNvSpPr txBox="1">
            <a:spLocks noChangeArrowheads="1"/>
          </p:cNvSpPr>
          <p:nvPr/>
        </p:nvSpPr>
        <p:spPr bwMode="auto">
          <a:xfrm>
            <a:off x="3981450" y="3371850"/>
            <a:ext cx="496728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画出系统的线性相位型结构</a:t>
            </a:r>
          </a:p>
        </p:txBody>
      </p:sp>
      <p:grpSp>
        <p:nvGrpSpPr>
          <p:cNvPr id="299091" name="Group 83"/>
          <p:cNvGrpSpPr>
            <a:grpSpLocks/>
          </p:cNvGrpSpPr>
          <p:nvPr/>
        </p:nvGrpSpPr>
        <p:grpSpPr bwMode="auto">
          <a:xfrm>
            <a:off x="1677988" y="4351338"/>
            <a:ext cx="1152525" cy="1587"/>
            <a:chOff x="1202" y="3249"/>
            <a:chExt cx="952" cy="0"/>
          </a:xfrm>
        </p:grpSpPr>
        <p:sp>
          <p:nvSpPr>
            <p:cNvPr id="299092" name="Line 84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093" name="Line 85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99094" name="Rectangle 86"/>
          <p:cNvSpPr>
            <a:spLocks noChangeArrowheads="1"/>
          </p:cNvSpPr>
          <p:nvPr/>
        </p:nvSpPr>
        <p:spPr bwMode="auto">
          <a:xfrm>
            <a:off x="3910013" y="4752975"/>
            <a:ext cx="2254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 sz="200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</a:t>
            </a:r>
            <a:endParaRPr kumimoji="0" lang="en-US" altLang="zh-CN" sz="2000" baseline="-2500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99096" name="Group 88"/>
          <p:cNvGrpSpPr>
            <a:grpSpLocks/>
          </p:cNvGrpSpPr>
          <p:nvPr/>
        </p:nvGrpSpPr>
        <p:grpSpPr bwMode="auto">
          <a:xfrm rot="18942265" flipH="1">
            <a:off x="2195662" y="4610100"/>
            <a:ext cx="792163" cy="215900"/>
            <a:chOff x="1202" y="3249"/>
            <a:chExt cx="952" cy="0"/>
          </a:xfrm>
        </p:grpSpPr>
        <p:sp>
          <p:nvSpPr>
            <p:cNvPr id="299097" name="Line 89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098" name="Line 90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99099" name="Group 91"/>
          <p:cNvGrpSpPr>
            <a:grpSpLocks/>
          </p:cNvGrpSpPr>
          <p:nvPr/>
        </p:nvGrpSpPr>
        <p:grpSpPr bwMode="auto">
          <a:xfrm rot="2657735" flipH="1" flipV="1">
            <a:off x="2204724" y="5016607"/>
            <a:ext cx="792163" cy="215900"/>
            <a:chOff x="1202" y="3249"/>
            <a:chExt cx="952" cy="0"/>
          </a:xfrm>
        </p:grpSpPr>
        <p:sp>
          <p:nvSpPr>
            <p:cNvPr id="299100" name="Line 92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101" name="Line 93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99102" name="Rectangle 94"/>
          <p:cNvSpPr>
            <a:spLocks noChangeArrowheads="1"/>
          </p:cNvSpPr>
          <p:nvPr/>
        </p:nvSpPr>
        <p:spPr bwMode="auto">
          <a:xfrm>
            <a:off x="2498725" y="4752975"/>
            <a:ext cx="2254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 sz="200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</a:t>
            </a:r>
            <a:endParaRPr kumimoji="0" lang="en-US" altLang="zh-CN" sz="2000" baseline="-2500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99104" name="Group 96"/>
          <p:cNvGrpSpPr>
            <a:grpSpLocks/>
          </p:cNvGrpSpPr>
          <p:nvPr/>
        </p:nvGrpSpPr>
        <p:grpSpPr bwMode="auto">
          <a:xfrm rot="18942265" flipH="1">
            <a:off x="3673475" y="4595813"/>
            <a:ext cx="792163" cy="215900"/>
            <a:chOff x="1202" y="3249"/>
            <a:chExt cx="952" cy="0"/>
          </a:xfrm>
        </p:grpSpPr>
        <p:sp>
          <p:nvSpPr>
            <p:cNvPr id="299105" name="Line 97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106" name="Line 98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99107" name="Group 99"/>
          <p:cNvGrpSpPr>
            <a:grpSpLocks/>
          </p:cNvGrpSpPr>
          <p:nvPr/>
        </p:nvGrpSpPr>
        <p:grpSpPr bwMode="auto">
          <a:xfrm rot="2657735" flipH="1" flipV="1">
            <a:off x="3673020" y="5000871"/>
            <a:ext cx="792163" cy="215900"/>
            <a:chOff x="1202" y="3249"/>
            <a:chExt cx="952" cy="0"/>
          </a:xfrm>
        </p:grpSpPr>
        <p:sp>
          <p:nvSpPr>
            <p:cNvPr id="299108" name="Line 100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109" name="Line 101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99110" name="Rectangle 102"/>
          <p:cNvSpPr>
            <a:spLocks noChangeArrowheads="1"/>
          </p:cNvSpPr>
          <p:nvPr/>
        </p:nvSpPr>
        <p:spPr bwMode="auto">
          <a:xfrm>
            <a:off x="5307013" y="4738688"/>
            <a:ext cx="2254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 sz="200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</a:t>
            </a:r>
            <a:endParaRPr kumimoji="0" lang="en-US" altLang="zh-CN" sz="2000" baseline="-2500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99112" name="Group 104"/>
          <p:cNvGrpSpPr>
            <a:grpSpLocks/>
          </p:cNvGrpSpPr>
          <p:nvPr/>
        </p:nvGrpSpPr>
        <p:grpSpPr bwMode="auto">
          <a:xfrm rot="18942265" flipH="1">
            <a:off x="5091113" y="4579938"/>
            <a:ext cx="792162" cy="215900"/>
            <a:chOff x="1202" y="3249"/>
            <a:chExt cx="952" cy="0"/>
          </a:xfrm>
        </p:grpSpPr>
        <p:sp>
          <p:nvSpPr>
            <p:cNvPr id="299113" name="Line 105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114" name="Line 106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99115" name="Group 107"/>
          <p:cNvGrpSpPr>
            <a:grpSpLocks/>
          </p:cNvGrpSpPr>
          <p:nvPr/>
        </p:nvGrpSpPr>
        <p:grpSpPr bwMode="auto">
          <a:xfrm rot="2657735" flipH="1" flipV="1">
            <a:off x="5099113" y="4972735"/>
            <a:ext cx="792162" cy="215900"/>
            <a:chOff x="1202" y="3249"/>
            <a:chExt cx="952" cy="0"/>
          </a:xfrm>
        </p:grpSpPr>
        <p:sp>
          <p:nvSpPr>
            <p:cNvPr id="299116" name="Line 108"/>
            <p:cNvSpPr>
              <a:spLocks noChangeShapeType="1"/>
            </p:cNvSpPr>
            <p:nvPr/>
          </p:nvSpPr>
          <p:spPr bwMode="auto">
            <a:xfrm>
              <a:off x="1202" y="3249"/>
              <a:ext cx="54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117" name="Line 109"/>
            <p:cNvSpPr>
              <a:spLocks noChangeShapeType="1"/>
            </p:cNvSpPr>
            <p:nvPr/>
          </p:nvSpPr>
          <p:spPr bwMode="auto">
            <a:xfrm>
              <a:off x="1701" y="3249"/>
              <a:ext cx="453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99118" name="Group 110"/>
          <p:cNvGrpSpPr>
            <a:grpSpLocks/>
          </p:cNvGrpSpPr>
          <p:nvPr/>
        </p:nvGrpSpPr>
        <p:grpSpPr bwMode="auto">
          <a:xfrm>
            <a:off x="2844800" y="5013325"/>
            <a:ext cx="2879725" cy="458788"/>
            <a:chOff x="1973" y="1344"/>
            <a:chExt cx="1814" cy="289"/>
          </a:xfrm>
        </p:grpSpPr>
        <p:sp>
          <p:nvSpPr>
            <p:cNvPr id="299119" name="Line 111"/>
            <p:cNvSpPr>
              <a:spLocks noChangeShapeType="1"/>
            </p:cNvSpPr>
            <p:nvPr/>
          </p:nvSpPr>
          <p:spPr bwMode="auto">
            <a:xfrm flipH="1">
              <a:off x="2245" y="1632"/>
              <a:ext cx="635" cy="1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120" name="Line 112"/>
            <p:cNvSpPr>
              <a:spLocks noChangeShapeType="1"/>
            </p:cNvSpPr>
            <p:nvPr/>
          </p:nvSpPr>
          <p:spPr bwMode="auto">
            <a:xfrm flipH="1">
              <a:off x="1973" y="1632"/>
              <a:ext cx="317" cy="1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121" name="Rectangle 113"/>
            <p:cNvSpPr>
              <a:spLocks noChangeArrowheads="1"/>
            </p:cNvSpPr>
            <p:nvPr/>
          </p:nvSpPr>
          <p:spPr bwMode="auto">
            <a:xfrm>
              <a:off x="2200" y="1344"/>
              <a:ext cx="31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kumimoji="0" lang="en-US" altLang="zh-CN" i="1"/>
                <a:t>z</a:t>
              </a:r>
              <a:r>
                <a:rPr kumimoji="0" lang="en-US" altLang="zh-CN" baseline="30000"/>
                <a:t>-1</a:t>
              </a:r>
            </a:p>
          </p:txBody>
        </p:sp>
        <p:grpSp>
          <p:nvGrpSpPr>
            <p:cNvPr id="299122" name="Group 114"/>
            <p:cNvGrpSpPr>
              <a:grpSpLocks/>
            </p:cNvGrpSpPr>
            <p:nvPr/>
          </p:nvGrpSpPr>
          <p:grpSpPr bwMode="auto">
            <a:xfrm>
              <a:off x="2880" y="1632"/>
              <a:ext cx="907" cy="1"/>
              <a:chOff x="975" y="2069"/>
              <a:chExt cx="907" cy="1"/>
            </a:xfrm>
          </p:grpSpPr>
          <p:sp>
            <p:nvSpPr>
              <p:cNvPr id="299123" name="Line 115"/>
              <p:cNvSpPr>
                <a:spLocks noChangeShapeType="1"/>
              </p:cNvSpPr>
              <p:nvPr/>
            </p:nvSpPr>
            <p:spPr bwMode="auto">
              <a:xfrm flipH="1">
                <a:off x="1247" y="2069"/>
                <a:ext cx="635" cy="1"/>
              </a:xfrm>
              <a:prstGeom prst="line">
                <a:avLst/>
              </a:prstGeom>
              <a:noFill/>
              <a:ln w="28575">
                <a:solidFill>
                  <a:schemeClr val="hlink"/>
                </a:solidFill>
                <a:round/>
                <a:headEnd type="oval" w="med" len="med"/>
                <a:tailEnd type="stealth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124" name="Line 116"/>
              <p:cNvSpPr>
                <a:spLocks noChangeShapeType="1"/>
              </p:cNvSpPr>
              <p:nvPr/>
            </p:nvSpPr>
            <p:spPr bwMode="auto">
              <a:xfrm flipH="1">
                <a:off x="975" y="2069"/>
                <a:ext cx="317" cy="1"/>
              </a:xfrm>
              <a:prstGeom prst="line">
                <a:avLst/>
              </a:prstGeom>
              <a:noFill/>
              <a:ln w="28575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99125" name="Rectangle 117"/>
            <p:cNvSpPr>
              <a:spLocks noChangeArrowheads="1"/>
            </p:cNvSpPr>
            <p:nvPr/>
          </p:nvSpPr>
          <p:spPr bwMode="auto">
            <a:xfrm>
              <a:off x="3107" y="1344"/>
              <a:ext cx="31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kumimoji="0" lang="en-US" altLang="zh-CN" i="1"/>
                <a:t>z</a:t>
              </a:r>
              <a:r>
                <a:rPr kumimoji="0" lang="en-US" altLang="zh-CN" baseline="30000"/>
                <a:t>-1</a:t>
              </a:r>
            </a:p>
          </p:txBody>
        </p:sp>
      </p:grpSp>
      <p:grpSp>
        <p:nvGrpSpPr>
          <p:cNvPr id="299126" name="Group 118"/>
          <p:cNvGrpSpPr>
            <a:grpSpLocks/>
          </p:cNvGrpSpPr>
          <p:nvPr/>
        </p:nvGrpSpPr>
        <p:grpSpPr bwMode="auto">
          <a:xfrm>
            <a:off x="2830513" y="3889375"/>
            <a:ext cx="2879725" cy="457200"/>
            <a:chOff x="1973" y="527"/>
            <a:chExt cx="1814" cy="288"/>
          </a:xfrm>
        </p:grpSpPr>
        <p:sp>
          <p:nvSpPr>
            <p:cNvPr id="299127" name="Rectangle 119"/>
            <p:cNvSpPr>
              <a:spLocks noChangeArrowheads="1"/>
            </p:cNvSpPr>
            <p:nvPr/>
          </p:nvSpPr>
          <p:spPr bwMode="auto">
            <a:xfrm>
              <a:off x="2335" y="527"/>
              <a:ext cx="31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kumimoji="0" lang="en-US" altLang="zh-CN" i="1"/>
                <a:t>z</a:t>
              </a:r>
              <a:r>
                <a:rPr kumimoji="0" lang="en-US" altLang="zh-CN" baseline="30000"/>
                <a:t>-1</a:t>
              </a:r>
            </a:p>
          </p:txBody>
        </p:sp>
        <p:grpSp>
          <p:nvGrpSpPr>
            <p:cNvPr id="299128" name="Group 120"/>
            <p:cNvGrpSpPr>
              <a:grpSpLocks/>
            </p:cNvGrpSpPr>
            <p:nvPr/>
          </p:nvGrpSpPr>
          <p:grpSpPr bwMode="auto">
            <a:xfrm flipH="1">
              <a:off x="1973" y="814"/>
              <a:ext cx="907" cy="1"/>
              <a:chOff x="975" y="2069"/>
              <a:chExt cx="907" cy="1"/>
            </a:xfrm>
          </p:grpSpPr>
          <p:sp>
            <p:nvSpPr>
              <p:cNvPr id="299129" name="Line 121"/>
              <p:cNvSpPr>
                <a:spLocks noChangeShapeType="1"/>
              </p:cNvSpPr>
              <p:nvPr/>
            </p:nvSpPr>
            <p:spPr bwMode="auto">
              <a:xfrm flipH="1">
                <a:off x="1247" y="2069"/>
                <a:ext cx="635" cy="1"/>
              </a:xfrm>
              <a:prstGeom prst="line">
                <a:avLst/>
              </a:prstGeom>
              <a:noFill/>
              <a:ln w="28575">
                <a:solidFill>
                  <a:schemeClr val="hlink"/>
                </a:solidFill>
                <a:round/>
                <a:headEnd type="oval" w="med" len="med"/>
                <a:tailEnd type="stealth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130" name="Line 122"/>
              <p:cNvSpPr>
                <a:spLocks noChangeShapeType="1"/>
              </p:cNvSpPr>
              <p:nvPr/>
            </p:nvSpPr>
            <p:spPr bwMode="auto">
              <a:xfrm flipH="1">
                <a:off x="975" y="2069"/>
                <a:ext cx="317" cy="1"/>
              </a:xfrm>
              <a:prstGeom prst="line">
                <a:avLst/>
              </a:prstGeom>
              <a:noFill/>
              <a:ln w="28575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99131" name="Rectangle 123"/>
            <p:cNvSpPr>
              <a:spLocks noChangeArrowheads="1"/>
            </p:cNvSpPr>
            <p:nvPr/>
          </p:nvSpPr>
          <p:spPr bwMode="auto">
            <a:xfrm>
              <a:off x="3242" y="527"/>
              <a:ext cx="31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kumimoji="0" lang="en-US" altLang="zh-CN" i="1"/>
                <a:t>z</a:t>
              </a:r>
              <a:r>
                <a:rPr kumimoji="0" lang="en-US" altLang="zh-CN" baseline="30000"/>
                <a:t>-1</a:t>
              </a:r>
            </a:p>
          </p:txBody>
        </p:sp>
        <p:sp>
          <p:nvSpPr>
            <p:cNvPr id="299132" name="Line 124"/>
            <p:cNvSpPr>
              <a:spLocks noChangeShapeType="1"/>
            </p:cNvSpPr>
            <p:nvPr/>
          </p:nvSpPr>
          <p:spPr bwMode="auto">
            <a:xfrm>
              <a:off x="2880" y="814"/>
              <a:ext cx="635" cy="1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 type="oval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133" name="Line 125"/>
            <p:cNvSpPr>
              <a:spLocks noChangeShapeType="1"/>
            </p:cNvSpPr>
            <p:nvPr/>
          </p:nvSpPr>
          <p:spPr bwMode="auto">
            <a:xfrm>
              <a:off x="3470" y="814"/>
              <a:ext cx="317" cy="1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99134" name="Group 126"/>
          <p:cNvGrpSpPr>
            <a:grpSpLocks/>
          </p:cNvGrpSpPr>
          <p:nvPr/>
        </p:nvGrpSpPr>
        <p:grpSpPr bwMode="auto">
          <a:xfrm>
            <a:off x="2239963" y="6380163"/>
            <a:ext cx="4533900" cy="3175"/>
            <a:chOff x="1601" y="2096"/>
            <a:chExt cx="2856" cy="2"/>
          </a:xfrm>
        </p:grpSpPr>
        <p:sp>
          <p:nvSpPr>
            <p:cNvPr id="299135" name="Line 127"/>
            <p:cNvSpPr>
              <a:spLocks noChangeShapeType="1"/>
            </p:cNvSpPr>
            <p:nvPr/>
          </p:nvSpPr>
          <p:spPr bwMode="auto">
            <a:xfrm>
              <a:off x="3606" y="2096"/>
              <a:ext cx="476" cy="1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136" name="Line 128"/>
            <p:cNvSpPr>
              <a:spLocks noChangeShapeType="1"/>
            </p:cNvSpPr>
            <p:nvPr/>
          </p:nvSpPr>
          <p:spPr bwMode="auto">
            <a:xfrm>
              <a:off x="1601" y="2097"/>
              <a:ext cx="2856" cy="1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99137" name="Group 129"/>
          <p:cNvGrpSpPr>
            <a:grpSpLocks/>
          </p:cNvGrpSpPr>
          <p:nvPr/>
        </p:nvGrpSpPr>
        <p:grpSpPr bwMode="auto">
          <a:xfrm>
            <a:off x="2254250" y="4926013"/>
            <a:ext cx="0" cy="1444625"/>
            <a:chOff x="2562" y="2249"/>
            <a:chExt cx="0" cy="910"/>
          </a:xfrm>
        </p:grpSpPr>
        <p:sp>
          <p:nvSpPr>
            <p:cNvPr id="299138" name="Line 130"/>
            <p:cNvSpPr>
              <a:spLocks noChangeShapeType="1"/>
            </p:cNvSpPr>
            <p:nvPr/>
          </p:nvSpPr>
          <p:spPr bwMode="auto">
            <a:xfrm rot="5400000">
              <a:off x="2251" y="2560"/>
              <a:ext cx="621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139" name="Line 131"/>
            <p:cNvSpPr>
              <a:spLocks noChangeShapeType="1"/>
            </p:cNvSpPr>
            <p:nvPr/>
          </p:nvSpPr>
          <p:spPr bwMode="auto">
            <a:xfrm rot="5400000">
              <a:off x="2392" y="2989"/>
              <a:ext cx="340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99140" name="Group 132"/>
          <p:cNvGrpSpPr>
            <a:grpSpLocks/>
          </p:cNvGrpSpPr>
          <p:nvPr/>
        </p:nvGrpSpPr>
        <p:grpSpPr bwMode="auto">
          <a:xfrm>
            <a:off x="3708400" y="4940300"/>
            <a:ext cx="0" cy="1444625"/>
            <a:chOff x="3470" y="2249"/>
            <a:chExt cx="0" cy="910"/>
          </a:xfrm>
        </p:grpSpPr>
        <p:sp>
          <p:nvSpPr>
            <p:cNvPr id="299141" name="Line 133"/>
            <p:cNvSpPr>
              <a:spLocks noChangeShapeType="1"/>
            </p:cNvSpPr>
            <p:nvPr/>
          </p:nvSpPr>
          <p:spPr bwMode="auto">
            <a:xfrm rot="5400000">
              <a:off x="3159" y="2560"/>
              <a:ext cx="621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142" name="Line 134"/>
            <p:cNvSpPr>
              <a:spLocks noChangeShapeType="1"/>
            </p:cNvSpPr>
            <p:nvPr/>
          </p:nvSpPr>
          <p:spPr bwMode="auto">
            <a:xfrm rot="5400000">
              <a:off x="3300" y="2989"/>
              <a:ext cx="340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aphicFrame>
        <p:nvGraphicFramePr>
          <p:cNvPr id="299143" name="Object 135"/>
          <p:cNvGraphicFramePr>
            <a:graphicFrameLocks noChangeAspect="1"/>
          </p:cNvGraphicFramePr>
          <p:nvPr/>
        </p:nvGraphicFramePr>
        <p:xfrm>
          <a:off x="885825" y="4119563"/>
          <a:ext cx="673100" cy="414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9635" name="公式" r:id="rId11" imgW="330120" imgH="203040" progId="Equation.3">
                  <p:embed/>
                </p:oleObj>
              </mc:Choice>
              <mc:Fallback>
                <p:oleObj name="公式" r:id="rId11" imgW="330120" imgH="203040" progId="Equation.3">
                  <p:embed/>
                  <p:pic>
                    <p:nvPicPr>
                      <p:cNvPr id="0" name="Object 1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85825" y="4119563"/>
                        <a:ext cx="673100" cy="4143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5F1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9144" name="Object 136"/>
          <p:cNvGraphicFramePr>
            <a:graphicFrameLocks noChangeAspect="1"/>
          </p:cNvGraphicFramePr>
          <p:nvPr/>
        </p:nvGraphicFramePr>
        <p:xfrm>
          <a:off x="6215063" y="5905500"/>
          <a:ext cx="673100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9636" name="公式" r:id="rId13" imgW="330120" imgH="203040" progId="Equation.3">
                  <p:embed/>
                </p:oleObj>
              </mc:Choice>
              <mc:Fallback>
                <p:oleObj name="公式" r:id="rId13" imgW="330120" imgH="203040" progId="Equation.3">
                  <p:embed/>
                  <p:pic>
                    <p:nvPicPr>
                      <p:cNvPr id="0" name="Object 13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15063" y="5905500"/>
                        <a:ext cx="673100" cy="414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5F1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9145" name="Rectangle 137"/>
          <p:cNvSpPr>
            <a:spLocks noChangeArrowheads="1"/>
          </p:cNvSpPr>
          <p:nvPr/>
        </p:nvSpPr>
        <p:spPr bwMode="auto">
          <a:xfrm>
            <a:off x="2011363" y="5689600"/>
            <a:ext cx="169862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kumimoji="0" lang="en-US" altLang="zh-CN" baseline="-2500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9146" name="Rectangle 138"/>
          <p:cNvSpPr>
            <a:spLocks noChangeArrowheads="1"/>
          </p:cNvSpPr>
          <p:nvPr/>
        </p:nvSpPr>
        <p:spPr bwMode="auto">
          <a:xfrm>
            <a:off x="3436938" y="5722938"/>
            <a:ext cx="169862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kumimoji="0" lang="en-US" altLang="zh-CN" baseline="-2500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9147" name="Rectangle 139"/>
          <p:cNvSpPr>
            <a:spLocks noChangeArrowheads="1"/>
          </p:cNvSpPr>
          <p:nvPr/>
        </p:nvSpPr>
        <p:spPr bwMode="auto">
          <a:xfrm>
            <a:off x="4892675" y="5722938"/>
            <a:ext cx="169863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kumimoji="0" lang="en-US" altLang="zh-CN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kumimoji="0" lang="en-US" altLang="zh-CN" baseline="-2500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99148" name="Group 140"/>
          <p:cNvGrpSpPr>
            <a:grpSpLocks/>
          </p:cNvGrpSpPr>
          <p:nvPr/>
        </p:nvGrpSpPr>
        <p:grpSpPr bwMode="auto">
          <a:xfrm>
            <a:off x="5726113" y="4365625"/>
            <a:ext cx="533400" cy="1098550"/>
            <a:chOff x="4332" y="845"/>
            <a:chExt cx="336" cy="692"/>
          </a:xfrm>
        </p:grpSpPr>
        <p:sp>
          <p:nvSpPr>
            <p:cNvPr id="299149" name="Rectangle 141"/>
            <p:cNvSpPr>
              <a:spLocks noChangeArrowheads="1"/>
            </p:cNvSpPr>
            <p:nvPr/>
          </p:nvSpPr>
          <p:spPr bwMode="auto">
            <a:xfrm>
              <a:off x="4350" y="981"/>
              <a:ext cx="31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kumimoji="0" lang="en-US" altLang="zh-CN" i="1"/>
                <a:t>z</a:t>
              </a:r>
              <a:r>
                <a:rPr kumimoji="0" lang="en-US" altLang="zh-CN" baseline="30000"/>
                <a:t>-1</a:t>
              </a:r>
            </a:p>
          </p:txBody>
        </p:sp>
        <p:grpSp>
          <p:nvGrpSpPr>
            <p:cNvPr id="299150" name="Group 142"/>
            <p:cNvGrpSpPr>
              <a:grpSpLocks/>
            </p:cNvGrpSpPr>
            <p:nvPr/>
          </p:nvGrpSpPr>
          <p:grpSpPr bwMode="auto">
            <a:xfrm>
              <a:off x="4332" y="845"/>
              <a:ext cx="0" cy="692"/>
              <a:chOff x="4513" y="1876"/>
              <a:chExt cx="0" cy="692"/>
            </a:xfrm>
          </p:grpSpPr>
          <p:sp>
            <p:nvSpPr>
              <p:cNvPr id="299151" name="Line 143"/>
              <p:cNvSpPr>
                <a:spLocks noChangeShapeType="1"/>
              </p:cNvSpPr>
              <p:nvPr/>
            </p:nvSpPr>
            <p:spPr bwMode="auto">
              <a:xfrm rot="5400000">
                <a:off x="4267" y="2122"/>
                <a:ext cx="492" cy="0"/>
              </a:xfrm>
              <a:prstGeom prst="line">
                <a:avLst/>
              </a:prstGeom>
              <a:noFill/>
              <a:ln w="28575">
                <a:solidFill>
                  <a:schemeClr val="hlink"/>
                </a:solidFill>
                <a:round/>
                <a:headEnd/>
                <a:tailEnd type="stealth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152" name="Line 144"/>
              <p:cNvSpPr>
                <a:spLocks noChangeShapeType="1"/>
              </p:cNvSpPr>
              <p:nvPr/>
            </p:nvSpPr>
            <p:spPr bwMode="auto">
              <a:xfrm rot="16200000" flipH="1">
                <a:off x="4343" y="2398"/>
                <a:ext cx="340" cy="0"/>
              </a:xfrm>
              <a:prstGeom prst="line">
                <a:avLst/>
              </a:prstGeom>
              <a:noFill/>
              <a:ln w="28575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299153" name="Group 145"/>
          <p:cNvGrpSpPr>
            <a:grpSpLocks/>
          </p:cNvGrpSpPr>
          <p:nvPr/>
        </p:nvGrpSpPr>
        <p:grpSpPr bwMode="auto">
          <a:xfrm>
            <a:off x="5119688" y="4926013"/>
            <a:ext cx="0" cy="1444625"/>
            <a:chOff x="3470" y="2249"/>
            <a:chExt cx="0" cy="910"/>
          </a:xfrm>
        </p:grpSpPr>
        <p:sp>
          <p:nvSpPr>
            <p:cNvPr id="299154" name="Line 146"/>
            <p:cNvSpPr>
              <a:spLocks noChangeShapeType="1"/>
            </p:cNvSpPr>
            <p:nvPr/>
          </p:nvSpPr>
          <p:spPr bwMode="auto">
            <a:xfrm rot="5400000">
              <a:off x="3159" y="2560"/>
              <a:ext cx="621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9155" name="Line 147"/>
            <p:cNvSpPr>
              <a:spLocks noChangeShapeType="1"/>
            </p:cNvSpPr>
            <p:nvPr/>
          </p:nvSpPr>
          <p:spPr bwMode="auto">
            <a:xfrm rot="5400000">
              <a:off x="3300" y="2989"/>
              <a:ext cx="340" cy="0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99156" name="Text Box 148"/>
          <p:cNvSpPr txBox="1">
            <a:spLocks noChangeArrowheads="1"/>
          </p:cNvSpPr>
          <p:nvPr/>
        </p:nvSpPr>
        <p:spPr bwMode="auto">
          <a:xfrm>
            <a:off x="7740650" y="5876925"/>
            <a:ext cx="108108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  <a:hlinkClick r:id="rId15" action="ppaction://hlinksldjump"/>
              </a:rPr>
              <a:t>返回</a:t>
            </a:r>
            <a:endParaRPr lang="zh-CN" altLang="en-US" sz="28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99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99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99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99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99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99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99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299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299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299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299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299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99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299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299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299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299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299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299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299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5" dur="500"/>
                                        <p:tgtEl>
                                          <p:spTgt spid="299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8" dur="500"/>
                                        <p:tgtEl>
                                          <p:spTgt spid="299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3" dur="500"/>
                                        <p:tgtEl>
                                          <p:spTgt spid="299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299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9" dur="500"/>
                                        <p:tgtEl>
                                          <p:spTgt spid="299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 nodeType="clickPar">
                      <p:stCondLst>
                        <p:cond delay="indefinite"/>
                      </p:stCondLst>
                      <p:childTnLst>
                        <p:par>
                          <p:cTn id="10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4" dur="500"/>
                                        <p:tgtEl>
                                          <p:spTgt spid="299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7" dur="500"/>
                                        <p:tgtEl>
                                          <p:spTgt spid="299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0" dur="500"/>
                                        <p:tgtEl>
                                          <p:spTgt spid="299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 nodeType="clickPar">
                      <p:stCondLst>
                        <p:cond delay="indefinite"/>
                      </p:stCondLst>
                      <p:childTnLst>
                        <p:par>
                          <p:cTn id="1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5" dur="500"/>
                                        <p:tgtEl>
                                          <p:spTgt spid="299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8" dur="500"/>
                                        <p:tgtEl>
                                          <p:spTgt spid="2990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 nodeType="clickPar">
                      <p:stCondLst>
                        <p:cond delay="indefinite"/>
                      </p:stCondLst>
                      <p:childTnLst>
                        <p:par>
                          <p:cTn id="1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3" dur="500"/>
                                        <p:tgtEl>
                                          <p:spTgt spid="299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6" dur="500"/>
                                        <p:tgtEl>
                                          <p:spTgt spid="299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 nodeType="clickPar">
                      <p:stCondLst>
                        <p:cond delay="indefinite"/>
                      </p:stCondLst>
                      <p:childTnLst>
                        <p:par>
                          <p:cTn id="1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1" dur="500"/>
                                        <p:tgtEl>
                                          <p:spTgt spid="299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 nodeType="clickPar">
                      <p:stCondLst>
                        <p:cond delay="indefinite"/>
                      </p:stCondLst>
                      <p:childTnLst>
                        <p:par>
                          <p:cTn id="1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6" dur="500"/>
                                        <p:tgtEl>
                                          <p:spTgt spid="299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9" dur="500"/>
                                        <p:tgtEl>
                                          <p:spTgt spid="299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4" dur="500"/>
                                        <p:tgtEl>
                                          <p:spTgt spid="299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7" dur="500"/>
                                        <p:tgtEl>
                                          <p:spTgt spid="299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2" dur="500"/>
                                        <p:tgtEl>
                                          <p:spTgt spid="299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5" dur="500"/>
                                        <p:tgtEl>
                                          <p:spTgt spid="299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0" dur="500"/>
                                        <p:tgtEl>
                                          <p:spTgt spid="299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3" dur="500"/>
                                        <p:tgtEl>
                                          <p:spTgt spid="299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6" dur="500"/>
                                        <p:tgtEl>
                                          <p:spTgt spid="299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1" dur="500"/>
                                        <p:tgtEl>
                                          <p:spTgt spid="299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4" dur="500"/>
                                        <p:tgtEl>
                                          <p:spTgt spid="299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7" dur="500"/>
                                        <p:tgtEl>
                                          <p:spTgt spid="299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2" dur="500"/>
                                        <p:tgtEl>
                                          <p:spTgt spid="299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5" dur="500"/>
                                        <p:tgtEl>
                                          <p:spTgt spid="299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8" dur="500"/>
                                        <p:tgtEl>
                                          <p:spTgt spid="29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3" dur="500"/>
                                        <p:tgtEl>
                                          <p:spTgt spid="299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8" dur="500"/>
                                        <p:tgtEl>
                                          <p:spTgt spid="299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3" dur="500"/>
                                        <p:tgtEl>
                                          <p:spTgt spid="299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8" dur="500"/>
                                        <p:tgtEl>
                                          <p:spTgt spid="299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3" dur="500"/>
                                        <p:tgtEl>
                                          <p:spTgt spid="299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9018" grpId="0"/>
      <p:bldP spid="299025" grpId="0"/>
      <p:bldP spid="299032" grpId="0"/>
      <p:bldP spid="299080" grpId="0"/>
      <p:bldP spid="299081" grpId="0"/>
      <p:bldP spid="299082" grpId="0"/>
      <p:bldP spid="299083" grpId="0"/>
      <p:bldP spid="299087" grpId="0"/>
      <p:bldP spid="299090" grpId="0"/>
      <p:bldP spid="299094" grpId="0"/>
      <p:bldP spid="299102" grpId="0"/>
      <p:bldP spid="299110" grpId="0"/>
      <p:bldP spid="299145" grpId="0"/>
      <p:bldP spid="299146" grpId="0"/>
      <p:bldP spid="299147" grpId="0"/>
      <p:bldP spid="29915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ext Box 2"/>
          <p:cNvSpPr txBox="1">
            <a:spLocks noChangeArrowheads="1"/>
          </p:cNvSpPr>
          <p:nvPr/>
        </p:nvSpPr>
        <p:spPr bwMode="auto">
          <a:xfrm>
            <a:off x="236538" y="2090738"/>
            <a:ext cx="8424862" cy="4024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0000"/>
              </a:lnSpc>
              <a:spcBef>
                <a:spcPct val="2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这些典型的滤波器各有特点：</a:t>
            </a:r>
          </a:p>
          <a:p>
            <a:pPr algn="just">
              <a:lnSpc>
                <a:spcPct val="120000"/>
              </a:lnSpc>
              <a:spcBef>
                <a:spcPct val="20000"/>
              </a:spcBef>
            </a:pP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巴特沃思滤波器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: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具有单调下降的幅频特性；</a:t>
            </a:r>
          </a:p>
          <a:p>
            <a:pPr algn="just">
              <a:lnSpc>
                <a:spcPct val="120000"/>
              </a:lnSpc>
              <a:spcBef>
                <a:spcPct val="20000"/>
              </a:spcBef>
            </a:pP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切比雪夫滤波器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: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幅频特性在通带或者在阻带有波动，可以提高选择性；</a:t>
            </a:r>
          </a:p>
          <a:p>
            <a:pPr algn="just">
              <a:lnSpc>
                <a:spcPct val="120000"/>
              </a:lnSpc>
              <a:spcBef>
                <a:spcPct val="20000"/>
              </a:spcBef>
            </a:pP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椭圆滤波器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: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选择性相对前两种是最好的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,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在通带和阻带内均为等波纹幅频特性。</a:t>
            </a:r>
          </a:p>
          <a:p>
            <a:pPr algn="just">
              <a:lnSpc>
                <a:spcPct val="120000"/>
              </a:lnSpc>
              <a:spcBef>
                <a:spcPct val="2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   根据具体要求可以选用不同类型的滤波器。</a:t>
            </a:r>
            <a:r>
              <a:rPr lang="zh-CN" altLang="en-US" sz="2800" b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</a:p>
        </p:txBody>
      </p:sp>
      <p:sp>
        <p:nvSpPr>
          <p:cNvPr id="35843" name="Rectangle 3"/>
          <p:cNvSpPr>
            <a:spLocks noChangeArrowheads="1"/>
          </p:cNvSpPr>
          <p:nvPr/>
        </p:nvSpPr>
        <p:spPr bwMode="auto">
          <a:xfrm>
            <a:off x="214313" y="908050"/>
            <a:ext cx="8591550" cy="10577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常用模拟原型滤波器有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巴特沃思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en-US" altLang="zh-CN" i="1" dirty="0">
                <a:solidFill>
                  <a:srgbClr val="FFFF00"/>
                </a:solidFill>
                <a:latin typeface="+mn-lt"/>
                <a:ea typeface="楷体" panose="02010609060101010101" pitchFamily="49" charset="-122"/>
              </a:rPr>
              <a:t>Butterworth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滤波器、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切比雪夫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en-US" altLang="zh-CN" i="1" dirty="0" err="1">
                <a:solidFill>
                  <a:srgbClr val="FFFF00"/>
                </a:solidFill>
                <a:latin typeface="+mn-lt"/>
                <a:ea typeface="楷体" panose="02010609060101010101" pitchFamily="49" charset="-122"/>
              </a:rPr>
              <a:t>Chebyshev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滤波器、椭圆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en-US" altLang="zh-CN" i="1" dirty="0">
                <a:latin typeface="+mn-lt"/>
                <a:ea typeface="楷体" panose="02010609060101010101" pitchFamily="49" charset="-122"/>
              </a:rPr>
              <a:t>Ellipse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滤波器等</a:t>
            </a:r>
          </a:p>
        </p:txBody>
      </p:sp>
      <p:sp>
        <p:nvSpPr>
          <p:cNvPr id="35844" name="Text Box 4"/>
          <p:cNvSpPr txBox="1">
            <a:spLocks noChangeArrowheads="1"/>
          </p:cNvSpPr>
          <p:nvPr/>
        </p:nvSpPr>
        <p:spPr bwMode="auto">
          <a:xfrm>
            <a:off x="900113" y="187325"/>
            <a:ext cx="676751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200" dirty="0">
                <a:solidFill>
                  <a:srgbClr val="FFFF00"/>
                </a:solidFill>
                <a:latin typeface="+mn-lt"/>
                <a:ea typeface="楷体" panose="02010609060101010101" pitchFamily="49" charset="-122"/>
              </a:rPr>
              <a:t>6.8</a:t>
            </a:r>
            <a:r>
              <a:rPr lang="en-US" altLang="zh-CN" sz="32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sz="32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常用模拟低通滤波器的设计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5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5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5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5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5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58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88640"/>
            <a:ext cx="7075487" cy="5040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Box 4"/>
          <p:cNvSpPr txBox="1">
            <a:spLocks noChangeArrowheads="1"/>
          </p:cNvSpPr>
          <p:nvPr/>
        </p:nvSpPr>
        <p:spPr bwMode="auto">
          <a:xfrm>
            <a:off x="304800" y="5427221"/>
            <a:ext cx="8659813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 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高通、带通、带阻等滤波器可以利用变量变换方法，由低通滤波器变换得到。</a:t>
            </a:r>
          </a:p>
        </p:txBody>
      </p:sp>
    </p:spTree>
    <p:extLst>
      <p:ext uri="{BB962C8B-B14F-4D97-AF65-F5344CB8AC3E}">
        <p14:creationId xmlns:p14="http://schemas.microsoft.com/office/powerpoint/2010/main" val="3921059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Text Box 3"/>
          <p:cNvSpPr txBox="1">
            <a:spLocks noChangeArrowheads="1"/>
          </p:cNvSpPr>
          <p:nvPr/>
        </p:nvSpPr>
        <p:spPr bwMode="auto">
          <a:xfrm>
            <a:off x="107950" y="115888"/>
            <a:ext cx="69342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一、根据幅度平方函数确定系统函数</a:t>
            </a:r>
          </a:p>
        </p:txBody>
      </p:sp>
      <p:graphicFrame>
        <p:nvGraphicFramePr>
          <p:cNvPr id="4105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6622395"/>
              </p:ext>
            </p:extLst>
          </p:nvPr>
        </p:nvGraphicFramePr>
        <p:xfrm>
          <a:off x="755650" y="765175"/>
          <a:ext cx="1549400" cy="544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84" name="公式" r:id="rId3" imgW="685800" imgH="241200" progId="Equation.3">
                  <p:embed/>
                </p:oleObj>
              </mc:Choice>
              <mc:Fallback>
                <p:oleObj name="公式" r:id="rId3" imgW="685800" imgH="2412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650" y="765175"/>
                        <a:ext cx="1549400" cy="544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06" name="Text Box 10"/>
          <p:cNvSpPr txBox="1">
            <a:spLocks noChangeArrowheads="1"/>
          </p:cNvSpPr>
          <p:nvPr/>
        </p:nvSpPr>
        <p:spPr bwMode="auto">
          <a:xfrm>
            <a:off x="381000" y="1327150"/>
            <a:ext cx="8280400" cy="1083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15000"/>
              </a:lnSpc>
              <a:spcBef>
                <a:spcPct val="50000"/>
              </a:spcBef>
            </a:pPr>
            <a:r>
              <a:rPr lang="en-US" altLang="zh-CN" sz="2800" i="1" dirty="0">
                <a:latin typeface="+mn-lt"/>
                <a:ea typeface="楷体" panose="02010609060101010101" pitchFamily="49" charset="-122"/>
              </a:rPr>
              <a:t>H</a:t>
            </a:r>
            <a:r>
              <a:rPr lang="en-US" altLang="zh-CN" sz="2800" i="1" baseline="-25000" dirty="0">
                <a:latin typeface="+mn-lt"/>
                <a:ea typeface="楷体" panose="02010609060101010101" pitchFamily="49" charset="-122"/>
              </a:rPr>
              <a:t>a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(</a:t>
            </a:r>
            <a:r>
              <a:rPr lang="en-US" altLang="zh-CN" sz="2800" i="1" dirty="0">
                <a:latin typeface="+mn-lt"/>
                <a:ea typeface="楷体" panose="02010609060101010101" pitchFamily="49" charset="-122"/>
              </a:rPr>
              <a:t>s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是模拟滤波器的系统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函数</a:t>
            </a:r>
            <a:r>
              <a:rPr lang="en-US" altLang="zh-CN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;</a:t>
            </a:r>
            <a:r>
              <a:rPr lang="en-US" altLang="zh-CN" sz="2800" i="1" dirty="0">
                <a:latin typeface="+mn-lt"/>
                <a:ea typeface="楷体" panose="02010609060101010101" pitchFamily="49" charset="-122"/>
              </a:rPr>
              <a:t>H</a:t>
            </a:r>
            <a:r>
              <a:rPr lang="en-US" altLang="zh-CN" sz="2800" i="1" baseline="-25000" dirty="0">
                <a:latin typeface="+mn-lt"/>
                <a:ea typeface="楷体" panose="02010609060101010101" pitchFamily="49" charset="-122"/>
              </a:rPr>
              <a:t>a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(</a:t>
            </a:r>
            <a:r>
              <a:rPr lang="en-US" altLang="zh-CN" sz="2800" i="1" dirty="0" err="1">
                <a:latin typeface="+mn-lt"/>
                <a:ea typeface="楷体" panose="02010609060101010101" pitchFamily="49" charset="-122"/>
              </a:rPr>
              <a:t>j</a:t>
            </a:r>
            <a:r>
              <a:rPr lang="en-US" altLang="zh-CN" sz="2800" dirty="0" err="1">
                <a:latin typeface="+mn-lt"/>
                <a:ea typeface="楷体" panose="02010609060101010101" pitchFamily="49" charset="-122"/>
              </a:rPr>
              <a:t>Ω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是滤波器的频率响应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.</a:t>
            </a:r>
          </a:p>
        </p:txBody>
      </p:sp>
      <p:sp>
        <p:nvSpPr>
          <p:cNvPr id="4107" name="Text Box 11"/>
          <p:cNvSpPr txBox="1">
            <a:spLocks noChangeArrowheads="1"/>
          </p:cNvSpPr>
          <p:nvPr/>
        </p:nvSpPr>
        <p:spPr bwMode="auto">
          <a:xfrm>
            <a:off x="152400" y="790575"/>
            <a:ext cx="103505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1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、</a:t>
            </a:r>
          </a:p>
        </p:txBody>
      </p:sp>
      <p:sp>
        <p:nvSpPr>
          <p:cNvPr id="4108" name="Rectangle 12"/>
          <p:cNvSpPr>
            <a:spLocks noChangeArrowheads="1"/>
          </p:cNvSpPr>
          <p:nvPr/>
        </p:nvSpPr>
        <p:spPr bwMode="auto">
          <a:xfrm>
            <a:off x="150813" y="2549525"/>
            <a:ext cx="77914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2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、由幅度平方函数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|</a:t>
            </a:r>
            <a:r>
              <a:rPr lang="en-US" altLang="zh-CN" sz="2800" i="1" dirty="0">
                <a:latin typeface="+mn-lt"/>
                <a:ea typeface="楷体" panose="02010609060101010101" pitchFamily="49" charset="-122"/>
              </a:rPr>
              <a:t>H</a:t>
            </a:r>
            <a:r>
              <a:rPr lang="en-US" altLang="zh-CN" sz="2800" i="1" baseline="-25000" dirty="0">
                <a:latin typeface="+mn-lt"/>
                <a:ea typeface="楷体" panose="02010609060101010101" pitchFamily="49" charset="-122"/>
              </a:rPr>
              <a:t>a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(</a:t>
            </a:r>
            <a:r>
              <a:rPr lang="en-US" altLang="zh-CN" sz="2800" i="1" dirty="0" err="1">
                <a:latin typeface="+mn-lt"/>
                <a:ea typeface="楷体" panose="02010609060101010101" pitchFamily="49" charset="-122"/>
              </a:rPr>
              <a:t>j</a:t>
            </a:r>
            <a:r>
              <a:rPr lang="en-US" altLang="zh-CN" sz="2800" dirty="0" err="1">
                <a:latin typeface="+mn-lt"/>
                <a:ea typeface="楷体" panose="02010609060101010101" pitchFamily="49" charset="-122"/>
              </a:rPr>
              <a:t>Ω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)|</a:t>
            </a:r>
            <a:r>
              <a:rPr lang="en-US" altLang="zh-CN" sz="2800" baseline="30000" dirty="0">
                <a:latin typeface="+mn-lt"/>
                <a:ea typeface="楷体" panose="02010609060101010101" pitchFamily="49" charset="-122"/>
              </a:rPr>
              <a:t>2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求系统函数</a:t>
            </a:r>
            <a:r>
              <a:rPr lang="en-US" altLang="zh-CN" sz="2800" i="1" dirty="0">
                <a:latin typeface="+mn-lt"/>
                <a:ea typeface="楷体" panose="02010609060101010101" pitchFamily="49" charset="-122"/>
              </a:rPr>
              <a:t>H</a:t>
            </a:r>
            <a:r>
              <a:rPr lang="en-US" altLang="zh-CN" sz="2800" i="1" baseline="-25000" dirty="0">
                <a:latin typeface="+mn-lt"/>
                <a:ea typeface="楷体" panose="02010609060101010101" pitchFamily="49" charset="-122"/>
              </a:rPr>
              <a:t>a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(</a:t>
            </a:r>
            <a:r>
              <a:rPr lang="en-US" altLang="zh-CN" sz="2800" i="1" dirty="0">
                <a:latin typeface="+mn-lt"/>
                <a:ea typeface="楷体" panose="02010609060101010101" pitchFamily="49" charset="-122"/>
              </a:rPr>
              <a:t>s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)</a:t>
            </a:r>
          </a:p>
        </p:txBody>
      </p:sp>
      <p:graphicFrame>
        <p:nvGraphicFramePr>
          <p:cNvPr id="4110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3345573"/>
              </p:ext>
            </p:extLst>
          </p:nvPr>
        </p:nvGraphicFramePr>
        <p:xfrm>
          <a:off x="2268538" y="793750"/>
          <a:ext cx="2782887" cy="515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85" name="公式" r:id="rId5" imgW="1231560" imgH="228600" progId="Equation.3">
                  <p:embed/>
                </p:oleObj>
              </mc:Choice>
              <mc:Fallback>
                <p:oleObj name="公式" r:id="rId5" imgW="1231560" imgH="22860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68538" y="793750"/>
                        <a:ext cx="2782887" cy="5159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12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3654812"/>
              </p:ext>
            </p:extLst>
          </p:nvPr>
        </p:nvGraphicFramePr>
        <p:xfrm>
          <a:off x="5076825" y="793750"/>
          <a:ext cx="2840038" cy="544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86" name="公式" r:id="rId7" imgW="1257120" imgH="241200" progId="Equation.3">
                  <p:embed/>
                </p:oleObj>
              </mc:Choice>
              <mc:Fallback>
                <p:oleObj name="公式" r:id="rId7" imgW="1257120" imgH="241200" progId="Equation.3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76825" y="793750"/>
                        <a:ext cx="2840038" cy="544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13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7383965"/>
              </p:ext>
            </p:extLst>
          </p:nvPr>
        </p:nvGraphicFramePr>
        <p:xfrm>
          <a:off x="323850" y="3217863"/>
          <a:ext cx="4532313" cy="1003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87" name="公式" r:id="rId9" imgW="2006280" imgH="444240" progId="Equation.3">
                  <p:embed/>
                </p:oleObj>
              </mc:Choice>
              <mc:Fallback>
                <p:oleObj name="公式" r:id="rId9" imgW="2006280" imgH="444240" progId="Equation.3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3850" y="3217863"/>
                        <a:ext cx="4532313" cy="1003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14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7734296"/>
              </p:ext>
            </p:extLst>
          </p:nvPr>
        </p:nvGraphicFramePr>
        <p:xfrm>
          <a:off x="207963" y="4340225"/>
          <a:ext cx="4941887" cy="1047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88" name="公式" r:id="rId11" imgW="2095200" imgH="444240" progId="Equation.3">
                  <p:embed/>
                </p:oleObj>
              </mc:Choice>
              <mc:Fallback>
                <p:oleObj name="公式" r:id="rId11" imgW="2095200" imgH="444240" progId="Equation.3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7963" y="4340225"/>
                        <a:ext cx="4941887" cy="1047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15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4710687"/>
              </p:ext>
            </p:extLst>
          </p:nvPr>
        </p:nvGraphicFramePr>
        <p:xfrm>
          <a:off x="5338763" y="3563938"/>
          <a:ext cx="1123950" cy="500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89" name="公式" r:id="rId13" imgW="457200" imgH="203040" progId="Equation.3">
                  <p:embed/>
                </p:oleObj>
              </mc:Choice>
              <mc:Fallback>
                <p:oleObj name="公式" r:id="rId13" imgW="457200" imgH="203040" progId="Equation.3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8763" y="3563938"/>
                        <a:ext cx="1123950" cy="5000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16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0877971"/>
              </p:ext>
            </p:extLst>
          </p:nvPr>
        </p:nvGraphicFramePr>
        <p:xfrm>
          <a:off x="7105650" y="3506788"/>
          <a:ext cx="1498600" cy="500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90" name="公式" r:id="rId15" imgW="609480" imgH="203040" progId="Equation.3">
                  <p:embed/>
                </p:oleObj>
              </mc:Choice>
              <mc:Fallback>
                <p:oleObj name="公式" r:id="rId15" imgW="609480" imgH="203040" progId="Equation.3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05650" y="3506788"/>
                        <a:ext cx="1498600" cy="5000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17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251097"/>
              </p:ext>
            </p:extLst>
          </p:nvPr>
        </p:nvGraphicFramePr>
        <p:xfrm>
          <a:off x="5292725" y="4695825"/>
          <a:ext cx="1420813" cy="608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91" name="公式" r:id="rId17" imgW="533160" imgH="228600" progId="Equation.3">
                  <p:embed/>
                </p:oleObj>
              </mc:Choice>
              <mc:Fallback>
                <p:oleObj name="公式" r:id="rId17" imgW="533160" imgH="228600" progId="Equation.3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92725" y="4695825"/>
                        <a:ext cx="1420813" cy="608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20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3623249"/>
              </p:ext>
            </p:extLst>
          </p:nvPr>
        </p:nvGraphicFramePr>
        <p:xfrm>
          <a:off x="4427538" y="5661025"/>
          <a:ext cx="118745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92" name="公式" r:id="rId19" imgW="482400" imgH="164880" progId="Equation.3">
                  <p:embed/>
                </p:oleObj>
              </mc:Choice>
              <mc:Fallback>
                <p:oleObj name="公式" r:id="rId19" imgW="482400" imgH="164880" progId="Equation.3">
                  <p:embed/>
                  <p:pic>
                    <p:nvPicPr>
                      <p:cNvPr id="0" name="Object 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27538" y="5661025"/>
                        <a:ext cx="118745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23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9956407"/>
              </p:ext>
            </p:extLst>
          </p:nvPr>
        </p:nvGraphicFramePr>
        <p:xfrm>
          <a:off x="6624638" y="3619500"/>
          <a:ext cx="468312" cy="374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93" name="公式" r:id="rId21" imgW="190440" imgH="152280" progId="Equation.3">
                  <p:embed/>
                </p:oleObj>
              </mc:Choice>
              <mc:Fallback>
                <p:oleObj name="公式" r:id="rId21" imgW="190440" imgH="152280" progId="Equation.3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24638" y="3619500"/>
                        <a:ext cx="468312" cy="374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24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1231756"/>
              </p:ext>
            </p:extLst>
          </p:nvPr>
        </p:nvGraphicFramePr>
        <p:xfrm>
          <a:off x="6697663" y="4451350"/>
          <a:ext cx="1978025" cy="1047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94" name="公式" r:id="rId23" imgW="838080" imgH="444240" progId="Equation.3">
                  <p:embed/>
                </p:oleObj>
              </mc:Choice>
              <mc:Fallback>
                <p:oleObj name="公式" r:id="rId23" imgW="838080" imgH="44424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97663" y="4451350"/>
                        <a:ext cx="1978025" cy="1047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4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4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4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4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4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4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4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4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4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4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9" grpId="0"/>
      <p:bldP spid="4106" grpId="0"/>
      <p:bldP spid="4107" grpId="0"/>
      <p:bldP spid="4108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Text Box 3"/>
          <p:cNvSpPr txBox="1">
            <a:spLocks noChangeArrowheads="1"/>
          </p:cNvSpPr>
          <p:nvPr/>
        </p:nvSpPr>
        <p:spPr bwMode="auto">
          <a:xfrm>
            <a:off x="166688" y="3500438"/>
            <a:ext cx="4822825" cy="1074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9144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3716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8288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2860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3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、通带中有最大平坦振幅 </a:t>
            </a:r>
          </a:p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  特性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,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阻带是单调变化的</a:t>
            </a:r>
          </a:p>
        </p:txBody>
      </p:sp>
      <p:sp>
        <p:nvSpPr>
          <p:cNvPr id="5124" name="Text Box 4"/>
          <p:cNvSpPr txBox="1">
            <a:spLocks noChangeArrowheads="1"/>
          </p:cNvSpPr>
          <p:nvPr/>
        </p:nvSpPr>
        <p:spPr bwMode="auto">
          <a:xfrm>
            <a:off x="193675" y="4810125"/>
            <a:ext cx="4665663" cy="1031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9144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3716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8288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2860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en-US" altLang="zh-CN" sz="2800" dirty="0">
                <a:ea typeface="楷体_GB2312" pitchFamily="49" charset="-122"/>
              </a:rPr>
              <a:t>4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、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滤波器的特性由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决定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越大，曲线越陡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。</a:t>
            </a:r>
          </a:p>
        </p:txBody>
      </p:sp>
      <p:graphicFrame>
        <p:nvGraphicFramePr>
          <p:cNvPr id="5131" name="Object 11"/>
          <p:cNvGraphicFramePr>
            <a:graphicFrameLocks noChangeAspect="1"/>
          </p:cNvGraphicFramePr>
          <p:nvPr/>
        </p:nvGraphicFramePr>
        <p:xfrm>
          <a:off x="2987675" y="692150"/>
          <a:ext cx="2894013" cy="1397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22" name="公式" r:id="rId3" imgW="1447560" imgH="698400" progId="Equation.3">
                  <p:embed/>
                </p:oleObj>
              </mc:Choice>
              <mc:Fallback>
                <p:oleObj name="公式" r:id="rId3" imgW="1447560" imgH="69840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87675" y="692150"/>
                        <a:ext cx="2894013" cy="1397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32" name="Text Box 12"/>
          <p:cNvSpPr txBox="1">
            <a:spLocks noChangeArrowheads="1"/>
          </p:cNvSpPr>
          <p:nvPr/>
        </p:nvSpPr>
        <p:spPr bwMode="auto">
          <a:xfrm>
            <a:off x="107950" y="792163"/>
            <a:ext cx="3024188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、幅度平方函数</a:t>
            </a:r>
          </a:p>
        </p:txBody>
      </p:sp>
      <p:grpSp>
        <p:nvGrpSpPr>
          <p:cNvPr id="5137" name="Group 17"/>
          <p:cNvGrpSpPr>
            <a:grpSpLocks/>
          </p:cNvGrpSpPr>
          <p:nvPr/>
        </p:nvGrpSpPr>
        <p:grpSpPr bwMode="auto">
          <a:xfrm>
            <a:off x="6084888" y="765175"/>
            <a:ext cx="2736850" cy="1062038"/>
            <a:chOff x="3923" y="572"/>
            <a:chExt cx="1724" cy="669"/>
          </a:xfrm>
        </p:grpSpPr>
        <p:sp>
          <p:nvSpPr>
            <p:cNvPr id="5133" name="Text Box 13"/>
            <p:cNvSpPr txBox="1">
              <a:spLocks noChangeArrowheads="1"/>
            </p:cNvSpPr>
            <p:nvPr/>
          </p:nvSpPr>
          <p:spPr bwMode="auto">
            <a:xfrm>
              <a:off x="3923" y="572"/>
              <a:ext cx="1724" cy="6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20000"/>
                </a:spcBef>
              </a:pPr>
              <a:r>
                <a:rPr lang="en-US" altLang="zh-CN" sz="2800" i="1" dirty="0">
                  <a:ea typeface="楷体_GB2312" pitchFamily="49" charset="-122"/>
                </a:rPr>
                <a:t>N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为滤波器阶次</a:t>
              </a:r>
            </a:p>
            <a:p>
              <a:pPr>
                <a:spcBef>
                  <a:spcPct val="20000"/>
                </a:spcBef>
              </a:pPr>
              <a:r>
                <a:rPr lang="zh-CN" altLang="en-US" sz="2800" dirty="0">
                  <a:latin typeface="楷体_GB2312" pitchFamily="49" charset="-122"/>
                  <a:ea typeface="楷体_GB2312" pitchFamily="49" charset="-122"/>
                </a:rPr>
                <a:t>  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为截止频率</a:t>
              </a:r>
            </a:p>
          </p:txBody>
        </p:sp>
        <p:graphicFrame>
          <p:nvGraphicFramePr>
            <p:cNvPr id="5135" name="Object 15"/>
            <p:cNvGraphicFramePr>
              <a:graphicFrameLocks noChangeAspect="1"/>
            </p:cNvGraphicFramePr>
            <p:nvPr/>
          </p:nvGraphicFramePr>
          <p:xfrm>
            <a:off x="3965" y="936"/>
            <a:ext cx="290" cy="30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623" name="公式" r:id="rId5" imgW="215640" imgH="228600" progId="Equation.3">
                    <p:embed/>
                  </p:oleObj>
                </mc:Choice>
                <mc:Fallback>
                  <p:oleObj name="公式" r:id="rId5" imgW="215640" imgH="228600" progId="Equation.3">
                    <p:embed/>
                    <p:pic>
                      <p:nvPicPr>
                        <p:cNvPr id="0" name="Object 1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965" y="936"/>
                          <a:ext cx="290" cy="30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5145" name="Group 25"/>
          <p:cNvGrpSpPr>
            <a:grpSpLocks/>
          </p:cNvGrpSpPr>
          <p:nvPr/>
        </p:nvGrpSpPr>
        <p:grpSpPr bwMode="auto">
          <a:xfrm>
            <a:off x="107950" y="2046288"/>
            <a:ext cx="7589838" cy="1181100"/>
            <a:chOff x="68" y="1353"/>
            <a:chExt cx="4781" cy="744"/>
          </a:xfrm>
        </p:grpSpPr>
        <p:sp>
          <p:nvSpPr>
            <p:cNvPr id="5138" name="Text Box 18"/>
            <p:cNvSpPr txBox="1">
              <a:spLocks noChangeArrowheads="1"/>
            </p:cNvSpPr>
            <p:nvPr/>
          </p:nvSpPr>
          <p:spPr bwMode="auto">
            <a:xfrm>
              <a:off x="68" y="1371"/>
              <a:ext cx="4781" cy="7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457200" indent="-4572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914400" indent="-4572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371600" indent="-4572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828800" indent="-4572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286000" indent="-4572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743200" indent="-4572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3200400" indent="-4572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657600" indent="-4572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4114800" indent="-4572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30000"/>
                </a:lnSpc>
                <a:spcBef>
                  <a:spcPct val="20000"/>
                </a:spcBef>
              </a:pPr>
              <a:r>
                <a:rPr lang="en-US" altLang="zh-CN" sz="2800" dirty="0">
                  <a:ea typeface="楷体_GB2312" pitchFamily="49" charset="-122"/>
                </a:rPr>
                <a:t>2</a:t>
              </a:r>
              <a:r>
                <a:rPr lang="zh-CN" altLang="en-US" sz="2800" dirty="0">
                  <a:latin typeface="楷体_GB2312" pitchFamily="49" charset="-122"/>
                  <a:ea typeface="楷体_GB2312" pitchFamily="49" charset="-122"/>
                </a:rPr>
                <a:t>、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当</a:t>
              </a:r>
              <a:r>
                <a:rPr lang="zh-CN" altLang="en-US" sz="2800" dirty="0">
                  <a:latin typeface="楷体_GB2312" pitchFamily="49" charset="-122"/>
                  <a:ea typeface="楷体_GB2312" pitchFamily="49" charset="-122"/>
                </a:rPr>
                <a:t>      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时</a:t>
              </a:r>
              <a:r>
                <a:rPr lang="zh-CN" altLang="en-US" sz="2800" dirty="0">
                  <a:latin typeface="楷体_GB2312" pitchFamily="49" charset="-122"/>
                  <a:ea typeface="楷体_GB2312" pitchFamily="49" charset="-122"/>
                </a:rPr>
                <a:t>         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即</a:t>
              </a:r>
              <a:r>
                <a:rPr lang="zh-CN" altLang="en-US" sz="2800" dirty="0">
                  <a:latin typeface="楷体_GB2312" pitchFamily="49" charset="-122"/>
                  <a:ea typeface="楷体_GB2312" pitchFamily="49" charset="-122"/>
                </a:rPr>
                <a:t>          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相当于</a:t>
              </a:r>
              <a:r>
                <a:rPr lang="en-US" altLang="zh-CN" sz="2800" dirty="0">
                  <a:ea typeface="楷体_GB2312" pitchFamily="49" charset="-122"/>
                </a:rPr>
                <a:t>3db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衰减</a:t>
              </a:r>
              <a:r>
                <a:rPr lang="zh-CN" altLang="en-US" sz="2800" dirty="0">
                  <a:latin typeface="楷体_GB2312" pitchFamily="49" charset="-122"/>
                  <a:ea typeface="楷体_GB2312" pitchFamily="49" charset="-122"/>
                </a:rPr>
                <a:t>，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所以</a:t>
              </a:r>
              <a:r>
                <a:rPr lang="zh-CN" altLang="en-US" sz="2800" dirty="0">
                  <a:latin typeface="楷体_GB2312" pitchFamily="49" charset="-122"/>
                  <a:ea typeface="楷体_GB2312" pitchFamily="49" charset="-122"/>
                </a:rPr>
                <a:t>   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又称为</a:t>
              </a:r>
              <a:r>
                <a:rPr lang="en-US" altLang="zh-CN" sz="2800" dirty="0">
                  <a:ea typeface="楷体_GB2312" pitchFamily="49" charset="-122"/>
                </a:rPr>
                <a:t>3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分贝</a:t>
              </a:r>
              <a:r>
                <a:rPr lang="en-US" altLang="zh-CN" sz="2800" dirty="0">
                  <a:latin typeface="楷体_GB2312" pitchFamily="49" charset="-122"/>
                  <a:ea typeface="楷体_GB2312" pitchFamily="49" charset="-122"/>
                </a:rPr>
                <a:t>(</a:t>
              </a:r>
              <a:r>
                <a:rPr lang="en-US" altLang="zh-CN" sz="2800" i="1" dirty="0" err="1">
                  <a:ea typeface="楷体_GB2312" pitchFamily="49" charset="-122"/>
                </a:rPr>
                <a:t>db</a:t>
              </a:r>
              <a:r>
                <a:rPr lang="en-US" altLang="zh-CN" sz="2800" dirty="0">
                  <a:latin typeface="楷体_GB2312" pitchFamily="49" charset="-122"/>
                  <a:ea typeface="楷体_GB2312" pitchFamily="49" charset="-122"/>
                </a:rPr>
                <a:t>)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带宽</a:t>
              </a:r>
            </a:p>
          </p:txBody>
        </p:sp>
        <p:graphicFrame>
          <p:nvGraphicFramePr>
            <p:cNvPr id="5139" name="Object 1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093333613"/>
                </p:ext>
              </p:extLst>
            </p:nvPr>
          </p:nvGraphicFramePr>
          <p:xfrm>
            <a:off x="703" y="1453"/>
            <a:ext cx="674" cy="3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624" name="公式" r:id="rId7" imgW="482400" imgH="228600" progId="Equation.3">
                    <p:embed/>
                  </p:oleObj>
                </mc:Choice>
                <mc:Fallback>
                  <p:oleObj name="公式" r:id="rId7" imgW="482400" imgH="228600" progId="Equation.3">
                    <p:embed/>
                    <p:pic>
                      <p:nvPicPr>
                        <p:cNvPr id="0" name="Object 1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03" y="1453"/>
                          <a:ext cx="674" cy="32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141" name="Object 21"/>
            <p:cNvGraphicFramePr>
              <a:graphicFrameLocks noChangeAspect="1"/>
            </p:cNvGraphicFramePr>
            <p:nvPr/>
          </p:nvGraphicFramePr>
          <p:xfrm>
            <a:off x="1600" y="1362"/>
            <a:ext cx="1008" cy="46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625" name="公式" r:id="rId9" imgW="850680" imgH="393480" progId="Equation.3">
                    <p:embed/>
                  </p:oleObj>
                </mc:Choice>
                <mc:Fallback>
                  <p:oleObj name="公式" r:id="rId9" imgW="850680" imgH="393480" progId="Equation.3">
                    <p:embed/>
                    <p:pic>
                      <p:nvPicPr>
                        <p:cNvPr id="0" name="Object 2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00" y="1362"/>
                          <a:ext cx="1008" cy="46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143" name="Object 2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283040936"/>
                </p:ext>
              </p:extLst>
            </p:nvPr>
          </p:nvGraphicFramePr>
          <p:xfrm>
            <a:off x="1952" y="1770"/>
            <a:ext cx="301" cy="3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626" name="公式" r:id="rId11" imgW="215640" imgH="228600" progId="Equation.3">
                    <p:embed/>
                  </p:oleObj>
                </mc:Choice>
                <mc:Fallback>
                  <p:oleObj name="公式" r:id="rId11" imgW="215640" imgH="228600" progId="Equation.3">
                    <p:embed/>
                    <p:pic>
                      <p:nvPicPr>
                        <p:cNvPr id="0" name="Object 2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952" y="1770"/>
                          <a:ext cx="301" cy="32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144" name="Object 24"/>
            <p:cNvGraphicFramePr>
              <a:graphicFrameLocks noChangeAspect="1"/>
            </p:cNvGraphicFramePr>
            <p:nvPr/>
          </p:nvGraphicFramePr>
          <p:xfrm>
            <a:off x="2880" y="1353"/>
            <a:ext cx="1053" cy="4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627" name="公式" r:id="rId13" imgW="888840" imgH="419040" progId="Equation.3">
                    <p:embed/>
                  </p:oleObj>
                </mc:Choice>
                <mc:Fallback>
                  <p:oleObj name="公式" r:id="rId13" imgW="888840" imgH="419040" progId="Equation.3">
                    <p:embed/>
                    <p:pic>
                      <p:nvPicPr>
                        <p:cNvPr id="0" name="Object 2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80" y="1353"/>
                          <a:ext cx="1053" cy="4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146" name="Rectangle 26"/>
          <p:cNvSpPr>
            <a:spLocks noChangeArrowheads="1"/>
          </p:cNvSpPr>
          <p:nvPr/>
        </p:nvSpPr>
        <p:spPr bwMode="auto">
          <a:xfrm>
            <a:off x="236538" y="131763"/>
            <a:ext cx="6913562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二、设计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巴特沃思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en-US" altLang="zh-CN" i="1" dirty="0">
                <a:solidFill>
                  <a:srgbClr val="FFFF00"/>
                </a:solidFill>
                <a:latin typeface="+mn-lt"/>
                <a:ea typeface="楷体" panose="02010609060101010101" pitchFamily="49" charset="-122"/>
              </a:rPr>
              <a:t>Butterworth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滤波器</a:t>
            </a:r>
          </a:p>
        </p:txBody>
      </p:sp>
      <p:pic>
        <p:nvPicPr>
          <p:cNvPr id="17" name="图片 8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3308499"/>
            <a:ext cx="4112393" cy="3144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3" grpId="0"/>
      <p:bldP spid="5124" grpId="0"/>
      <p:bldP spid="5132" grpId="0"/>
      <p:bldP spid="5146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9642" name="Object 205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8006399"/>
              </p:ext>
            </p:extLst>
          </p:nvPr>
        </p:nvGraphicFramePr>
        <p:xfrm>
          <a:off x="107950" y="620118"/>
          <a:ext cx="2720975" cy="1312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395" name="公式" r:id="rId3" imgW="1447560" imgH="698400" progId="Equation.3">
                  <p:embed/>
                </p:oleObj>
              </mc:Choice>
              <mc:Fallback>
                <p:oleObj name="公式" r:id="rId3" imgW="1447560" imgH="698400" progId="Equation.3">
                  <p:embed/>
                  <p:pic>
                    <p:nvPicPr>
                      <p:cNvPr id="0" name="Object 205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950" y="620118"/>
                        <a:ext cx="2720975" cy="13128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9645" name="Object 206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1518347"/>
              </p:ext>
            </p:extLst>
          </p:nvPr>
        </p:nvGraphicFramePr>
        <p:xfrm>
          <a:off x="2987675" y="548680"/>
          <a:ext cx="3644900" cy="1508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396" name="公式" r:id="rId5" imgW="1688760" imgH="698400" progId="Equation.3">
                  <p:embed/>
                </p:oleObj>
              </mc:Choice>
              <mc:Fallback>
                <p:oleObj name="公式" r:id="rId5" imgW="1688760" imgH="698400" progId="Equation.3">
                  <p:embed/>
                  <p:pic>
                    <p:nvPicPr>
                      <p:cNvPr id="0" name="Object 206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87675" y="548680"/>
                        <a:ext cx="3644900" cy="1508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9648" name="Object 206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2381148"/>
              </p:ext>
            </p:extLst>
          </p:nvPr>
        </p:nvGraphicFramePr>
        <p:xfrm>
          <a:off x="6788150" y="693143"/>
          <a:ext cx="2159000" cy="1198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397" name="公式" r:id="rId7" imgW="914400" imgH="507960" progId="Equation.3">
                  <p:embed/>
                </p:oleObj>
              </mc:Choice>
              <mc:Fallback>
                <p:oleObj name="公式" r:id="rId7" imgW="914400" imgH="507960" progId="Equation.3">
                  <p:embed/>
                  <p:pic>
                    <p:nvPicPr>
                      <p:cNvPr id="0" name="Object 206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88150" y="693143"/>
                        <a:ext cx="2159000" cy="11985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9651" name="Object 206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3892554"/>
              </p:ext>
            </p:extLst>
          </p:nvPr>
        </p:nvGraphicFramePr>
        <p:xfrm>
          <a:off x="2195513" y="2275731"/>
          <a:ext cx="3073400" cy="985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398" name="公式" r:id="rId9" imgW="1066680" imgH="342720" progId="Equation.3">
                  <p:embed/>
                </p:oleObj>
              </mc:Choice>
              <mc:Fallback>
                <p:oleObj name="公式" r:id="rId9" imgW="1066680" imgH="342720" progId="Equation.3">
                  <p:embed/>
                  <p:pic>
                    <p:nvPicPr>
                      <p:cNvPr id="0" name="Object 206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95513" y="2275731"/>
                        <a:ext cx="3073400" cy="985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9653" name="Object 206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5853427"/>
              </p:ext>
            </p:extLst>
          </p:nvPr>
        </p:nvGraphicFramePr>
        <p:xfrm>
          <a:off x="4904581" y="2924944"/>
          <a:ext cx="1971675" cy="449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399" name="公式" r:id="rId11" imgW="888840" imgH="203040" progId="Equation.3">
                  <p:embed/>
                </p:oleObj>
              </mc:Choice>
              <mc:Fallback>
                <p:oleObj name="公式" r:id="rId11" imgW="888840" imgH="203040" progId="Equation.3">
                  <p:embed/>
                  <p:pic>
                    <p:nvPicPr>
                      <p:cNvPr id="0" name="Object 206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04581" y="2924944"/>
                        <a:ext cx="1971675" cy="4492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655" name="Text Box 2071"/>
          <p:cNvSpPr txBox="1">
            <a:spLocks noChangeArrowheads="1"/>
          </p:cNvSpPr>
          <p:nvPr/>
        </p:nvSpPr>
        <p:spPr bwMode="auto">
          <a:xfrm>
            <a:off x="179388" y="44624"/>
            <a:ext cx="770413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15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5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、巴特沃思模拟低通滤波器的极点分布：</a:t>
            </a:r>
          </a:p>
        </p:txBody>
      </p:sp>
      <p:graphicFrame>
        <p:nvGraphicFramePr>
          <p:cNvPr id="69656" name="Object 207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4944001"/>
              </p:ext>
            </p:extLst>
          </p:nvPr>
        </p:nvGraphicFramePr>
        <p:xfrm>
          <a:off x="7145338" y="2021880"/>
          <a:ext cx="1619250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00" name="公式" r:id="rId13" imgW="609480" imgH="203040" progId="Equation.3">
                  <p:embed/>
                </p:oleObj>
              </mc:Choice>
              <mc:Fallback>
                <p:oleObj name="公式" r:id="rId13" imgW="609480" imgH="203040" progId="Equation.3">
                  <p:embed/>
                  <p:pic>
                    <p:nvPicPr>
                      <p:cNvPr id="0" name="Object 207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45338" y="2021880"/>
                        <a:ext cx="1619250" cy="539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9660" name="Object 207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2073497"/>
              </p:ext>
            </p:extLst>
          </p:nvPr>
        </p:nvGraphicFramePr>
        <p:xfrm>
          <a:off x="2987675" y="1434505"/>
          <a:ext cx="1079500" cy="479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01" name="公式" r:id="rId15" imgW="457200" imgH="203040" progId="Equation.3">
                  <p:embed/>
                </p:oleObj>
              </mc:Choice>
              <mc:Fallback>
                <p:oleObj name="公式" r:id="rId15" imgW="457200" imgH="203040" progId="Equation.3">
                  <p:embed/>
                  <p:pic>
                    <p:nvPicPr>
                      <p:cNvPr id="0" name="Object 207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87675" y="1434505"/>
                        <a:ext cx="1079500" cy="479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9661" name="Object 207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7717110"/>
              </p:ext>
            </p:extLst>
          </p:nvPr>
        </p:nvGraphicFramePr>
        <p:xfrm>
          <a:off x="5795963" y="1993305"/>
          <a:ext cx="1416050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02" name="公式" r:id="rId17" imgW="533160" imgH="203040" progId="Equation.3">
                  <p:embed/>
                </p:oleObj>
              </mc:Choice>
              <mc:Fallback>
                <p:oleObj name="公式" r:id="rId17" imgW="533160" imgH="203040" progId="Equation.3">
                  <p:embed/>
                  <p:pic>
                    <p:nvPicPr>
                      <p:cNvPr id="0" name="Object 207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95963" y="1993305"/>
                        <a:ext cx="1416050" cy="539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9662" name="Object 207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6898235"/>
              </p:ext>
            </p:extLst>
          </p:nvPr>
        </p:nvGraphicFramePr>
        <p:xfrm>
          <a:off x="107950" y="2132856"/>
          <a:ext cx="2303463" cy="1217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03" name="公式" r:id="rId19" imgW="863280" imgH="457200" progId="Equation.3">
                  <p:embed/>
                </p:oleObj>
              </mc:Choice>
              <mc:Fallback>
                <p:oleObj name="公式" r:id="rId19" imgW="863280" imgH="457200" progId="Equation.3">
                  <p:embed/>
                  <p:pic>
                    <p:nvPicPr>
                      <p:cNvPr id="0" name="Object 207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950" y="2132856"/>
                        <a:ext cx="2303463" cy="12176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" name="图片 1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183" y="3458101"/>
            <a:ext cx="3874580" cy="31373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图片 2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13" y="3432383"/>
            <a:ext cx="3792665" cy="3161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9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9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9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9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9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9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69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69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69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69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655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ext Box 2"/>
          <p:cNvSpPr txBox="1">
            <a:spLocks noChangeArrowheads="1"/>
          </p:cNvSpPr>
          <p:nvPr/>
        </p:nvSpPr>
        <p:spPr bwMode="auto">
          <a:xfrm>
            <a:off x="165100" y="3269927"/>
            <a:ext cx="58324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dirty="0"/>
              <a:t>2</a:t>
            </a:r>
            <a:r>
              <a:rPr lang="en-US" altLang="zh-CN" sz="2800" dirty="0" smtClean="0">
                <a:latin typeface="楷体_GB2312" pitchFamily="49" charset="-122"/>
                <a:ea typeface="楷体_GB2312" pitchFamily="49" charset="-122"/>
              </a:rPr>
              <a:t>)</a:t>
            </a:r>
            <a:r>
              <a:rPr lang="en-US" altLang="zh-CN" sz="2800" dirty="0" smtClean="0"/>
              <a:t>  </a:t>
            </a:r>
            <a:r>
              <a:rPr lang="en-US" altLang="zh-CN" sz="2800" dirty="0">
                <a:latin typeface="Symbol" panose="05050102010706020507" pitchFamily="18" charset="2"/>
              </a:rPr>
              <a:t>d</a:t>
            </a:r>
            <a:r>
              <a:rPr lang="en-US" altLang="zh-CN" sz="2800" baseline="-25000" dirty="0"/>
              <a:t>s</a:t>
            </a:r>
            <a:r>
              <a:rPr lang="en-US" altLang="zh-CN" sz="2800" dirty="0"/>
              <a:t>= -10lg|</a:t>
            </a:r>
            <a:r>
              <a:rPr lang="en-US" altLang="zh-CN" sz="2800" i="1" dirty="0"/>
              <a:t>H</a:t>
            </a:r>
            <a:r>
              <a:rPr lang="en-US" altLang="zh-CN" sz="2800" dirty="0"/>
              <a:t>(</a:t>
            </a:r>
            <a:r>
              <a:rPr lang="en-US" altLang="zh-CN" sz="2800" i="1" dirty="0" err="1"/>
              <a:t>j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i="1" baseline="-25000" dirty="0" err="1"/>
              <a:t>s</a:t>
            </a:r>
            <a:r>
              <a:rPr lang="en-US" altLang="zh-CN" sz="2800" dirty="0"/>
              <a:t>)|</a:t>
            </a:r>
            <a:r>
              <a:rPr lang="en-US" altLang="zh-CN" sz="2800" baseline="30000" dirty="0"/>
              <a:t>2 </a:t>
            </a:r>
            <a:r>
              <a:rPr lang="en-US" altLang="zh-CN" sz="2800" baseline="-25000" dirty="0"/>
              <a:t>  </a:t>
            </a:r>
            <a:endParaRPr lang="en-US" altLang="zh-CN" sz="2800" dirty="0"/>
          </a:p>
        </p:txBody>
      </p:sp>
      <p:sp>
        <p:nvSpPr>
          <p:cNvPr id="41989" name="Text Box 5"/>
          <p:cNvSpPr txBox="1">
            <a:spLocks noChangeArrowheads="1"/>
          </p:cNvSpPr>
          <p:nvPr/>
        </p:nvSpPr>
        <p:spPr bwMode="auto">
          <a:xfrm>
            <a:off x="250825" y="4998120"/>
            <a:ext cx="590391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由式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1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和式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2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  <a:hlinkClick r:id="rId3" action="ppaction://hlinksldjump"/>
              </a:rPr>
              <a:t>解出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和</a:t>
            </a:r>
            <a:r>
              <a:rPr lang="en-US" altLang="zh-CN" sz="2800" dirty="0" err="1">
                <a:latin typeface="楷体_GB2312" pitchFamily="49" charset="-122"/>
                <a:ea typeface="楷体_GB2312" pitchFamily="49" charset="-122"/>
              </a:rPr>
              <a:t>Ω</a:t>
            </a:r>
            <a:r>
              <a:rPr lang="en-US" altLang="zh-CN" sz="2800" i="1" baseline="-25000" dirty="0" err="1">
                <a:latin typeface="楷体_GB2312" pitchFamily="49" charset="-122"/>
                <a:ea typeface="楷体_GB2312" pitchFamily="49" charset="-122"/>
              </a:rPr>
              <a:t>c</a:t>
            </a:r>
            <a:endParaRPr lang="en-US" altLang="zh-CN" sz="2800" i="1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41991" name="Text Box 7"/>
          <p:cNvSpPr txBox="1">
            <a:spLocks noChangeArrowheads="1"/>
          </p:cNvSpPr>
          <p:nvPr/>
        </p:nvSpPr>
        <p:spPr bwMode="auto">
          <a:xfrm>
            <a:off x="5364163" y="4235301"/>
            <a:ext cx="68897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/>
              <a:t>(2) </a:t>
            </a:r>
          </a:p>
        </p:txBody>
      </p:sp>
      <p:sp>
        <p:nvSpPr>
          <p:cNvPr id="41997" name="Text Box 13"/>
          <p:cNvSpPr txBox="1">
            <a:spLocks noChangeArrowheads="1"/>
          </p:cNvSpPr>
          <p:nvPr/>
        </p:nvSpPr>
        <p:spPr bwMode="auto">
          <a:xfrm>
            <a:off x="5364163" y="2216001"/>
            <a:ext cx="68897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/>
              <a:t>(1) </a:t>
            </a:r>
          </a:p>
        </p:txBody>
      </p:sp>
      <p:sp>
        <p:nvSpPr>
          <p:cNvPr id="41998" name="Text Box 14"/>
          <p:cNvSpPr txBox="1">
            <a:spLocks noChangeArrowheads="1"/>
          </p:cNvSpPr>
          <p:nvPr/>
        </p:nvSpPr>
        <p:spPr bwMode="auto">
          <a:xfrm>
            <a:off x="136525" y="1469727"/>
            <a:ext cx="62642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altLang="zh-CN" sz="2800" dirty="0"/>
              <a:t>1</a:t>
            </a:r>
            <a:r>
              <a:rPr lang="en-US" altLang="zh-CN" sz="2800" dirty="0" smtClean="0">
                <a:latin typeface="楷体_GB2312" pitchFamily="49" charset="-122"/>
                <a:ea typeface="楷体_GB2312" pitchFamily="49" charset="-122"/>
              </a:rPr>
              <a:t>)</a:t>
            </a:r>
            <a:r>
              <a:rPr lang="en-US" altLang="zh-CN" sz="2800" i="1" dirty="0" smtClean="0"/>
              <a:t> </a:t>
            </a:r>
            <a:r>
              <a:rPr lang="en-US" altLang="zh-CN" sz="2800" i="1" dirty="0" err="1">
                <a:latin typeface="Symbol" panose="05050102010706020507" pitchFamily="18" charset="2"/>
              </a:rPr>
              <a:t>d</a:t>
            </a:r>
            <a:r>
              <a:rPr lang="en-US" altLang="zh-CN" sz="2800" i="1" baseline="-25000" dirty="0" err="1"/>
              <a:t>p</a:t>
            </a:r>
            <a:r>
              <a:rPr lang="en-US" altLang="zh-CN" sz="2800" i="1" dirty="0"/>
              <a:t> =</a:t>
            </a:r>
            <a:r>
              <a:rPr lang="en-US" altLang="zh-CN" sz="2800" i="1" dirty="0">
                <a:latin typeface="Symbol" panose="05050102010706020507" pitchFamily="18" charset="2"/>
              </a:rPr>
              <a:t> </a:t>
            </a:r>
            <a:r>
              <a:rPr lang="en-US" altLang="zh-CN" sz="2800" dirty="0"/>
              <a:t>-10lg|H(</a:t>
            </a:r>
            <a:r>
              <a:rPr lang="en-US" altLang="zh-CN" sz="2800" i="1" dirty="0" err="1"/>
              <a:t>j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i="1" baseline="-25000" dirty="0" err="1"/>
              <a:t>p</a:t>
            </a:r>
            <a:r>
              <a:rPr lang="en-US" altLang="zh-CN" sz="2800" dirty="0"/>
              <a:t>)|</a:t>
            </a:r>
            <a:r>
              <a:rPr lang="en-US" altLang="zh-CN" sz="2800" baseline="30000" dirty="0"/>
              <a:t>2 </a:t>
            </a:r>
            <a:r>
              <a:rPr lang="en-US" altLang="zh-CN" sz="2800" i="1" dirty="0"/>
              <a:t> </a:t>
            </a:r>
          </a:p>
        </p:txBody>
      </p:sp>
      <p:graphicFrame>
        <p:nvGraphicFramePr>
          <p:cNvPr id="41999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3362451"/>
              </p:ext>
            </p:extLst>
          </p:nvPr>
        </p:nvGraphicFramePr>
        <p:xfrm>
          <a:off x="5847209" y="1052736"/>
          <a:ext cx="3189287" cy="127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88" name="公式" r:id="rId4" imgW="1244520" imgH="495000" progId="Equation.3">
                  <p:embed/>
                </p:oleObj>
              </mc:Choice>
              <mc:Fallback>
                <p:oleObj name="公式" r:id="rId4" imgW="1244520" imgH="495000" progId="Equation.3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47209" y="1052736"/>
                        <a:ext cx="3189287" cy="1270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002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7518553"/>
              </p:ext>
            </p:extLst>
          </p:nvPr>
        </p:nvGraphicFramePr>
        <p:xfrm>
          <a:off x="5608638" y="3429000"/>
          <a:ext cx="3414712" cy="164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89" name="公式" r:id="rId6" imgW="1447560" imgH="698400" progId="Equation.3">
                  <p:embed/>
                </p:oleObj>
              </mc:Choice>
              <mc:Fallback>
                <p:oleObj name="公式" r:id="rId6" imgW="1447560" imgH="698400" progId="Equation.3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08638" y="3429000"/>
                        <a:ext cx="3414712" cy="1647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003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6313498"/>
              </p:ext>
            </p:extLst>
          </p:nvPr>
        </p:nvGraphicFramePr>
        <p:xfrm>
          <a:off x="900113" y="2014414"/>
          <a:ext cx="4221162" cy="1198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90" name="公式" r:id="rId8" imgW="1790640" imgH="507960" progId="Equation.3">
                  <p:embed/>
                </p:oleObj>
              </mc:Choice>
              <mc:Fallback>
                <p:oleObj name="公式" r:id="rId8" imgW="1790640" imgH="507960" progId="Equation.3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0113" y="2014414"/>
                        <a:ext cx="4221162" cy="11985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004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5032339"/>
              </p:ext>
            </p:extLst>
          </p:nvPr>
        </p:nvGraphicFramePr>
        <p:xfrm>
          <a:off x="971550" y="3874938"/>
          <a:ext cx="4130675" cy="1138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91" name="公式" r:id="rId10" imgW="1752480" imgH="482400" progId="Equation.3">
                  <p:embed/>
                </p:oleObj>
              </mc:Choice>
              <mc:Fallback>
                <p:oleObj name="公式" r:id="rId10" imgW="1752480" imgH="482400" progId="Equation.3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3874938"/>
                        <a:ext cx="4130675" cy="11382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005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4978045"/>
              </p:ext>
            </p:extLst>
          </p:nvPr>
        </p:nvGraphicFramePr>
        <p:xfrm>
          <a:off x="1116013" y="5457081"/>
          <a:ext cx="5200650" cy="1284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92" name="公式" r:id="rId12" imgW="1955520" imgH="482400" progId="Equation.3">
                  <p:embed/>
                </p:oleObj>
              </mc:Choice>
              <mc:Fallback>
                <p:oleObj name="公式" r:id="rId12" imgW="1955520" imgH="482400" progId="Equation.3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5457081"/>
                        <a:ext cx="5200650" cy="12842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007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6927703"/>
              </p:ext>
            </p:extLst>
          </p:nvPr>
        </p:nvGraphicFramePr>
        <p:xfrm>
          <a:off x="5944046" y="2348880"/>
          <a:ext cx="3092450" cy="1204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93" name="公式" r:id="rId14" imgW="1206360" imgH="469800" progId="Equation.3">
                  <p:embed/>
                </p:oleObj>
              </mc:Choice>
              <mc:Fallback>
                <p:oleObj name="公式" r:id="rId14" imgW="1206360" imgH="46980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44046" y="2348880"/>
                        <a:ext cx="3092450" cy="1204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 Box 1029"/>
          <p:cNvSpPr txBox="1">
            <a:spLocks noChangeArrowheads="1"/>
          </p:cNvSpPr>
          <p:nvPr/>
        </p:nvSpPr>
        <p:spPr bwMode="auto">
          <a:xfrm>
            <a:off x="107504" y="44624"/>
            <a:ext cx="8640762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/>
            <a:r>
              <a:rPr lang="en-US" altLang="zh-CN" sz="2800" dirty="0">
                <a:ea typeface="楷体_GB2312" pitchFamily="49" charset="-122"/>
              </a:rPr>
              <a:t>6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、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模拟低通滤波器的设计指标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：</a:t>
            </a:r>
            <a:r>
              <a:rPr lang="en-US" altLang="zh-CN" sz="2800" dirty="0" err="1">
                <a:solidFill>
                  <a:srgbClr val="FFFF00"/>
                </a:solidFill>
                <a:ea typeface="楷体_GB2312" pitchFamily="49" charset="-122"/>
              </a:rPr>
              <a:t>Ω</a:t>
            </a:r>
            <a:r>
              <a:rPr lang="en-US" altLang="zh-CN" sz="2800" i="1" baseline="-25000" dirty="0" err="1">
                <a:solidFill>
                  <a:srgbClr val="FFFF00"/>
                </a:solidFill>
                <a:ea typeface="楷体_GB2312" pitchFamily="49" charset="-122"/>
              </a:rPr>
              <a:t>p</a:t>
            </a:r>
            <a:r>
              <a:rPr lang="en-US" altLang="zh-CN" sz="2800" i="1" baseline="-25000" dirty="0">
                <a:solidFill>
                  <a:srgbClr val="FFFF00"/>
                </a:solidFill>
                <a:ea typeface="楷体_GB2312" pitchFamily="49" charset="-122"/>
              </a:rPr>
              <a:t> </a:t>
            </a:r>
            <a:r>
              <a:rPr lang="en-US" altLang="zh-CN" sz="2800" dirty="0">
                <a:solidFill>
                  <a:srgbClr val="FFFF00"/>
                </a:solidFill>
                <a:ea typeface="楷体_GB2312" pitchFamily="49" charset="-122"/>
              </a:rPr>
              <a:t>, </a:t>
            </a:r>
            <a:r>
              <a:rPr lang="en-US" altLang="zh-CN" sz="2800" dirty="0" err="1">
                <a:solidFill>
                  <a:srgbClr val="FFFF00"/>
                </a:solidFill>
                <a:ea typeface="楷体_GB2312" pitchFamily="49" charset="-122"/>
                <a:cs typeface="Times New Roman" panose="02020603050405020304" pitchFamily="18" charset="0"/>
              </a:rPr>
              <a:t>δ</a:t>
            </a:r>
            <a:r>
              <a:rPr lang="en-US" altLang="zh-CN" sz="2800" i="1" baseline="-25000" dirty="0" err="1">
                <a:solidFill>
                  <a:srgbClr val="FFFF00"/>
                </a:solidFill>
                <a:ea typeface="楷体_GB2312" pitchFamily="49" charset="-122"/>
              </a:rPr>
              <a:t>p</a:t>
            </a:r>
            <a:r>
              <a:rPr lang="en-US" altLang="zh-CN" sz="2800" i="1" baseline="-25000" dirty="0">
                <a:solidFill>
                  <a:srgbClr val="FFFF00"/>
                </a:solidFill>
                <a:ea typeface="楷体_GB2312" pitchFamily="49" charset="-122"/>
              </a:rPr>
              <a:t> </a:t>
            </a:r>
            <a:r>
              <a:rPr lang="en-US" altLang="zh-CN" sz="2800" dirty="0">
                <a:solidFill>
                  <a:srgbClr val="FFFF00"/>
                </a:solidFill>
                <a:ea typeface="楷体_GB2312" pitchFamily="49" charset="-122"/>
              </a:rPr>
              <a:t>, </a:t>
            </a:r>
            <a:r>
              <a:rPr lang="en-US" altLang="zh-CN" sz="2800" dirty="0" err="1">
                <a:solidFill>
                  <a:srgbClr val="FFFF00"/>
                </a:solidFill>
                <a:ea typeface="楷体_GB2312" pitchFamily="49" charset="-122"/>
              </a:rPr>
              <a:t>Ω</a:t>
            </a:r>
            <a:r>
              <a:rPr lang="en-US" altLang="zh-CN" sz="2800" i="1" baseline="-25000" dirty="0" err="1">
                <a:solidFill>
                  <a:srgbClr val="FFFF00"/>
                </a:solidFill>
                <a:ea typeface="楷体_GB2312" pitchFamily="49" charset="-122"/>
              </a:rPr>
              <a:t>s</a:t>
            </a:r>
            <a:r>
              <a:rPr lang="en-US" altLang="zh-CN" sz="2800" i="1" baseline="-25000" dirty="0">
                <a:solidFill>
                  <a:srgbClr val="FFFF00"/>
                </a:solidFill>
                <a:ea typeface="楷体_GB2312" pitchFamily="49" charset="-122"/>
              </a:rPr>
              <a:t> </a:t>
            </a:r>
            <a:r>
              <a:rPr lang="en-US" altLang="zh-CN" sz="2800" dirty="0">
                <a:solidFill>
                  <a:srgbClr val="FFFF00"/>
                </a:solidFill>
                <a:ea typeface="楷体_GB2312" pitchFamily="49" charset="-122"/>
              </a:rPr>
              <a:t>, </a:t>
            </a:r>
            <a:r>
              <a:rPr lang="en-US" altLang="zh-CN" sz="2800" dirty="0" err="1">
                <a:solidFill>
                  <a:srgbClr val="FFFF00"/>
                </a:solidFill>
                <a:ea typeface="楷体_GB2312" pitchFamily="49" charset="-122"/>
              </a:rPr>
              <a:t>δ</a:t>
            </a:r>
            <a:r>
              <a:rPr lang="en-US" altLang="zh-CN" sz="2800" i="1" baseline="-25000" dirty="0" err="1">
                <a:solidFill>
                  <a:srgbClr val="FFFF00"/>
                </a:solidFill>
                <a:ea typeface="楷体_GB2312" pitchFamily="49" charset="-122"/>
              </a:rPr>
              <a:t>s</a:t>
            </a:r>
            <a:endParaRPr lang="en-US" altLang="zh-CN" sz="280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5" name="Text Box 2057"/>
          <p:cNvSpPr txBox="1">
            <a:spLocks noChangeArrowheads="1"/>
          </p:cNvSpPr>
          <p:nvPr/>
        </p:nvSpPr>
        <p:spPr bwMode="auto">
          <a:xfrm>
            <a:off x="250825" y="530677"/>
            <a:ext cx="8424863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 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设计巴特沃思滤波器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,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就是由这些设计指标求得滤波器的阶次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和截止频率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i="1" baseline="-25000" dirty="0" err="1">
                <a:ea typeface="楷体_GB2312" pitchFamily="49" charset="-122"/>
              </a:rPr>
              <a:t>c</a:t>
            </a:r>
            <a:endParaRPr lang="en-US" altLang="zh-CN" sz="2800" dirty="0">
              <a:latin typeface="楷体_GB2312" pitchFamily="49" charset="-122"/>
              <a:ea typeface="楷体_GB2312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1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2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1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2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42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419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41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420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419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419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42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86" grpId="0"/>
      <p:bldP spid="41989" grpId="0"/>
      <p:bldP spid="41991" grpId="0"/>
      <p:bldP spid="41997" grpId="0"/>
      <p:bldP spid="41998" grpId="0"/>
      <p:bldP spid="14" grpId="0"/>
      <p:bldP spid="15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ext Box 2"/>
          <p:cNvSpPr txBox="1">
            <a:spLocks noChangeArrowheads="1"/>
          </p:cNvSpPr>
          <p:nvPr/>
        </p:nvSpPr>
        <p:spPr bwMode="auto">
          <a:xfrm>
            <a:off x="228600" y="2651125"/>
            <a:ext cx="830421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为了在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i="1" baseline="-25000" dirty="0" err="1">
                <a:ea typeface="楷体_GB2312" pitchFamily="49" charset="-122"/>
              </a:rPr>
              <a:t>p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精确地满足指标要求，则由式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(1)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  <a:hlinkClick r:id="rId3" action="ppaction://hlinksldjump"/>
              </a:rPr>
              <a:t>可得 </a:t>
            </a:r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aphicFrame>
        <p:nvGraphicFramePr>
          <p:cNvPr id="43011" name="Object 3"/>
          <p:cNvGraphicFramePr>
            <a:graphicFrameLocks noChangeAspect="1"/>
          </p:cNvGraphicFramePr>
          <p:nvPr/>
        </p:nvGraphicFramePr>
        <p:xfrm>
          <a:off x="1476375" y="3141663"/>
          <a:ext cx="3106738" cy="1282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60" name="Equation" r:id="rId4" imgW="1168200" imgH="482400" progId="Equation.DSMT4">
                  <p:embed/>
                </p:oleObj>
              </mc:Choice>
              <mc:Fallback>
                <p:oleObj name="Equation" r:id="rId4" imgW="1168200" imgH="482400" progId="Equation.DSMT4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76375" y="3141663"/>
                        <a:ext cx="3106738" cy="1282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013" name="Text Box 5"/>
          <p:cNvSpPr txBox="1">
            <a:spLocks noChangeArrowheads="1"/>
          </p:cNvSpPr>
          <p:nvPr/>
        </p:nvSpPr>
        <p:spPr bwMode="auto">
          <a:xfrm>
            <a:off x="212725" y="4510088"/>
            <a:ext cx="8320088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为了在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i="1" baseline="-25000" dirty="0" err="1">
                <a:ea typeface="楷体_GB2312" pitchFamily="49" charset="-122"/>
              </a:rPr>
              <a:t>s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精确地满足指标要求，则由式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(2)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可得</a:t>
            </a:r>
          </a:p>
        </p:txBody>
      </p:sp>
      <p:graphicFrame>
        <p:nvGraphicFramePr>
          <p:cNvPr id="43014" name="Object 6"/>
          <p:cNvGraphicFramePr>
            <a:graphicFrameLocks noChangeAspect="1"/>
          </p:cNvGraphicFramePr>
          <p:nvPr/>
        </p:nvGraphicFramePr>
        <p:xfrm>
          <a:off x="1476375" y="4941888"/>
          <a:ext cx="3073400" cy="1216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61" name="Equation" r:id="rId6" imgW="1155600" imgH="457200" progId="Equation.DSMT4">
                  <p:embed/>
                </p:oleObj>
              </mc:Choice>
              <mc:Fallback>
                <p:oleObj name="Equation" r:id="rId6" imgW="1155600" imgH="457200" progId="Equation.DSMT4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76375" y="4941888"/>
                        <a:ext cx="3073400" cy="1216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018" name="Text Box 10"/>
          <p:cNvSpPr txBox="1">
            <a:spLocks noChangeArrowheads="1"/>
          </p:cNvSpPr>
          <p:nvPr/>
        </p:nvSpPr>
        <p:spPr bwMode="auto">
          <a:xfrm>
            <a:off x="207963" y="115888"/>
            <a:ext cx="8496300" cy="1020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15000"/>
              </a:lnSpc>
              <a:spcBef>
                <a:spcPct val="50000"/>
              </a:spcBef>
            </a:pP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一般上式求出的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不会是一个整数，要求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是一个整数且满足指标要求，就必须向上求整 </a:t>
            </a:r>
          </a:p>
        </p:txBody>
      </p:sp>
      <p:graphicFrame>
        <p:nvGraphicFramePr>
          <p:cNvPr id="43019" name="Object 11"/>
          <p:cNvGraphicFramePr>
            <a:graphicFrameLocks noChangeAspect="1"/>
          </p:cNvGraphicFramePr>
          <p:nvPr/>
        </p:nvGraphicFramePr>
        <p:xfrm>
          <a:off x="1476375" y="1196975"/>
          <a:ext cx="4981575" cy="1433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62" name="Equation" r:id="rId8" imgW="2209680" imgH="634680" progId="Equation.DSMT4">
                  <p:embed/>
                </p:oleObj>
              </mc:Choice>
              <mc:Fallback>
                <p:oleObj name="Equation" r:id="rId8" imgW="2209680" imgH="634680" progId="Equation.DSMT4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76375" y="1196975"/>
                        <a:ext cx="4981575" cy="1433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3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3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3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3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3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3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10" grpId="0"/>
      <p:bldP spid="43013" grpId="0"/>
      <p:bldP spid="43018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652" name="Text Box 4"/>
          <p:cNvSpPr txBox="1">
            <a:spLocks noChangeArrowheads="1"/>
          </p:cNvSpPr>
          <p:nvPr/>
        </p:nvSpPr>
        <p:spPr bwMode="auto">
          <a:xfrm>
            <a:off x="468313" y="130175"/>
            <a:ext cx="7127875" cy="987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05000"/>
              </a:lnSpc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通带截止频率</a:t>
            </a:r>
            <a:r>
              <a:rPr lang="en-US" altLang="zh-CN" sz="2800" dirty="0" err="1">
                <a:solidFill>
                  <a:srgbClr val="FFFF00"/>
                </a:solidFill>
                <a:ea typeface="楷体_GB2312" pitchFamily="49" charset="-122"/>
              </a:rPr>
              <a:t>Ω</a:t>
            </a:r>
            <a:r>
              <a:rPr lang="en-US" altLang="zh-CN" sz="2800" i="1" baseline="-25000" dirty="0" err="1">
                <a:solidFill>
                  <a:srgbClr val="FFFF00"/>
                </a:solidFill>
                <a:ea typeface="楷体_GB2312" pitchFamily="49" charset="-122"/>
              </a:rPr>
              <a:t>p</a:t>
            </a:r>
            <a:r>
              <a:rPr lang="en-US" altLang="zh-CN" sz="2800" i="1" baseline="-25000" dirty="0">
                <a:solidFill>
                  <a:srgbClr val="FFFF00"/>
                </a:solidFill>
                <a:ea typeface="楷体_GB2312" pitchFamily="49" charset="-122"/>
              </a:rPr>
              <a:t> 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通带衰减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波纹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 </a:t>
            </a:r>
            <a:r>
              <a:rPr lang="en-US" altLang="zh-CN" sz="2800" dirty="0" err="1">
                <a:solidFill>
                  <a:srgbClr val="FFFF00"/>
                </a:solidFill>
                <a:latin typeface="Symbol" panose="05050102010706020507" pitchFamily="18" charset="2"/>
                <a:ea typeface="楷体_GB2312" pitchFamily="49" charset="-122"/>
              </a:rPr>
              <a:t>d</a:t>
            </a:r>
            <a:r>
              <a:rPr lang="en-US" altLang="zh-CN" sz="2800" i="1" baseline="-25000" dirty="0" err="1">
                <a:solidFill>
                  <a:srgbClr val="FFFF00"/>
                </a:solidFill>
                <a:ea typeface="楷体_GB2312" pitchFamily="49" charset="-122"/>
              </a:rPr>
              <a:t>p</a:t>
            </a:r>
            <a:endParaRPr lang="en-US" altLang="zh-CN" sz="2800" i="1" dirty="0">
              <a:solidFill>
                <a:srgbClr val="FFFF00"/>
              </a:solidFill>
              <a:ea typeface="楷体_GB2312" pitchFamily="49" charset="-122"/>
            </a:endParaRPr>
          </a:p>
          <a:p>
            <a:pPr algn="just">
              <a:lnSpc>
                <a:spcPct val="105000"/>
              </a:lnSpc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阻带截止频率</a:t>
            </a:r>
            <a:r>
              <a:rPr lang="en-US" altLang="zh-CN" sz="2800" dirty="0" err="1">
                <a:solidFill>
                  <a:srgbClr val="FFFF00"/>
                </a:solidFill>
                <a:ea typeface="楷体_GB2312" pitchFamily="49" charset="-122"/>
              </a:rPr>
              <a:t>Ω</a:t>
            </a:r>
            <a:r>
              <a:rPr lang="en-US" altLang="zh-CN" sz="2800" i="1" baseline="-25000" dirty="0" err="1">
                <a:solidFill>
                  <a:srgbClr val="FFFF00"/>
                </a:solidFill>
                <a:ea typeface="楷体_GB2312" pitchFamily="49" charset="-122"/>
              </a:rPr>
              <a:t>s</a:t>
            </a:r>
            <a:r>
              <a:rPr lang="en-US" altLang="zh-CN" sz="2800" i="1" baseline="-25000" dirty="0">
                <a:solidFill>
                  <a:srgbClr val="FFFF00"/>
                </a:solidFill>
                <a:ea typeface="楷体_GB2312" pitchFamily="49" charset="-122"/>
              </a:rPr>
              <a:t>  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阻带衰减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波纹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 </a:t>
            </a:r>
            <a:r>
              <a:rPr lang="en-US" altLang="zh-CN" sz="2800" dirty="0">
                <a:solidFill>
                  <a:srgbClr val="FFFF00"/>
                </a:solidFill>
                <a:latin typeface="Symbol" panose="05050102010706020507" pitchFamily="18" charset="2"/>
              </a:rPr>
              <a:t>d</a:t>
            </a:r>
            <a:r>
              <a:rPr lang="en-US" altLang="zh-CN" sz="2800" i="1" baseline="-25000" dirty="0">
                <a:solidFill>
                  <a:srgbClr val="FFFF00"/>
                </a:solidFill>
                <a:ea typeface="楷体_GB2312" pitchFamily="49" charset="-122"/>
              </a:rPr>
              <a:t>s</a:t>
            </a:r>
          </a:p>
        </p:txBody>
      </p:sp>
      <p:graphicFrame>
        <p:nvGraphicFramePr>
          <p:cNvPr id="283654" name="Object 6"/>
          <p:cNvGraphicFramePr>
            <a:graphicFrameLocks noChangeAspect="1"/>
          </p:cNvGraphicFramePr>
          <p:nvPr/>
        </p:nvGraphicFramePr>
        <p:xfrm>
          <a:off x="468313" y="2068513"/>
          <a:ext cx="5200650" cy="1284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3898" name="公式" r:id="rId3" imgW="1955520" imgH="482400" progId="Equation.3">
                  <p:embed/>
                </p:oleObj>
              </mc:Choice>
              <mc:Fallback>
                <p:oleObj name="公式" r:id="rId3" imgW="1955520" imgH="48240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313" y="2068513"/>
                        <a:ext cx="5200650" cy="12842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3657" name="Text Box 9"/>
          <p:cNvSpPr txBox="1">
            <a:spLocks noChangeArrowheads="1"/>
          </p:cNvSpPr>
          <p:nvPr/>
        </p:nvSpPr>
        <p:spPr bwMode="auto">
          <a:xfrm>
            <a:off x="611188" y="1325563"/>
            <a:ext cx="626427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设计巴特沃思模拟低通滤波器</a:t>
            </a:r>
          </a:p>
        </p:txBody>
      </p:sp>
      <p:graphicFrame>
        <p:nvGraphicFramePr>
          <p:cNvPr id="283658" name="Object 10"/>
          <p:cNvGraphicFramePr>
            <a:graphicFrameLocks noChangeAspect="1"/>
          </p:cNvGraphicFramePr>
          <p:nvPr/>
        </p:nvGraphicFramePr>
        <p:xfrm>
          <a:off x="684213" y="3716338"/>
          <a:ext cx="3106737" cy="1282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3899" name="Equation" r:id="rId5" imgW="1168200" imgH="482400" progId="Equation.DSMT4">
                  <p:embed/>
                </p:oleObj>
              </mc:Choice>
              <mc:Fallback>
                <p:oleObj name="Equation" r:id="rId5" imgW="1168200" imgH="482400" progId="Equation.DSMT4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4213" y="3716338"/>
                        <a:ext cx="3106737" cy="1282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3659" name="Object 11"/>
          <p:cNvGraphicFramePr>
            <a:graphicFrameLocks noChangeAspect="1"/>
          </p:cNvGraphicFramePr>
          <p:nvPr/>
        </p:nvGraphicFramePr>
        <p:xfrm>
          <a:off x="4811713" y="3759200"/>
          <a:ext cx="3073400" cy="1216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3900" name="Equation" r:id="rId7" imgW="1155600" imgH="457200" progId="Equation.DSMT4">
                  <p:embed/>
                </p:oleObj>
              </mc:Choice>
              <mc:Fallback>
                <p:oleObj name="Equation" r:id="rId7" imgW="1155600" imgH="457200" progId="Equation.DSMT4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11713" y="3759200"/>
                        <a:ext cx="3073400" cy="1216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3660" name="Text Box 12"/>
          <p:cNvSpPr txBox="1">
            <a:spLocks noChangeArrowheads="1"/>
          </p:cNvSpPr>
          <p:nvPr/>
        </p:nvSpPr>
        <p:spPr bwMode="auto">
          <a:xfrm>
            <a:off x="3924300" y="4076700"/>
            <a:ext cx="93503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或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3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83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83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83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83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83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3652" grpId="0"/>
      <p:bldP spid="283657" grpId="0"/>
      <p:bldP spid="283660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ext Box 2"/>
          <p:cNvSpPr txBox="1">
            <a:spLocks noChangeArrowheads="1"/>
          </p:cNvSpPr>
          <p:nvPr/>
        </p:nvSpPr>
        <p:spPr bwMode="auto">
          <a:xfrm>
            <a:off x="250825" y="1862138"/>
            <a:ext cx="8569325" cy="2143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0000"/>
              </a:lnSpc>
              <a:spcBef>
                <a:spcPct val="50000"/>
              </a:spcBef>
            </a:pP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   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令</a:t>
            </a:r>
            <a:r>
              <a:rPr lang="en-US" altLang="zh-CN" sz="2800" i="1" dirty="0" err="1">
                <a:ea typeface="楷体_GB2312" pitchFamily="49" charset="-122"/>
              </a:rPr>
              <a:t>H</a:t>
            </a:r>
            <a:r>
              <a:rPr lang="en-US" altLang="zh-CN" sz="2800" i="1" baseline="-25000" dirty="0" err="1">
                <a:ea typeface="楷体_GB2312" pitchFamily="49" charset="-122"/>
              </a:rPr>
              <a:t>a</a:t>
            </a:r>
            <a:r>
              <a:rPr lang="en-US" altLang="zh-CN" sz="2800" i="1" baseline="-50000" dirty="0" err="1">
                <a:ea typeface="楷体_GB2312" pitchFamily="49" charset="-122"/>
              </a:rPr>
              <a:t>N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是查表得到的归一化的系统函数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i="1" baseline="-25000" dirty="0">
                <a:ea typeface="楷体_GB2312" pitchFamily="49" charset="-122"/>
              </a:rPr>
              <a:t>a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是所求的截止频率为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baseline="-25000" dirty="0" err="1">
                <a:ea typeface="楷体_GB2312" pitchFamily="49" charset="-122"/>
              </a:rPr>
              <a:t>c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的系统函数，那么归一化系统函数中的变量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用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en-US" altLang="zh-CN" sz="2800" dirty="0">
                <a:ea typeface="楷体_GB2312" pitchFamily="49" charset="-122"/>
              </a:rPr>
              <a:t>/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baseline="-25000" dirty="0" err="1">
                <a:ea typeface="楷体_GB2312" pitchFamily="49" charset="-122"/>
              </a:rPr>
              <a:t>c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代替后，就可得到所需的系统函数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i="1" baseline="-25000" dirty="0">
                <a:ea typeface="楷体_GB2312" pitchFamily="49" charset="-122"/>
              </a:rPr>
              <a:t>a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en-US" altLang="zh-CN" sz="2800" dirty="0" smtClean="0">
                <a:ea typeface="楷体_GB2312" pitchFamily="49" charset="-122"/>
              </a:rPr>
              <a:t>)</a:t>
            </a:r>
            <a:r>
              <a:rPr lang="en-US" altLang="zh-CN" sz="2800" dirty="0" smtClean="0">
                <a:latin typeface="楷体_GB2312" pitchFamily="49" charset="-122"/>
                <a:ea typeface="楷体_GB2312" pitchFamily="49" charset="-122"/>
              </a:rPr>
              <a:t>:</a:t>
            </a:r>
            <a:r>
              <a:rPr lang="en-US" altLang="zh-CN" sz="2800" dirty="0" smtClean="0"/>
              <a:t> </a:t>
            </a:r>
            <a:endParaRPr lang="en-US" altLang="zh-CN" sz="2800" dirty="0"/>
          </a:p>
        </p:txBody>
      </p:sp>
      <p:graphicFrame>
        <p:nvGraphicFramePr>
          <p:cNvPr id="40963" name="Object 3"/>
          <p:cNvGraphicFramePr>
            <a:graphicFrameLocks noChangeAspect="1"/>
          </p:cNvGraphicFramePr>
          <p:nvPr/>
        </p:nvGraphicFramePr>
        <p:xfrm>
          <a:off x="2484438" y="3935413"/>
          <a:ext cx="2743200" cy="2230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47" name="公式" r:id="rId3" imgW="1155600" imgH="939600" progId="Equation.3">
                  <p:embed/>
                </p:oleObj>
              </mc:Choice>
              <mc:Fallback>
                <p:oleObj name="公式" r:id="rId3" imgW="1155600" imgH="9396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84438" y="3935413"/>
                        <a:ext cx="2743200" cy="22304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966" name="Text Box 6"/>
          <p:cNvSpPr txBox="1">
            <a:spLocks noChangeArrowheads="1"/>
          </p:cNvSpPr>
          <p:nvPr/>
        </p:nvSpPr>
        <p:spPr bwMode="auto">
          <a:xfrm>
            <a:off x="117475" y="188913"/>
            <a:ext cx="474186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7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、归一化问题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方便查表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</a:p>
        </p:txBody>
      </p:sp>
      <p:sp>
        <p:nvSpPr>
          <p:cNvPr id="40967" name="Text Box 7"/>
          <p:cNvSpPr txBox="1">
            <a:spLocks noChangeArrowheads="1"/>
          </p:cNvSpPr>
          <p:nvPr/>
        </p:nvSpPr>
        <p:spPr bwMode="auto">
          <a:xfrm>
            <a:off x="395288" y="836613"/>
            <a:ext cx="8424862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 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为了设计表格方便，在表格中，把</a:t>
            </a:r>
            <a:r>
              <a:rPr lang="en-US" altLang="zh-CN" sz="2800" dirty="0" err="1">
                <a:ea typeface="楷体_GB2312" pitchFamily="49" charset="-122"/>
                <a:cs typeface="Times New Roman" panose="02020603050405020304" pitchFamily="18" charset="0"/>
              </a:rPr>
              <a:t>Ω</a:t>
            </a:r>
            <a:r>
              <a:rPr lang="en-US" altLang="zh-CN" sz="2800" i="1" baseline="-25000" dirty="0" err="1">
                <a:ea typeface="楷体_GB2312" pitchFamily="49" charset="-122"/>
              </a:rPr>
              <a:t>c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选为</a:t>
            </a:r>
            <a:r>
              <a:rPr lang="en-US" altLang="zh-CN" sz="2800" dirty="0">
                <a:ea typeface="楷体_GB2312" pitchFamily="49" charset="-122"/>
              </a:rPr>
              <a:t>1rad/s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,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即使频率归一化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0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0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0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0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2" grpId="0"/>
      <p:bldP spid="40966" grpId="0"/>
      <p:bldP spid="40967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ext Box 2"/>
          <p:cNvSpPr txBox="1">
            <a:spLocks noChangeArrowheads="1"/>
          </p:cNvSpPr>
          <p:nvPr/>
        </p:nvSpPr>
        <p:spPr bwMode="auto">
          <a:xfrm>
            <a:off x="250825" y="115888"/>
            <a:ext cx="8208963" cy="11049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15000"/>
              </a:lnSpc>
              <a:spcBef>
                <a:spcPct val="5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例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2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.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导出三阶巴特沃思模拟低通滤波器的系统函数</a:t>
            </a:r>
          </a:p>
          <a:p>
            <a:pPr algn="just">
              <a:lnSpc>
                <a:spcPct val="115000"/>
              </a:lnSpc>
              <a:spcBef>
                <a:spcPct val="5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   设</a:t>
            </a:r>
            <a:r>
              <a:rPr lang="en-US" altLang="zh-CN" sz="2800" dirty="0" err="1">
                <a:latin typeface="楷体_GB2312" pitchFamily="49" charset="-122"/>
                <a:ea typeface="楷体_GB2312" pitchFamily="49" charset="-122"/>
              </a:rPr>
              <a:t>Ω</a:t>
            </a:r>
            <a:r>
              <a:rPr lang="en-US" altLang="zh-CN" sz="2800" i="1" baseline="-25000" dirty="0" err="1">
                <a:ea typeface="楷体_GB2312" pitchFamily="49" charset="-122"/>
              </a:rPr>
              <a:t>c</a:t>
            </a:r>
            <a:r>
              <a:rPr lang="zh-CN" altLang="en-US" sz="2800" dirty="0">
                <a:ea typeface="楷体_GB2312" pitchFamily="49" charset="-122"/>
              </a:rPr>
              <a:t>＝</a:t>
            </a:r>
            <a:r>
              <a:rPr lang="en-US" altLang="zh-CN" sz="2800" dirty="0">
                <a:ea typeface="楷体_GB2312" pitchFamily="49" charset="-122"/>
              </a:rPr>
              <a:t>2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en-US" altLang="zh-CN" sz="2800" dirty="0">
                <a:ea typeface="楷体_GB2312" pitchFamily="49" charset="-122"/>
              </a:rPr>
              <a:t>rad/s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。</a:t>
            </a:r>
            <a:r>
              <a:rPr lang="zh-CN" altLang="en-US" sz="2800" dirty="0"/>
              <a:t> </a:t>
            </a:r>
          </a:p>
        </p:txBody>
      </p:sp>
      <p:graphicFrame>
        <p:nvGraphicFramePr>
          <p:cNvPr id="44035" name="Object 3"/>
          <p:cNvGraphicFramePr>
            <a:graphicFrameLocks noChangeAspect="1"/>
          </p:cNvGraphicFramePr>
          <p:nvPr/>
        </p:nvGraphicFramePr>
        <p:xfrm>
          <a:off x="1403350" y="2003425"/>
          <a:ext cx="3386138" cy="989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362" name="公式" r:id="rId3" imgW="1434960" imgH="419040" progId="Equation.3">
                  <p:embed/>
                </p:oleObj>
              </mc:Choice>
              <mc:Fallback>
                <p:oleObj name="公式" r:id="rId3" imgW="1434960" imgH="41904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03350" y="2003425"/>
                        <a:ext cx="3386138" cy="989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036" name="Text Box 4"/>
          <p:cNvSpPr txBox="1">
            <a:spLocks noChangeArrowheads="1"/>
          </p:cNvSpPr>
          <p:nvPr/>
        </p:nvSpPr>
        <p:spPr bwMode="auto">
          <a:xfrm>
            <a:off x="395288" y="3141663"/>
            <a:ext cx="59055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令</a:t>
            </a:r>
            <a:r>
              <a:rPr lang="en-US" altLang="zh-CN" sz="2800" i="1" dirty="0">
                <a:ea typeface="楷体_GB2312" pitchFamily="49" charset="-122"/>
              </a:rPr>
              <a:t>s </a:t>
            </a:r>
            <a:r>
              <a:rPr lang="en-US" altLang="zh-CN" sz="2800" dirty="0">
                <a:ea typeface="楷体_GB2312" pitchFamily="49" charset="-122"/>
              </a:rPr>
              <a:t>= </a:t>
            </a:r>
            <a:r>
              <a:rPr lang="en-US" altLang="zh-CN" sz="2800" i="1" dirty="0" err="1">
                <a:ea typeface="楷体_GB2312" pitchFamily="49" charset="-122"/>
              </a:rPr>
              <a:t>j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即</a:t>
            </a:r>
            <a:r>
              <a:rPr lang="en-US" altLang="zh-CN" sz="2800" dirty="0"/>
              <a:t>Ω</a:t>
            </a:r>
            <a:r>
              <a:rPr lang="en-US" altLang="zh-CN" sz="2800" baseline="30000" dirty="0"/>
              <a:t>2</a:t>
            </a:r>
            <a:r>
              <a:rPr lang="en-US" altLang="zh-CN" sz="2800" dirty="0"/>
              <a:t>= -</a:t>
            </a:r>
            <a:r>
              <a:rPr lang="en-US" altLang="zh-CN" sz="2800" i="1" dirty="0"/>
              <a:t>s</a:t>
            </a:r>
            <a:r>
              <a:rPr lang="en-US" altLang="zh-CN" sz="2800" baseline="30000" dirty="0"/>
              <a:t>2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则有</a:t>
            </a:r>
            <a:r>
              <a:rPr lang="zh-CN" altLang="en-US" sz="2800" dirty="0"/>
              <a:t> </a:t>
            </a:r>
          </a:p>
        </p:txBody>
      </p:sp>
      <p:graphicFrame>
        <p:nvGraphicFramePr>
          <p:cNvPr id="44037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4717660"/>
              </p:ext>
            </p:extLst>
          </p:nvPr>
        </p:nvGraphicFramePr>
        <p:xfrm>
          <a:off x="899592" y="3644900"/>
          <a:ext cx="4016375" cy="989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363" name="公式" r:id="rId5" imgW="1701720" imgH="419040" progId="Equation.3">
                  <p:embed/>
                </p:oleObj>
              </mc:Choice>
              <mc:Fallback>
                <p:oleObj name="公式" r:id="rId5" imgW="1701720" imgH="41904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9592" y="3644900"/>
                        <a:ext cx="4016375" cy="989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038" name="Text Box 6"/>
          <p:cNvSpPr txBox="1">
            <a:spLocks noChangeArrowheads="1"/>
          </p:cNvSpPr>
          <p:nvPr/>
        </p:nvSpPr>
        <p:spPr bwMode="auto">
          <a:xfrm>
            <a:off x="251520" y="4508500"/>
            <a:ext cx="2348720" cy="5437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just">
              <a:lnSpc>
                <a:spcPct val="115000"/>
              </a:lnSpc>
              <a:spcBef>
                <a:spcPct val="5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各极点满足式</a:t>
            </a:r>
          </a:p>
        </p:txBody>
      </p:sp>
      <p:graphicFrame>
        <p:nvGraphicFramePr>
          <p:cNvPr id="44039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5692723"/>
              </p:ext>
            </p:extLst>
          </p:nvPr>
        </p:nvGraphicFramePr>
        <p:xfrm>
          <a:off x="1259632" y="5013325"/>
          <a:ext cx="2855913" cy="1047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364" name="公式" r:id="rId7" imgW="1002960" imgH="368280" progId="Equation.3">
                  <p:embed/>
                </p:oleObj>
              </mc:Choice>
              <mc:Fallback>
                <p:oleObj name="公式" r:id="rId7" imgW="1002960" imgH="36828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9632" y="5013325"/>
                        <a:ext cx="2855913" cy="1047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040" name="Text Box 8"/>
          <p:cNvSpPr txBox="1">
            <a:spLocks noChangeArrowheads="1"/>
          </p:cNvSpPr>
          <p:nvPr/>
        </p:nvSpPr>
        <p:spPr bwMode="auto">
          <a:xfrm>
            <a:off x="3707904" y="5949280"/>
            <a:ext cx="193833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b="0" i="1" dirty="0"/>
              <a:t>k </a:t>
            </a:r>
            <a:r>
              <a:rPr lang="en-US" altLang="zh-CN" b="0" dirty="0"/>
              <a:t>= 1, 2, …, 6 </a:t>
            </a:r>
          </a:p>
        </p:txBody>
      </p:sp>
      <p:sp>
        <p:nvSpPr>
          <p:cNvPr id="44041" name="Rectangle 9"/>
          <p:cNvSpPr>
            <a:spLocks noChangeArrowheads="1"/>
          </p:cNvSpPr>
          <p:nvPr/>
        </p:nvSpPr>
        <p:spPr bwMode="auto">
          <a:xfrm>
            <a:off x="395288" y="1484313"/>
            <a:ext cx="3960812" cy="5437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15000"/>
              </a:lnSpc>
              <a:spcBef>
                <a:spcPct val="5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解：幅度平方函数是 </a:t>
            </a:r>
          </a:p>
        </p:txBody>
      </p:sp>
      <p:graphicFrame>
        <p:nvGraphicFramePr>
          <p:cNvPr id="44042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6482280"/>
              </p:ext>
            </p:extLst>
          </p:nvPr>
        </p:nvGraphicFramePr>
        <p:xfrm>
          <a:off x="4829175" y="764704"/>
          <a:ext cx="3414713" cy="164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365" name="公式" r:id="rId9" imgW="1447560" imgH="698400" progId="Equation.3">
                  <p:embed/>
                </p:oleObj>
              </mc:Choice>
              <mc:Fallback>
                <p:oleObj name="公式" r:id="rId9" imgW="1447560" imgH="69840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29175" y="764704"/>
                        <a:ext cx="3414713" cy="1647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图片 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1916" y="2693543"/>
            <a:ext cx="3874580" cy="31373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4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40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4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4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4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4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44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44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44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34" grpId="0"/>
      <p:bldP spid="44036" grpId="0"/>
      <p:bldP spid="44038" grpId="0"/>
      <p:bldP spid="44040" grpId="0"/>
      <p:bldP spid="4404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3" name="Text Box 5"/>
          <p:cNvSpPr txBox="1">
            <a:spLocks noChangeArrowheads="1"/>
          </p:cNvSpPr>
          <p:nvPr/>
        </p:nvSpPr>
        <p:spPr bwMode="auto">
          <a:xfrm>
            <a:off x="107950" y="115888"/>
            <a:ext cx="2951163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sz="3200" dirty="0">
                <a:solidFill>
                  <a:srgbClr val="FFFF00"/>
                </a:solidFill>
                <a:latin typeface="+mn-lt"/>
                <a:ea typeface="楷体" panose="02010609060101010101" pitchFamily="49" charset="-122"/>
              </a:rPr>
              <a:t>§</a:t>
            </a:r>
            <a:r>
              <a:rPr lang="en-US" altLang="zh-CN" sz="3200" dirty="0">
                <a:solidFill>
                  <a:srgbClr val="FFFF00"/>
                </a:solidFill>
                <a:latin typeface="+mn-lt"/>
                <a:ea typeface="楷体" panose="02010609060101010101" pitchFamily="49" charset="-122"/>
              </a:rPr>
              <a:t>6.1 </a:t>
            </a:r>
            <a:r>
              <a:rPr lang="zh-CN" altLang="en-US" sz="32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引言</a:t>
            </a:r>
          </a:p>
        </p:txBody>
      </p:sp>
      <p:grpSp>
        <p:nvGrpSpPr>
          <p:cNvPr id="9" name="Group 13"/>
          <p:cNvGrpSpPr>
            <a:grpSpLocks/>
          </p:cNvGrpSpPr>
          <p:nvPr/>
        </p:nvGrpSpPr>
        <p:grpSpPr bwMode="auto">
          <a:xfrm>
            <a:off x="1890713" y="766986"/>
            <a:ext cx="4194175" cy="935037"/>
            <a:chOff x="821" y="1344"/>
            <a:chExt cx="2642" cy="589"/>
          </a:xfrm>
        </p:grpSpPr>
        <p:sp>
          <p:nvSpPr>
            <p:cNvPr id="10" name="Line 6"/>
            <p:cNvSpPr>
              <a:spLocks noChangeShapeType="1"/>
            </p:cNvSpPr>
            <p:nvPr/>
          </p:nvSpPr>
          <p:spPr bwMode="auto">
            <a:xfrm>
              <a:off x="977" y="1693"/>
              <a:ext cx="48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" name="Rectangle 7"/>
            <p:cNvSpPr>
              <a:spLocks noChangeArrowheads="1"/>
            </p:cNvSpPr>
            <p:nvPr/>
          </p:nvSpPr>
          <p:spPr bwMode="auto">
            <a:xfrm>
              <a:off x="1457" y="1453"/>
              <a:ext cx="1287" cy="48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kumimoji="1" sz="28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kumimoji="1"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kumimoji="1"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kumimoji="1"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kumimoji="1"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kumimoji="1"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kumimoji="1"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数字滤波器</a:t>
              </a:r>
            </a:p>
          </p:txBody>
        </p:sp>
        <p:sp>
          <p:nvSpPr>
            <p:cNvPr id="12" name="Line 8"/>
            <p:cNvSpPr>
              <a:spLocks noChangeShapeType="1"/>
            </p:cNvSpPr>
            <p:nvPr/>
          </p:nvSpPr>
          <p:spPr bwMode="auto">
            <a:xfrm>
              <a:off x="2745" y="1693"/>
              <a:ext cx="48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" name="Text Box 9"/>
            <p:cNvSpPr txBox="1">
              <a:spLocks noChangeArrowheads="1"/>
            </p:cNvSpPr>
            <p:nvPr/>
          </p:nvSpPr>
          <p:spPr bwMode="auto">
            <a:xfrm>
              <a:off x="821" y="1355"/>
              <a:ext cx="480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kumimoji="1" sz="28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kumimoji="1"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kumimoji="1"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kumimoji="1"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kumimoji="1"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kumimoji="1"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kumimoji="1"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US" altLang="zh-CN" sz="2800" i="1">
                  <a:latin typeface="Times New Roman" panose="02020603050405020304" pitchFamily="18" charset="0"/>
                </a:rPr>
                <a:t>x</a:t>
              </a:r>
              <a:r>
                <a:rPr lang="en-US" altLang="zh-CN" sz="2800">
                  <a:latin typeface="Times New Roman" panose="02020603050405020304" pitchFamily="18" charset="0"/>
                </a:rPr>
                <a:t>(</a:t>
              </a:r>
              <a:r>
                <a:rPr lang="en-US" altLang="zh-CN" sz="2800" i="1">
                  <a:latin typeface="Times New Roman" panose="02020603050405020304" pitchFamily="18" charset="0"/>
                </a:rPr>
                <a:t>n</a:t>
              </a:r>
              <a:r>
                <a:rPr lang="en-US" altLang="zh-CN" sz="2800">
                  <a:latin typeface="Times New Roman" panose="02020603050405020304" pitchFamily="18" charset="0"/>
                </a:rPr>
                <a:t>)</a:t>
              </a:r>
            </a:p>
          </p:txBody>
        </p:sp>
        <p:sp>
          <p:nvSpPr>
            <p:cNvPr id="14" name="Text Box 10"/>
            <p:cNvSpPr txBox="1">
              <a:spLocks noChangeArrowheads="1"/>
            </p:cNvSpPr>
            <p:nvPr/>
          </p:nvSpPr>
          <p:spPr bwMode="auto">
            <a:xfrm>
              <a:off x="2989" y="1344"/>
              <a:ext cx="474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kumimoji="1" sz="28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kumimoji="1"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kumimoji="1"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kumimoji="1"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kumimoji="1"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kumimoji="1"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kumimoji="1"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US" altLang="zh-CN" sz="2800" i="1">
                  <a:latin typeface="Times New Roman" panose="02020603050405020304" pitchFamily="18" charset="0"/>
                </a:rPr>
                <a:t>y</a:t>
              </a:r>
              <a:r>
                <a:rPr lang="en-US" altLang="zh-CN" sz="2800">
                  <a:latin typeface="Times New Roman" panose="02020603050405020304" pitchFamily="18" charset="0"/>
                </a:rPr>
                <a:t>(</a:t>
              </a:r>
              <a:r>
                <a:rPr lang="en-US" altLang="zh-CN" sz="2800" i="1">
                  <a:latin typeface="Times New Roman" panose="02020603050405020304" pitchFamily="18" charset="0"/>
                </a:rPr>
                <a:t>n</a:t>
              </a:r>
              <a:r>
                <a:rPr lang="en-US" altLang="zh-CN" sz="2800">
                  <a:latin typeface="Times New Roman" panose="02020603050405020304" pitchFamily="18" charset="0"/>
                </a:rPr>
                <a:t>)</a:t>
              </a:r>
            </a:p>
          </p:txBody>
        </p:sp>
      </p:grpSp>
      <p:sp>
        <p:nvSpPr>
          <p:cNvPr id="15" name="Text Box 12"/>
          <p:cNvSpPr txBox="1">
            <a:spLocks noChangeArrowheads="1"/>
          </p:cNvSpPr>
          <p:nvPr/>
        </p:nvSpPr>
        <p:spPr bwMode="auto">
          <a:xfrm>
            <a:off x="438150" y="2767658"/>
            <a:ext cx="428783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系统的输入输出关系</a:t>
            </a:r>
          </a:p>
        </p:txBody>
      </p:sp>
      <p:sp>
        <p:nvSpPr>
          <p:cNvPr id="16" name="Text Box 15"/>
          <p:cNvSpPr txBox="1">
            <a:spLocks noChangeArrowheads="1"/>
          </p:cNvSpPr>
          <p:nvPr/>
        </p:nvSpPr>
        <p:spPr bwMode="auto">
          <a:xfrm>
            <a:off x="528638" y="3645024"/>
            <a:ext cx="44037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30000"/>
              </a:spcBef>
              <a:buClrTx/>
              <a:buSzTx/>
              <a:buFontTx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频率响应的极坐标表示</a:t>
            </a:r>
            <a:endParaRPr lang="en-US" altLang="zh-CN" sz="28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7" name="Text Box 16"/>
          <p:cNvSpPr txBox="1">
            <a:spLocks noChangeArrowheads="1"/>
          </p:cNvSpPr>
          <p:nvPr/>
        </p:nvSpPr>
        <p:spPr bwMode="auto">
          <a:xfrm>
            <a:off x="2049139" y="1844824"/>
            <a:ext cx="446707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30000"/>
              </a:spcBef>
              <a:buClrTx/>
              <a:buSzTx/>
              <a:buFontTx/>
              <a:buNone/>
            </a:pPr>
            <a:r>
              <a:rPr lang="en-US" altLang="zh-CN" sz="2800" i="1" dirty="0" smtClean="0">
                <a:latin typeface="+mn-lt"/>
                <a:ea typeface="楷体" panose="02010609060101010101" pitchFamily="49" charset="-122"/>
              </a:rPr>
              <a:t>h</a:t>
            </a:r>
            <a:r>
              <a:rPr lang="en-US" altLang="zh-CN" sz="2800" dirty="0" smtClean="0">
                <a:latin typeface="+mn-lt"/>
                <a:ea typeface="楷体" panose="02010609060101010101" pitchFamily="49" charset="-122"/>
              </a:rPr>
              <a:t>(</a:t>
            </a:r>
            <a:r>
              <a:rPr lang="en-US" altLang="zh-CN" sz="2800" i="1" dirty="0" smtClean="0">
                <a:latin typeface="+mn-lt"/>
                <a:ea typeface="楷体" panose="02010609060101010101" pitchFamily="49" charset="-122"/>
              </a:rPr>
              <a:t>n</a:t>
            </a:r>
            <a:r>
              <a:rPr lang="en-US" altLang="zh-CN" sz="2800" dirty="0" smtClean="0">
                <a:latin typeface="+mn-lt"/>
                <a:ea typeface="楷体" panose="02010609060101010101" pitchFamily="49" charset="-122"/>
              </a:rPr>
              <a:t>)          </a:t>
            </a:r>
            <a:r>
              <a:rPr lang="en-US" altLang="zh-CN" sz="2800" i="1" dirty="0" smtClean="0">
                <a:latin typeface="+mn-lt"/>
                <a:ea typeface="楷体" panose="02010609060101010101" pitchFamily="49" charset="-122"/>
              </a:rPr>
              <a:t>H</a:t>
            </a:r>
            <a:r>
              <a:rPr lang="en-US" altLang="zh-CN" sz="2800" dirty="0" smtClean="0">
                <a:latin typeface="+mn-lt"/>
                <a:ea typeface="楷体" panose="02010609060101010101" pitchFamily="49" charset="-122"/>
              </a:rPr>
              <a:t>(</a:t>
            </a:r>
            <a:r>
              <a:rPr lang="en-US" altLang="zh-CN" sz="2800" i="1" dirty="0" smtClean="0">
                <a:latin typeface="+mn-lt"/>
                <a:ea typeface="楷体" panose="02010609060101010101" pitchFamily="49" charset="-122"/>
              </a:rPr>
              <a:t>z</a:t>
            </a:r>
            <a:r>
              <a:rPr lang="en-US" altLang="zh-CN" sz="2800" dirty="0" smtClean="0">
                <a:latin typeface="+mn-lt"/>
                <a:ea typeface="楷体" panose="02010609060101010101" pitchFamily="49" charset="-122"/>
              </a:rPr>
              <a:t>)   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 </a:t>
            </a:r>
            <a:r>
              <a:rPr lang="en-US" altLang="zh-CN" sz="2800" i="1" dirty="0" smtClean="0">
                <a:latin typeface="Times New Roman" panose="02020603050405020304" pitchFamily="18" charset="0"/>
                <a:ea typeface="楷体_GB2312" pitchFamily="49" charset="-122"/>
              </a:rPr>
              <a:t>H</a:t>
            </a:r>
            <a:r>
              <a:rPr lang="en-US" altLang="zh-CN" sz="2800" dirty="0" smtClean="0">
                <a:latin typeface="Times New Roman" panose="02020603050405020304" pitchFamily="18" charset="0"/>
                <a:ea typeface="楷体_GB2312" pitchFamily="49" charset="-122"/>
              </a:rPr>
              <a:t>(</a:t>
            </a:r>
            <a:r>
              <a:rPr lang="en-US" altLang="zh-CN" sz="2800" i="1" dirty="0" smtClean="0">
                <a:latin typeface="Times New Roman" panose="02020603050405020304" pitchFamily="18" charset="0"/>
                <a:ea typeface="楷体_GB2312" pitchFamily="49" charset="-122"/>
              </a:rPr>
              <a:t>e</a:t>
            </a:r>
            <a:r>
              <a:rPr lang="en-US" altLang="zh-CN" sz="1800" i="1" dirty="0" smtClean="0"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en-US" altLang="zh-CN" sz="2800" i="1" baseline="30000" dirty="0" err="1">
                <a:latin typeface="Times New Roman" panose="02020603050405020304" pitchFamily="18" charset="0"/>
                <a:ea typeface="楷体_GB2312" pitchFamily="49" charset="-122"/>
              </a:rPr>
              <a:t>j</a:t>
            </a:r>
            <a:r>
              <a:rPr lang="en-US" altLang="zh-CN" sz="2800" i="1" baseline="30000" dirty="0" err="1">
                <a:latin typeface="Symbol" panose="05050102010706020507" pitchFamily="18" charset="2"/>
                <a:ea typeface="楷体_GB2312" pitchFamily="49" charset="-122"/>
              </a:rPr>
              <a:t>w</a:t>
            </a:r>
            <a:r>
              <a:rPr lang="en-US" altLang="zh-CN" sz="2800" dirty="0" smtClean="0">
                <a:latin typeface="Times New Roman" panose="02020603050405020304" pitchFamily="18" charset="0"/>
                <a:ea typeface="楷体_GB2312" pitchFamily="49" charset="-122"/>
              </a:rPr>
              <a:t>)</a:t>
            </a:r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1" name="Text Box 15"/>
          <p:cNvSpPr txBox="1">
            <a:spLocks noChangeArrowheads="1"/>
          </p:cNvSpPr>
          <p:nvPr/>
        </p:nvSpPr>
        <p:spPr bwMode="auto">
          <a:xfrm>
            <a:off x="4454525" y="4509120"/>
            <a:ext cx="4005263" cy="522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30000"/>
              </a:spcBef>
              <a:buClrTx/>
              <a:buSzTx/>
              <a:buFontTx/>
              <a:buNone/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幅频特性和相频特性</a:t>
            </a:r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aphicFrame>
        <p:nvGraphicFramePr>
          <p:cNvPr id="5" name="对象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0393878"/>
              </p:ext>
            </p:extLst>
          </p:nvPr>
        </p:nvGraphicFramePr>
        <p:xfrm>
          <a:off x="4394199" y="2761172"/>
          <a:ext cx="3806825" cy="508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0620" name="公式" r:id="rId3" imgW="1714320" imgH="228600" progId="Equation.3">
                  <p:embed/>
                </p:oleObj>
              </mc:Choice>
              <mc:Fallback>
                <p:oleObj name="公式" r:id="rId3" imgW="1714320" imgH="228600" progId="Equation.3">
                  <p:embed/>
                  <p:pic>
                    <p:nvPicPr>
                      <p:cNvPr id="0" name="Object 6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94199" y="2761172"/>
                        <a:ext cx="3806825" cy="508001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0293625"/>
              </p:ext>
            </p:extLst>
          </p:nvPr>
        </p:nvGraphicFramePr>
        <p:xfrm>
          <a:off x="4570084" y="3615487"/>
          <a:ext cx="3749675" cy="704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0621" name="公式" r:id="rId5" imgW="1688760" imgH="317160" progId="Equation.3">
                  <p:embed/>
                </p:oleObj>
              </mc:Choice>
              <mc:Fallback>
                <p:oleObj name="公式" r:id="rId5" imgW="1688760" imgH="317160" progId="Equation.3">
                  <p:embed/>
                  <p:pic>
                    <p:nvPicPr>
                      <p:cNvPr id="0" name="Object 6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0084" y="3615487"/>
                        <a:ext cx="3749675" cy="704850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51571143"/>
              </p:ext>
            </p:extLst>
          </p:nvPr>
        </p:nvGraphicFramePr>
        <p:xfrm>
          <a:off x="472709" y="5103381"/>
          <a:ext cx="3681413" cy="642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0622" name="公式" r:id="rId7" imgW="1841400" imgH="304560" progId="Equation.3">
                  <p:embed/>
                </p:oleObj>
              </mc:Choice>
              <mc:Fallback>
                <p:oleObj name="公式" r:id="rId7" imgW="1841400" imgH="304560" progId="Equation.3">
                  <p:embed/>
                  <p:pic>
                    <p:nvPicPr>
                      <p:cNvPr id="0" name="Object 6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2709" y="5103381"/>
                        <a:ext cx="3681413" cy="642938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98467664"/>
              </p:ext>
            </p:extLst>
          </p:nvPr>
        </p:nvGraphicFramePr>
        <p:xfrm>
          <a:off x="4450010" y="5250656"/>
          <a:ext cx="4216400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0623" name="公式" r:id="rId9" imgW="2108160" imgH="228600" progId="Equation.3">
                  <p:embed/>
                </p:oleObj>
              </mc:Choice>
              <mc:Fallback>
                <p:oleObj name="公式" r:id="rId9" imgW="2108160" imgH="228600" progId="Equation.3">
                  <p:embed/>
                  <p:pic>
                    <p:nvPicPr>
                      <p:cNvPr id="0" name="Object 6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50010" y="5250656"/>
                        <a:ext cx="4216400" cy="482600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21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ext Box 2"/>
          <p:cNvSpPr txBox="1">
            <a:spLocks noChangeArrowheads="1"/>
          </p:cNvSpPr>
          <p:nvPr/>
        </p:nvSpPr>
        <p:spPr bwMode="auto">
          <a:xfrm>
            <a:off x="152400" y="131763"/>
            <a:ext cx="7875588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前三个</a:t>
            </a:r>
            <a:r>
              <a:rPr lang="en-US" altLang="zh-CN" sz="2800" i="1" dirty="0" err="1">
                <a:ea typeface="楷体_GB2312" pitchFamily="49" charset="-122"/>
              </a:rPr>
              <a:t>s</a:t>
            </a:r>
            <a:r>
              <a:rPr lang="en-US" altLang="zh-CN" sz="2800" i="1" baseline="-25000" dirty="0" err="1">
                <a:ea typeface="楷体_GB2312" pitchFamily="49" charset="-122"/>
              </a:rPr>
              <a:t>k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就是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i="1" baseline="-25000" dirty="0">
                <a:ea typeface="楷体_GB2312" pitchFamily="49" charset="-122"/>
              </a:rPr>
              <a:t>a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的极点。所给出的六个</a:t>
            </a:r>
            <a:r>
              <a:rPr lang="en-US" altLang="zh-CN" sz="2800" i="1" dirty="0" err="1">
                <a:ea typeface="楷体_GB2312" pitchFamily="49" charset="-122"/>
              </a:rPr>
              <a:t>s</a:t>
            </a:r>
            <a:r>
              <a:rPr lang="en-US" altLang="zh-CN" sz="2800" i="1" baseline="-25000" dirty="0" err="1">
                <a:ea typeface="楷体_GB2312" pitchFamily="49" charset="-122"/>
              </a:rPr>
              <a:t>k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为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: </a:t>
            </a:r>
          </a:p>
        </p:txBody>
      </p:sp>
      <p:graphicFrame>
        <p:nvGraphicFramePr>
          <p:cNvPr id="45059" name="Object 3"/>
          <p:cNvGraphicFramePr>
            <a:graphicFrameLocks noChangeAspect="1"/>
          </p:cNvGraphicFramePr>
          <p:nvPr/>
        </p:nvGraphicFramePr>
        <p:xfrm>
          <a:off x="539750" y="749300"/>
          <a:ext cx="2989263" cy="502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547" name="公式" r:id="rId3" imgW="1358640" imgH="2286000" progId="Equation.3">
                  <p:embed/>
                </p:oleObj>
              </mc:Choice>
              <mc:Fallback>
                <p:oleObj name="公式" r:id="rId3" imgW="1358640" imgH="22860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750" y="749300"/>
                        <a:ext cx="2989263" cy="5029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060" name="Text Box 4"/>
          <p:cNvSpPr txBox="1">
            <a:spLocks noChangeArrowheads="1"/>
          </p:cNvSpPr>
          <p:nvPr/>
        </p:nvSpPr>
        <p:spPr bwMode="auto">
          <a:xfrm>
            <a:off x="4500563" y="665163"/>
            <a:ext cx="4103687" cy="10577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由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en-US" altLang="zh-CN" sz="2800" baseline="-25000" dirty="0">
                <a:ea typeface="楷体_GB2312" pitchFamily="49" charset="-122"/>
              </a:rPr>
              <a:t>1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, 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en-US" altLang="zh-CN" sz="2800" baseline="-25000" dirty="0">
                <a:ea typeface="楷体_GB2312" pitchFamily="49" charset="-122"/>
              </a:rPr>
              <a:t>2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, 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en-US" altLang="zh-CN" sz="2800" baseline="-25000" dirty="0">
                <a:ea typeface="楷体_GB2312" pitchFamily="49" charset="-122"/>
              </a:rPr>
              <a:t>3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三个极点构成的系统函数为 </a:t>
            </a:r>
          </a:p>
        </p:txBody>
      </p:sp>
      <p:graphicFrame>
        <p:nvGraphicFramePr>
          <p:cNvPr id="45061" name="Object 5"/>
          <p:cNvGraphicFramePr>
            <a:graphicFrameLocks noChangeAspect="1"/>
          </p:cNvGraphicFramePr>
          <p:nvPr/>
        </p:nvGraphicFramePr>
        <p:xfrm>
          <a:off x="4475163" y="1844675"/>
          <a:ext cx="3810000" cy="925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548" name="公式" r:id="rId5" imgW="1879560" imgH="457200" progId="Equation.3">
                  <p:embed/>
                </p:oleObj>
              </mc:Choice>
              <mc:Fallback>
                <p:oleObj name="公式" r:id="rId5" imgW="1879560" imgH="4572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75163" y="1844675"/>
                        <a:ext cx="3810000" cy="925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064" name="Text Box 8"/>
          <p:cNvSpPr txBox="1">
            <a:spLocks noChangeArrowheads="1"/>
          </p:cNvSpPr>
          <p:nvPr/>
        </p:nvSpPr>
        <p:spPr bwMode="auto">
          <a:xfrm>
            <a:off x="4787900" y="3805238"/>
            <a:ext cx="27368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25000"/>
              </a:spcBef>
            </a:pPr>
            <a:r>
              <a:rPr lang="en-US" altLang="zh-CN" sz="2800" dirty="0">
                <a:solidFill>
                  <a:srgbClr val="FFFF00"/>
                </a:solidFill>
                <a:ea typeface="楷体_GB2312" pitchFamily="49" charset="-122"/>
              </a:rPr>
              <a:t>261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页 查表</a:t>
            </a:r>
            <a:r>
              <a:rPr lang="en-US" altLang="zh-CN" sz="2800" dirty="0">
                <a:solidFill>
                  <a:srgbClr val="FFFF00"/>
                </a:solidFill>
                <a:ea typeface="楷体_GB2312" pitchFamily="49" charset="-122"/>
              </a:rPr>
              <a:t>6-4</a:t>
            </a:r>
          </a:p>
        </p:txBody>
      </p:sp>
      <p:graphicFrame>
        <p:nvGraphicFramePr>
          <p:cNvPr id="45066" name="Object 10"/>
          <p:cNvGraphicFramePr>
            <a:graphicFrameLocks noChangeAspect="1"/>
          </p:cNvGraphicFramePr>
          <p:nvPr/>
        </p:nvGraphicFramePr>
        <p:xfrm>
          <a:off x="3779838" y="4365625"/>
          <a:ext cx="4984750" cy="976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549" name="公式" r:id="rId7" imgW="2209680" imgH="431640" progId="Equation.3">
                  <p:embed/>
                </p:oleObj>
              </mc:Choice>
              <mc:Fallback>
                <p:oleObj name="公式" r:id="rId7" imgW="2209680" imgH="43164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79838" y="4365625"/>
                        <a:ext cx="4984750" cy="9763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5772" name="Object 28"/>
          <p:cNvGraphicFramePr>
            <a:graphicFrameLocks noChangeAspect="1"/>
          </p:cNvGraphicFramePr>
          <p:nvPr/>
        </p:nvGraphicFramePr>
        <p:xfrm>
          <a:off x="5294313" y="5516563"/>
          <a:ext cx="860425" cy="398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550" name="公式" r:id="rId9" imgW="380880" imgH="177480" progId="Equation.3">
                  <p:embed/>
                </p:oleObj>
              </mc:Choice>
              <mc:Fallback>
                <p:oleObj name="公式" r:id="rId9" imgW="380880" imgH="17748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94313" y="5516563"/>
                        <a:ext cx="860425" cy="398462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068" name="Object 12"/>
          <p:cNvGraphicFramePr>
            <a:graphicFrameLocks noChangeAspect="1"/>
          </p:cNvGraphicFramePr>
          <p:nvPr/>
        </p:nvGraphicFramePr>
        <p:xfrm>
          <a:off x="6445250" y="5445125"/>
          <a:ext cx="1079500" cy="541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551" name="公式" r:id="rId11" imgW="457200" imgH="228600" progId="Equation.3">
                  <p:embed/>
                </p:oleObj>
              </mc:Choice>
              <mc:Fallback>
                <p:oleObj name="公式" r:id="rId11" imgW="457200" imgH="2286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45250" y="5445125"/>
                        <a:ext cx="1079500" cy="541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069" name="Rectangle 13"/>
          <p:cNvSpPr>
            <a:spLocks noChangeArrowheads="1"/>
          </p:cNvSpPr>
          <p:nvPr/>
        </p:nvSpPr>
        <p:spPr bwMode="auto">
          <a:xfrm>
            <a:off x="4138613" y="5949950"/>
            <a:ext cx="4321175" cy="433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solidFill>
                  <a:srgbClr val="FFFF00"/>
                </a:solidFill>
              </a:rPr>
              <a:t>[b,a] = butter(N,wn,'s')</a:t>
            </a:r>
          </a:p>
        </p:txBody>
      </p:sp>
      <p:graphicFrame>
        <p:nvGraphicFramePr>
          <p:cNvPr id="45070" name="Object 14"/>
          <p:cNvGraphicFramePr>
            <a:graphicFrameLocks noChangeAspect="1"/>
          </p:cNvGraphicFramePr>
          <p:nvPr/>
        </p:nvGraphicFramePr>
        <p:xfrm>
          <a:off x="5292725" y="2847975"/>
          <a:ext cx="2343150" cy="796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552" name="公式" r:id="rId13" imgW="1155600" imgH="393480" progId="Equation.3">
                  <p:embed/>
                </p:oleObj>
              </mc:Choice>
              <mc:Fallback>
                <p:oleObj name="公式" r:id="rId13" imgW="1155600" imgH="39348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92725" y="2847975"/>
                        <a:ext cx="2343150" cy="796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072" name="Rectangle 16"/>
          <p:cNvSpPr>
            <a:spLocks noChangeArrowheads="1"/>
          </p:cNvSpPr>
          <p:nvPr/>
        </p:nvSpPr>
        <p:spPr bwMode="auto">
          <a:xfrm>
            <a:off x="539750" y="5919788"/>
            <a:ext cx="3168650" cy="433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solidFill>
                  <a:srgbClr val="FFFF00"/>
                </a:solidFill>
              </a:rPr>
              <a:t>[z,p,k]=buttap(N)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5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5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5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5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5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5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45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415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45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45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45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058" grpId="0"/>
      <p:bldP spid="45060" grpId="0"/>
      <p:bldP spid="45064" grpId="0"/>
      <p:bldP spid="45069" grpId="0"/>
      <p:bldP spid="45072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Text Box 2"/>
          <p:cNvSpPr txBox="1">
            <a:spLocks noChangeArrowheads="1"/>
          </p:cNvSpPr>
          <p:nvPr/>
        </p:nvSpPr>
        <p:spPr bwMode="auto">
          <a:xfrm>
            <a:off x="130175" y="96838"/>
            <a:ext cx="8834438" cy="1500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15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例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3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.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设计一满足下面要求的模拟低通巴特沃思滤波器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:</a:t>
            </a:r>
          </a:p>
          <a:p>
            <a:pPr algn="just">
              <a:spcBef>
                <a:spcPct val="15000"/>
              </a:spcBef>
            </a:pP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1)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通带截止频率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: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i="1" baseline="-25000" dirty="0" err="1">
                <a:ea typeface="楷体_GB2312" pitchFamily="49" charset="-122"/>
              </a:rPr>
              <a:t>p</a:t>
            </a:r>
            <a:r>
              <a:rPr lang="en-US" altLang="zh-CN" sz="2800" dirty="0">
                <a:ea typeface="楷体_GB2312" pitchFamily="49" charset="-122"/>
              </a:rPr>
              <a:t>=0.2</a:t>
            </a:r>
            <a:r>
              <a:rPr lang="en-US" altLang="zh-CN" sz="2800" dirty="0"/>
              <a:t>π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;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通带最大衰减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:</a:t>
            </a:r>
            <a:r>
              <a:rPr lang="en-US" altLang="zh-CN" sz="2800" dirty="0" err="1">
                <a:ea typeface="楷体_GB2312" pitchFamily="49" charset="-122"/>
                <a:cs typeface="Times New Roman" panose="02020603050405020304" pitchFamily="18" charset="0"/>
              </a:rPr>
              <a:t>δ</a:t>
            </a:r>
            <a:r>
              <a:rPr lang="en-US" altLang="zh-CN" sz="2800" i="1" baseline="-25000" dirty="0" err="1">
                <a:ea typeface="楷体_GB2312" pitchFamily="49" charset="-122"/>
              </a:rPr>
              <a:t>p</a:t>
            </a:r>
            <a:r>
              <a:rPr lang="en-US" altLang="zh-CN" sz="2800" dirty="0">
                <a:ea typeface="楷体_GB2312" pitchFamily="49" charset="-122"/>
              </a:rPr>
              <a:t>=7 dB</a:t>
            </a:r>
          </a:p>
          <a:p>
            <a:pPr algn="just">
              <a:spcBef>
                <a:spcPct val="15000"/>
              </a:spcBef>
            </a:pP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2)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阻带截止频率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: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i="1" baseline="-25000" dirty="0" err="1">
                <a:ea typeface="楷体_GB2312" pitchFamily="49" charset="-122"/>
              </a:rPr>
              <a:t>s</a:t>
            </a:r>
            <a:r>
              <a:rPr lang="en-US" altLang="zh-CN" sz="2800" dirty="0">
                <a:ea typeface="楷体_GB2312" pitchFamily="49" charset="-122"/>
              </a:rPr>
              <a:t>=0.3</a:t>
            </a:r>
            <a:r>
              <a:rPr lang="en-US" altLang="zh-CN" sz="2800" dirty="0"/>
              <a:t>π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;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阻带最小衰减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:</a:t>
            </a:r>
            <a:r>
              <a:rPr lang="en-US" altLang="zh-CN" sz="2800" dirty="0" err="1">
                <a:ea typeface="楷体_GB2312" pitchFamily="49" charset="-122"/>
              </a:rPr>
              <a:t>δ</a:t>
            </a:r>
            <a:r>
              <a:rPr lang="en-US" altLang="zh-CN" sz="2800" i="1" baseline="-25000" dirty="0" err="1">
                <a:ea typeface="楷体_GB2312" pitchFamily="49" charset="-122"/>
              </a:rPr>
              <a:t>s</a:t>
            </a:r>
            <a:r>
              <a:rPr lang="en-US" altLang="zh-CN" sz="2800" dirty="0">
                <a:ea typeface="楷体_GB2312" pitchFamily="49" charset="-122"/>
              </a:rPr>
              <a:t>=16dB</a:t>
            </a:r>
            <a:r>
              <a:rPr lang="en-US" altLang="zh-CN" sz="2800" dirty="0"/>
              <a:t>        </a:t>
            </a:r>
          </a:p>
        </p:txBody>
      </p:sp>
      <p:sp>
        <p:nvSpPr>
          <p:cNvPr id="75783" name="Rectangle 7"/>
          <p:cNvSpPr>
            <a:spLocks noChangeArrowheads="1"/>
          </p:cNvSpPr>
          <p:nvPr/>
        </p:nvSpPr>
        <p:spPr bwMode="auto">
          <a:xfrm>
            <a:off x="323850" y="1803400"/>
            <a:ext cx="8636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15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解</a:t>
            </a:r>
          </a:p>
        </p:txBody>
      </p:sp>
      <p:graphicFrame>
        <p:nvGraphicFramePr>
          <p:cNvPr id="75797" name="Object 21"/>
          <p:cNvGraphicFramePr>
            <a:graphicFrameLocks noChangeAspect="1"/>
          </p:cNvGraphicFramePr>
          <p:nvPr/>
        </p:nvGraphicFramePr>
        <p:xfrm>
          <a:off x="1187450" y="1600200"/>
          <a:ext cx="2928938" cy="1166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610" name="公式" r:id="rId3" imgW="1244520" imgH="495000" progId="Equation.3">
                  <p:embed/>
                </p:oleObj>
              </mc:Choice>
              <mc:Fallback>
                <p:oleObj name="公式" r:id="rId3" imgW="1244520" imgH="495000" progId="Equation.3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1600200"/>
                        <a:ext cx="2928938" cy="11668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798" name="Object 22"/>
          <p:cNvGraphicFramePr>
            <a:graphicFrameLocks noChangeAspect="1"/>
          </p:cNvGraphicFramePr>
          <p:nvPr/>
        </p:nvGraphicFramePr>
        <p:xfrm>
          <a:off x="5076825" y="1630363"/>
          <a:ext cx="3271838" cy="1579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611" name="公式" r:id="rId5" imgW="1447560" imgH="698400" progId="Equation.3">
                  <p:embed/>
                </p:oleObj>
              </mc:Choice>
              <mc:Fallback>
                <p:oleObj name="公式" r:id="rId5" imgW="1447560" imgH="698400" progId="Equation.3">
                  <p:embed/>
                  <p:pic>
                    <p:nvPicPr>
                      <p:cNvPr id="0" name="Object 2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76825" y="1630363"/>
                        <a:ext cx="3271838" cy="15795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799" name="Object 23"/>
          <p:cNvGraphicFramePr>
            <a:graphicFrameLocks noChangeAspect="1"/>
          </p:cNvGraphicFramePr>
          <p:nvPr/>
        </p:nvGraphicFramePr>
        <p:xfrm>
          <a:off x="527050" y="3389313"/>
          <a:ext cx="4044950" cy="1147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612" name="公式" r:id="rId7" imgW="1790640" imgH="507960" progId="Equation.3">
                  <p:embed/>
                </p:oleObj>
              </mc:Choice>
              <mc:Fallback>
                <p:oleObj name="公式" r:id="rId7" imgW="1790640" imgH="50796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7050" y="3389313"/>
                        <a:ext cx="4044950" cy="1147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800" name="Object 24"/>
          <p:cNvGraphicFramePr>
            <a:graphicFrameLocks noChangeAspect="1"/>
          </p:cNvGraphicFramePr>
          <p:nvPr/>
        </p:nvGraphicFramePr>
        <p:xfrm>
          <a:off x="1071563" y="2651125"/>
          <a:ext cx="3444875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613" name="公式" r:id="rId9" imgW="1346040" imgH="304560" progId="Equation.3">
                  <p:embed/>
                </p:oleObj>
              </mc:Choice>
              <mc:Fallback>
                <p:oleObj name="公式" r:id="rId9" imgW="1346040" imgH="304560" progId="Equation.3">
                  <p:embed/>
                  <p:pic>
                    <p:nvPicPr>
                      <p:cNvPr id="0" name="Object 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63" y="2651125"/>
                        <a:ext cx="3444875" cy="781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801" name="Object 25"/>
          <p:cNvGraphicFramePr>
            <a:graphicFrameLocks noChangeAspect="1"/>
          </p:cNvGraphicFramePr>
          <p:nvPr/>
        </p:nvGraphicFramePr>
        <p:xfrm>
          <a:off x="4789488" y="3433763"/>
          <a:ext cx="3959225" cy="1090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614" name="公式" r:id="rId11" imgW="1752480" imgH="482400" progId="Equation.3">
                  <p:embed/>
                </p:oleObj>
              </mc:Choice>
              <mc:Fallback>
                <p:oleObj name="公式" r:id="rId11" imgW="1752480" imgH="482400" progId="Equation.3">
                  <p:embed/>
                  <p:pic>
                    <p:nvPicPr>
                      <p:cNvPr id="0" name="Object 2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89488" y="3433763"/>
                        <a:ext cx="3959225" cy="10906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803" name="Object 27"/>
          <p:cNvGraphicFramePr>
            <a:graphicFrameLocks noChangeAspect="1"/>
          </p:cNvGraphicFramePr>
          <p:nvPr/>
        </p:nvGraphicFramePr>
        <p:xfrm>
          <a:off x="3378200" y="4640263"/>
          <a:ext cx="2057400" cy="1971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615" name="公式" r:id="rId13" imgW="914400" imgH="876240" progId="Equation.3">
                  <p:embed/>
                </p:oleObj>
              </mc:Choice>
              <mc:Fallback>
                <p:oleObj name="公式" r:id="rId13" imgW="914400" imgH="876240" progId="Equation.3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78200" y="4640263"/>
                        <a:ext cx="2057400" cy="1971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804" name="Object 28"/>
          <p:cNvGraphicFramePr>
            <a:graphicFrameLocks noChangeAspect="1"/>
          </p:cNvGraphicFramePr>
          <p:nvPr/>
        </p:nvGraphicFramePr>
        <p:xfrm>
          <a:off x="5508625" y="5445125"/>
          <a:ext cx="1022350" cy="420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616" name="公式" r:id="rId15" imgW="431640" imgH="177480" progId="Equation.3">
                  <p:embed/>
                </p:oleObj>
              </mc:Choice>
              <mc:Fallback>
                <p:oleObj name="公式" r:id="rId15" imgW="431640" imgH="17748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08625" y="5445125"/>
                        <a:ext cx="1022350" cy="420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805" name="Object 29"/>
          <p:cNvGraphicFramePr>
            <a:graphicFrameLocks noChangeAspect="1"/>
          </p:cNvGraphicFramePr>
          <p:nvPr/>
        </p:nvGraphicFramePr>
        <p:xfrm>
          <a:off x="6588125" y="5445125"/>
          <a:ext cx="53975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617" name="公式" r:id="rId17" imgW="228600" imgH="177480" progId="Equation.3">
                  <p:embed/>
                </p:oleObj>
              </mc:Choice>
              <mc:Fallback>
                <p:oleObj name="公式" r:id="rId17" imgW="228600" imgH="177480" progId="Equation.3">
                  <p:embed/>
                  <p:pic>
                    <p:nvPicPr>
                      <p:cNvPr id="0" name="Object 2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88125" y="5445125"/>
                        <a:ext cx="539750" cy="419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806" name="Object 30"/>
          <p:cNvGraphicFramePr>
            <a:graphicFrameLocks noChangeAspect="1"/>
          </p:cNvGraphicFramePr>
          <p:nvPr/>
        </p:nvGraphicFramePr>
        <p:xfrm>
          <a:off x="539750" y="5373688"/>
          <a:ext cx="746125" cy="454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618" name="公式" r:id="rId19" imgW="291960" imgH="177480" progId="Equation.3">
                  <p:embed/>
                </p:oleObj>
              </mc:Choice>
              <mc:Fallback>
                <p:oleObj name="公式" r:id="rId19" imgW="291960" imgH="177480" progId="Equation.3">
                  <p:embed/>
                  <p:pic>
                    <p:nvPicPr>
                      <p:cNvPr id="0" name="Object 3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750" y="5373688"/>
                        <a:ext cx="746125" cy="454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809" name="Object 33"/>
          <p:cNvGraphicFramePr>
            <a:graphicFrameLocks noChangeAspect="1"/>
          </p:cNvGraphicFramePr>
          <p:nvPr/>
        </p:nvGraphicFramePr>
        <p:xfrm>
          <a:off x="1243013" y="4552950"/>
          <a:ext cx="2076450" cy="2173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619" name="公式" r:id="rId21" imgW="812520" imgH="850680" progId="Equation.3">
                  <p:embed/>
                </p:oleObj>
              </mc:Choice>
              <mc:Fallback>
                <p:oleObj name="公式" r:id="rId21" imgW="812520" imgH="850680" progId="Equation.3">
                  <p:embed/>
                  <p:pic>
                    <p:nvPicPr>
                      <p:cNvPr id="0" name="Object 3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43013" y="4552950"/>
                        <a:ext cx="2076450" cy="2173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5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5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5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5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5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75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75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75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75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758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75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75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778" grpId="0"/>
      <p:bldP spid="75783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4261" name="Object 5"/>
          <p:cNvGraphicFramePr>
            <a:graphicFrameLocks noChangeAspect="1"/>
          </p:cNvGraphicFramePr>
          <p:nvPr/>
        </p:nvGraphicFramePr>
        <p:xfrm>
          <a:off x="3511550" y="1104900"/>
          <a:ext cx="1951038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913" name="公式" r:id="rId3" imgW="761760" imgH="431640" progId="Equation.3">
                  <p:embed/>
                </p:oleObj>
              </mc:Choice>
              <mc:Fallback>
                <p:oleObj name="公式" r:id="rId3" imgW="761760" imgH="43164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11550" y="1104900"/>
                        <a:ext cx="1951038" cy="1104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4263" name="Text Box 7"/>
          <p:cNvSpPr txBox="1">
            <a:spLocks noChangeArrowheads="1"/>
          </p:cNvSpPr>
          <p:nvPr/>
        </p:nvSpPr>
        <p:spPr bwMode="auto">
          <a:xfrm>
            <a:off x="179388" y="347663"/>
            <a:ext cx="5256212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为了准确在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i="1" baseline="-25000" dirty="0" err="1">
                <a:ea typeface="楷体_GB2312" pitchFamily="49" charset="-122"/>
              </a:rPr>
              <a:t>p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满足指标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  <a:hlinkClick r:id="rId5" action="ppaction://hlinksldjump"/>
              </a:rPr>
              <a:t>要求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                                             </a:t>
            </a:r>
          </a:p>
        </p:txBody>
      </p:sp>
      <p:graphicFrame>
        <p:nvGraphicFramePr>
          <p:cNvPr id="224264" name="Object 8"/>
          <p:cNvGraphicFramePr>
            <a:graphicFrameLocks noChangeAspect="1"/>
          </p:cNvGraphicFramePr>
          <p:nvPr/>
        </p:nvGraphicFramePr>
        <p:xfrm>
          <a:off x="311150" y="1003300"/>
          <a:ext cx="3081338" cy="1273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914" name="Equation" r:id="rId6" imgW="1168200" imgH="482400" progId="Equation.DSMT4">
                  <p:embed/>
                </p:oleObj>
              </mc:Choice>
              <mc:Fallback>
                <p:oleObj name="Equation" r:id="rId6" imgW="1168200" imgH="482400" progId="Equation.DSMT4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1150" y="1003300"/>
                        <a:ext cx="3081338" cy="1273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4267" name="Object 11"/>
          <p:cNvGraphicFramePr>
            <a:graphicFrameLocks noChangeAspect="1"/>
          </p:cNvGraphicFramePr>
          <p:nvPr/>
        </p:nvGraphicFramePr>
        <p:xfrm>
          <a:off x="5456238" y="1406525"/>
          <a:ext cx="1431925" cy="434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915" name="公式" r:id="rId8" imgW="583920" imgH="177480" progId="Equation.3">
                  <p:embed/>
                </p:oleObj>
              </mc:Choice>
              <mc:Fallback>
                <p:oleObj name="公式" r:id="rId8" imgW="583920" imgH="17748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56238" y="1406525"/>
                        <a:ext cx="1431925" cy="434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4268" name="Object 12"/>
          <p:cNvGraphicFramePr>
            <a:graphicFrameLocks noChangeAspect="1"/>
          </p:cNvGraphicFramePr>
          <p:nvPr/>
        </p:nvGraphicFramePr>
        <p:xfrm>
          <a:off x="3494088" y="3227388"/>
          <a:ext cx="1919287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916" name="公式" r:id="rId10" imgW="749160" imgH="431640" progId="Equation.3">
                  <p:embed/>
                </p:oleObj>
              </mc:Choice>
              <mc:Fallback>
                <p:oleObj name="公式" r:id="rId10" imgW="749160" imgH="43164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94088" y="3227388"/>
                        <a:ext cx="1919287" cy="1104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4270" name="Text Box 14"/>
          <p:cNvSpPr txBox="1">
            <a:spLocks noChangeArrowheads="1"/>
          </p:cNvSpPr>
          <p:nvPr/>
        </p:nvSpPr>
        <p:spPr bwMode="auto">
          <a:xfrm>
            <a:off x="179388" y="2389188"/>
            <a:ext cx="4824412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为了准确在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baseline="-25000" dirty="0" err="1">
                <a:ea typeface="楷体_GB2312" pitchFamily="49" charset="-122"/>
              </a:rPr>
              <a:t>s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满足指标要求</a:t>
            </a:r>
          </a:p>
        </p:txBody>
      </p:sp>
      <p:graphicFrame>
        <p:nvGraphicFramePr>
          <p:cNvPr id="224271" name="Object 15"/>
          <p:cNvGraphicFramePr>
            <a:graphicFrameLocks noChangeAspect="1"/>
          </p:cNvGraphicFramePr>
          <p:nvPr/>
        </p:nvGraphicFramePr>
        <p:xfrm>
          <a:off x="309563" y="3141663"/>
          <a:ext cx="3048000" cy="1208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917" name="Equation" r:id="rId12" imgW="1155600" imgH="457200" progId="Equation.DSMT4">
                  <p:embed/>
                </p:oleObj>
              </mc:Choice>
              <mc:Fallback>
                <p:oleObj name="Equation" r:id="rId12" imgW="1155600" imgH="457200" progId="Equation.DSMT4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9563" y="3141663"/>
                        <a:ext cx="3048000" cy="12080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4272" name="Object 16"/>
          <p:cNvGraphicFramePr>
            <a:graphicFrameLocks noChangeAspect="1"/>
          </p:cNvGraphicFramePr>
          <p:nvPr/>
        </p:nvGraphicFramePr>
        <p:xfrm>
          <a:off x="5426075" y="3529013"/>
          <a:ext cx="1430338" cy="434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918" name="公式" r:id="rId14" imgW="583920" imgH="177480" progId="Equation.3">
                  <p:embed/>
                </p:oleObj>
              </mc:Choice>
              <mc:Fallback>
                <p:oleObj name="公式" r:id="rId14" imgW="583920" imgH="177480" progId="Equation.3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26075" y="3529013"/>
                        <a:ext cx="1430338" cy="434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4273" name="Text Box 17"/>
          <p:cNvSpPr txBox="1">
            <a:spLocks noChangeArrowheads="1"/>
          </p:cNvSpPr>
          <p:nvPr/>
        </p:nvSpPr>
        <p:spPr bwMode="auto">
          <a:xfrm>
            <a:off x="293688" y="4437063"/>
            <a:ext cx="8353425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15000"/>
              </a:lnSpc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在上面两个数之间可任选</a:t>
            </a:r>
            <a:r>
              <a:rPr lang="en-US" altLang="zh-CN" sz="2800" dirty="0" err="1">
                <a:latin typeface="楷体_GB2312" pitchFamily="49" charset="-122"/>
                <a:ea typeface="楷体_GB2312" pitchFamily="49" charset="-122"/>
              </a:rPr>
              <a:t>Ω</a:t>
            </a:r>
            <a:r>
              <a:rPr lang="en-US" altLang="zh-CN" sz="2800" i="1" baseline="-25000" dirty="0" err="1">
                <a:ea typeface="楷体_GB2312" pitchFamily="49" charset="-122"/>
              </a:rPr>
              <a:t>c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值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。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选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baseline="-25000" dirty="0" err="1">
                <a:ea typeface="楷体_GB2312" pitchFamily="49" charset="-122"/>
              </a:rPr>
              <a:t>c</a:t>
            </a:r>
            <a:r>
              <a:rPr lang="en-US" altLang="zh-CN" sz="2800" dirty="0">
                <a:ea typeface="楷体_GB2312" pitchFamily="49" charset="-122"/>
              </a:rPr>
              <a:t>=0.5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这样就是设计一个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r>
              <a:rPr lang="en-US" altLang="zh-CN" sz="2800" dirty="0">
                <a:ea typeface="楷体_GB2312" pitchFamily="49" charset="-122"/>
              </a:rPr>
              <a:t>=3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和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i="1" baseline="-25000" dirty="0" err="1">
                <a:ea typeface="楷体_GB2312" pitchFamily="49" charset="-122"/>
              </a:rPr>
              <a:t>c</a:t>
            </a:r>
            <a:r>
              <a:rPr lang="en-US" altLang="zh-CN" sz="2800" dirty="0">
                <a:ea typeface="楷体_GB2312" pitchFamily="49" charset="-122"/>
              </a:rPr>
              <a:t>=0.5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的巴特沃思滤波器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。</a:t>
            </a:r>
          </a:p>
        </p:txBody>
      </p:sp>
      <p:graphicFrame>
        <p:nvGraphicFramePr>
          <p:cNvPr id="224277" name="Object 21"/>
          <p:cNvGraphicFramePr>
            <a:graphicFrameLocks noChangeAspect="1"/>
          </p:cNvGraphicFramePr>
          <p:nvPr/>
        </p:nvGraphicFramePr>
        <p:xfrm>
          <a:off x="4787900" y="87313"/>
          <a:ext cx="4224338" cy="1198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919" name="公式" r:id="rId16" imgW="1790640" imgH="507960" progId="Equation.3">
                  <p:embed/>
                </p:oleObj>
              </mc:Choice>
              <mc:Fallback>
                <p:oleObj name="公式" r:id="rId16" imgW="1790640" imgH="507960" progId="Equation.3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87900" y="87313"/>
                        <a:ext cx="4224338" cy="11985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4278" name="Object 22"/>
          <p:cNvGraphicFramePr>
            <a:graphicFrameLocks noChangeAspect="1"/>
          </p:cNvGraphicFramePr>
          <p:nvPr/>
        </p:nvGraphicFramePr>
        <p:xfrm>
          <a:off x="4789488" y="2133600"/>
          <a:ext cx="4127500" cy="1136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920" name="公式" r:id="rId18" imgW="1752480" imgH="482400" progId="Equation.3">
                  <p:embed/>
                </p:oleObj>
              </mc:Choice>
              <mc:Fallback>
                <p:oleObj name="公式" r:id="rId18" imgW="1752480" imgH="482400" progId="Equation.3">
                  <p:embed/>
                  <p:pic>
                    <p:nvPicPr>
                      <p:cNvPr id="0" name="Object 2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89488" y="2133600"/>
                        <a:ext cx="4127500" cy="1136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4279" name="Rectangle 23"/>
          <p:cNvSpPr>
            <a:spLocks noChangeArrowheads="1"/>
          </p:cNvSpPr>
          <p:nvPr/>
        </p:nvSpPr>
        <p:spPr bwMode="auto">
          <a:xfrm>
            <a:off x="755650" y="5445125"/>
            <a:ext cx="6121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en-US" altLang="zh-CN" sz="2800">
                <a:solidFill>
                  <a:srgbClr val="FFFF00"/>
                </a:solidFill>
              </a:rPr>
              <a:t>[N,Wn] = buttord(Wp,Ws,Rp,Rs,’s’)</a:t>
            </a:r>
          </a:p>
        </p:txBody>
      </p:sp>
      <p:sp>
        <p:nvSpPr>
          <p:cNvPr id="224280" name="Rectangle 24"/>
          <p:cNvSpPr>
            <a:spLocks noChangeArrowheads="1"/>
          </p:cNvSpPr>
          <p:nvPr/>
        </p:nvSpPr>
        <p:spPr bwMode="auto">
          <a:xfrm>
            <a:off x="611188" y="5969000"/>
            <a:ext cx="753268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en-US" altLang="zh-CN" sz="2800">
                <a:solidFill>
                  <a:srgbClr val="FFFF00"/>
                </a:solidFill>
              </a:rPr>
              <a:t> [N,Wn] = buttord(0.2*pi,0.3*pi,7,16,'s')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4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24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24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24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24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24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24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24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24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24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24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224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224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4263" grpId="0"/>
      <p:bldP spid="224270" grpId="0"/>
      <p:bldP spid="224273" grpId="0"/>
      <p:bldP spid="224279" grpId="0"/>
      <p:bldP spid="224280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6805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7023972"/>
              </p:ext>
            </p:extLst>
          </p:nvPr>
        </p:nvGraphicFramePr>
        <p:xfrm>
          <a:off x="2039938" y="2708920"/>
          <a:ext cx="4171500" cy="8853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403" name="公式" r:id="rId3" imgW="1854000" imgH="393480" progId="Equation.3">
                  <p:embed/>
                </p:oleObj>
              </mc:Choice>
              <mc:Fallback>
                <p:oleObj name="公式" r:id="rId3" imgW="1854000" imgH="39348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39938" y="2708920"/>
                        <a:ext cx="4171500" cy="88533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4146" name="Text Box 2"/>
          <p:cNvSpPr txBox="1">
            <a:spLocks noChangeArrowheads="1"/>
          </p:cNvSpPr>
          <p:nvPr/>
        </p:nvSpPr>
        <p:spPr bwMode="auto">
          <a:xfrm>
            <a:off x="250825" y="116632"/>
            <a:ext cx="511333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25000"/>
              </a:spcBef>
            </a:pPr>
            <a:r>
              <a:rPr lang="en-US" altLang="zh-CN" sz="2800" dirty="0">
                <a:solidFill>
                  <a:srgbClr val="FFFF00"/>
                </a:solidFill>
                <a:ea typeface="楷体_GB2312" pitchFamily="49" charset="-122"/>
              </a:rPr>
              <a:t>261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页 查表</a:t>
            </a:r>
            <a:r>
              <a:rPr lang="en-US" altLang="zh-CN" sz="2800" dirty="0">
                <a:solidFill>
                  <a:srgbClr val="FFFF00"/>
                </a:solidFill>
                <a:ea typeface="楷体_GB2312" pitchFamily="49" charset="-122"/>
              </a:rPr>
              <a:t>6-4    </a:t>
            </a:r>
            <a:r>
              <a:rPr lang="en-US" altLang="zh-CN" sz="2800" i="1" dirty="0">
                <a:solidFill>
                  <a:srgbClr val="FFFF00"/>
                </a:solidFill>
                <a:ea typeface="楷体_GB2312" pitchFamily="49" charset="-122"/>
              </a:rPr>
              <a:t> N</a:t>
            </a:r>
            <a:r>
              <a:rPr lang="en-US" altLang="zh-CN" sz="2800" dirty="0">
                <a:solidFill>
                  <a:srgbClr val="FFFF00"/>
                </a:solidFill>
                <a:ea typeface="楷体_GB2312" pitchFamily="49" charset="-122"/>
              </a:rPr>
              <a:t>=3</a:t>
            </a:r>
          </a:p>
        </p:txBody>
      </p:sp>
      <p:graphicFrame>
        <p:nvGraphicFramePr>
          <p:cNvPr id="13414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5870522"/>
              </p:ext>
            </p:extLst>
          </p:nvPr>
        </p:nvGraphicFramePr>
        <p:xfrm>
          <a:off x="2311400" y="548680"/>
          <a:ext cx="3728466" cy="9168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404" name="公式" r:id="rId5" imgW="1600200" imgH="393480" progId="Equation.3">
                  <p:embed/>
                </p:oleObj>
              </mc:Choice>
              <mc:Fallback>
                <p:oleObj name="公式" r:id="rId5" imgW="1600200" imgH="39348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11400" y="548680"/>
                        <a:ext cx="3728466" cy="91680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4149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8036435"/>
              </p:ext>
            </p:extLst>
          </p:nvPr>
        </p:nvGraphicFramePr>
        <p:xfrm>
          <a:off x="1836738" y="1412776"/>
          <a:ext cx="4877518" cy="12963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405" name="公式" r:id="rId7" imgW="2197080" imgH="583920" progId="Equation.3">
                  <p:embed/>
                </p:oleObj>
              </mc:Choice>
              <mc:Fallback>
                <p:oleObj name="公式" r:id="rId7" imgW="2197080" imgH="58392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6738" y="1412776"/>
                        <a:ext cx="4877518" cy="129630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4155" name="Text Box 11"/>
          <p:cNvSpPr txBox="1">
            <a:spLocks noChangeArrowheads="1"/>
          </p:cNvSpPr>
          <p:nvPr/>
        </p:nvSpPr>
        <p:spPr bwMode="auto">
          <a:xfrm>
            <a:off x="395288" y="1628676"/>
            <a:ext cx="1916112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altLang="zh-CN" sz="2800" dirty="0" err="1">
                <a:solidFill>
                  <a:srgbClr val="FFFF00"/>
                </a:solidFill>
                <a:ea typeface="楷体_GB2312" pitchFamily="49" charset="-122"/>
              </a:rPr>
              <a:t>Ω</a:t>
            </a:r>
            <a:r>
              <a:rPr lang="en-US" altLang="zh-CN" sz="2800" i="1" baseline="-25000" dirty="0" err="1">
                <a:solidFill>
                  <a:srgbClr val="FFFF00"/>
                </a:solidFill>
                <a:ea typeface="楷体_GB2312" pitchFamily="49" charset="-122"/>
              </a:rPr>
              <a:t>c</a:t>
            </a:r>
            <a:r>
              <a:rPr lang="en-US" altLang="zh-CN" sz="2800" dirty="0">
                <a:solidFill>
                  <a:srgbClr val="FFFF00"/>
                </a:solidFill>
                <a:ea typeface="楷体_GB2312" pitchFamily="49" charset="-122"/>
              </a:rPr>
              <a:t>=0.5</a:t>
            </a:r>
            <a:endParaRPr lang="en-US" altLang="zh-CN" sz="2800" dirty="0">
              <a:solidFill>
                <a:srgbClr val="FFFF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34156" name="Rectangle 12"/>
          <p:cNvSpPr>
            <a:spLocks noChangeArrowheads="1"/>
          </p:cNvSpPr>
          <p:nvPr/>
        </p:nvSpPr>
        <p:spPr bwMode="auto">
          <a:xfrm>
            <a:off x="5075361" y="188640"/>
            <a:ext cx="3889127" cy="433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solidFill>
                  <a:srgbClr val="FFFF00"/>
                </a:solidFill>
              </a:rPr>
              <a:t>[b,a] = butter(N,wn,'s')</a:t>
            </a:r>
          </a:p>
        </p:txBody>
      </p:sp>
      <p:sp>
        <p:nvSpPr>
          <p:cNvPr id="8" name="Text Box 1029"/>
          <p:cNvSpPr txBox="1">
            <a:spLocks noChangeArrowheads="1"/>
          </p:cNvSpPr>
          <p:nvPr/>
        </p:nvSpPr>
        <p:spPr bwMode="auto">
          <a:xfrm>
            <a:off x="394766" y="3645024"/>
            <a:ext cx="40322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使用</a:t>
            </a:r>
            <a:r>
              <a:rPr lang="en-US" altLang="zh-CN" sz="2800" dirty="0" err="1">
                <a:latin typeface="Times New Roman" panose="02020603050405020304" pitchFamily="18" charset="0"/>
                <a:ea typeface="楷体_GB2312" pitchFamily="49" charset="-122"/>
              </a:rPr>
              <a:t>matlab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得到</a:t>
            </a:r>
            <a:r>
              <a:rPr lang="en-US" altLang="zh-CN" sz="2800" i="1" dirty="0">
                <a:latin typeface="Times New Roman" panose="02020603050405020304" pitchFamily="18" charset="0"/>
                <a:ea typeface="楷体_GB2312" pitchFamily="49" charset="-122"/>
              </a:rPr>
              <a:t>H</a:t>
            </a:r>
            <a:r>
              <a:rPr lang="en-US" altLang="zh-CN" sz="2800" dirty="0">
                <a:latin typeface="Times New Roman" panose="02020603050405020304" pitchFamily="18" charset="0"/>
                <a:ea typeface="楷体_GB2312" pitchFamily="49" charset="-122"/>
              </a:rPr>
              <a:t>(</a:t>
            </a:r>
            <a:r>
              <a:rPr lang="en-US" altLang="zh-CN" sz="2800" i="1" dirty="0">
                <a:latin typeface="Times New Roman" panose="02020603050405020304" pitchFamily="18" charset="0"/>
                <a:ea typeface="楷体_GB2312" pitchFamily="49" charset="-122"/>
              </a:rPr>
              <a:t>s</a:t>
            </a:r>
            <a:r>
              <a:rPr lang="en-US" altLang="zh-CN" sz="2800" dirty="0">
                <a:latin typeface="Times New Roman" panose="02020603050405020304" pitchFamily="18" charset="0"/>
                <a:ea typeface="楷体_GB2312" pitchFamily="49" charset="-122"/>
              </a:rPr>
              <a:t>)</a:t>
            </a:r>
            <a:endParaRPr lang="en-US" altLang="zh-CN" sz="280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0" name="矩形 9"/>
          <p:cNvSpPr>
            <a:spLocks noChangeArrowheads="1"/>
          </p:cNvSpPr>
          <p:nvPr/>
        </p:nvSpPr>
        <p:spPr bwMode="auto">
          <a:xfrm>
            <a:off x="394766" y="4196695"/>
            <a:ext cx="7705725" cy="2400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ts val="3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Wp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0.2*pi; </a:t>
            </a:r>
            <a:r>
              <a:rPr lang="en-US" altLang="zh-CN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Ws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0.3*pi; </a:t>
            </a:r>
            <a:r>
              <a:rPr lang="en-US" altLang="zh-CN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Rp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7;  As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16;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3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N,Wc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]=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buttord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Wp,Ws,Rp,As,'s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')</a:t>
            </a:r>
          </a:p>
          <a:p>
            <a:pPr>
              <a:lnSpc>
                <a:spcPts val="3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b,a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= butter(N,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Wc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,'s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')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3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H,w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zh-CN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freqs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b,a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3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subplot(2,1,1),plot(w/2/pi,20*log10(abs(H))),grid on;</a:t>
            </a:r>
          </a:p>
          <a:p>
            <a:pPr>
              <a:lnSpc>
                <a:spcPts val="3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subplot(2,1,2),plot(w/2/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pi,angle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(H)),grid on;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4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4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4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4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6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34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146" grpId="0"/>
      <p:bldP spid="134155" grpId="0"/>
      <p:bldP spid="134156" grpId="0"/>
      <p:bldP spid="8" grpId="0"/>
      <p:bldP spid="10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ext Box 3"/>
          <p:cNvSpPr txBox="1">
            <a:spLocks noChangeArrowheads="1"/>
          </p:cNvSpPr>
          <p:nvPr/>
        </p:nvSpPr>
        <p:spPr bwMode="auto">
          <a:xfrm>
            <a:off x="250825" y="909638"/>
            <a:ext cx="38100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、具有等波纹特性</a:t>
            </a:r>
          </a:p>
        </p:txBody>
      </p:sp>
      <p:sp>
        <p:nvSpPr>
          <p:cNvPr id="6149" name="Text Box 5"/>
          <p:cNvSpPr txBox="1">
            <a:spLocks noChangeArrowheads="1"/>
          </p:cNvSpPr>
          <p:nvPr/>
        </p:nvSpPr>
        <p:spPr bwMode="auto">
          <a:xfrm>
            <a:off x="685800" y="1631950"/>
            <a:ext cx="28067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切比雪夫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I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型：</a:t>
            </a:r>
          </a:p>
        </p:txBody>
      </p:sp>
      <p:sp>
        <p:nvSpPr>
          <p:cNvPr id="6150" name="Text Box 6"/>
          <p:cNvSpPr txBox="1">
            <a:spLocks noChangeArrowheads="1"/>
          </p:cNvSpPr>
          <p:nvPr/>
        </p:nvSpPr>
        <p:spPr bwMode="auto">
          <a:xfrm>
            <a:off x="684213" y="3140075"/>
            <a:ext cx="2946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切比雪夫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II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型：</a:t>
            </a:r>
          </a:p>
        </p:txBody>
      </p:sp>
      <p:sp>
        <p:nvSpPr>
          <p:cNvPr id="6151" name="Text Box 7"/>
          <p:cNvSpPr txBox="1">
            <a:spLocks noChangeArrowheads="1"/>
          </p:cNvSpPr>
          <p:nvPr/>
        </p:nvSpPr>
        <p:spPr bwMode="auto">
          <a:xfrm>
            <a:off x="3214688" y="1543050"/>
            <a:ext cx="4953000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5000"/>
              </a:lnSpc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振幅特性在通带内是等波纹的，在阻带内是单调下降的</a:t>
            </a:r>
          </a:p>
        </p:txBody>
      </p:sp>
      <p:sp>
        <p:nvSpPr>
          <p:cNvPr id="6152" name="Text Box 8"/>
          <p:cNvSpPr txBox="1">
            <a:spLocks noChangeArrowheads="1"/>
          </p:cNvSpPr>
          <p:nvPr/>
        </p:nvSpPr>
        <p:spPr bwMode="auto">
          <a:xfrm>
            <a:off x="3276600" y="3068638"/>
            <a:ext cx="4953000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5000"/>
              </a:lnSpc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振幅特性在阻带内是等波纹的，在通带内是单调下降的</a:t>
            </a:r>
          </a:p>
        </p:txBody>
      </p:sp>
      <p:sp>
        <p:nvSpPr>
          <p:cNvPr id="6159" name="Rectangle 15"/>
          <p:cNvSpPr>
            <a:spLocks noChangeArrowheads="1"/>
          </p:cNvSpPr>
          <p:nvPr/>
        </p:nvSpPr>
        <p:spPr bwMode="auto">
          <a:xfrm>
            <a:off x="150813" y="246063"/>
            <a:ext cx="744537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三、设计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切比雪夫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en-US" altLang="zh-CN" i="1" dirty="0" err="1">
                <a:solidFill>
                  <a:srgbClr val="FFFF00"/>
                </a:solidFill>
                <a:latin typeface="+mn-lt"/>
                <a:ea typeface="楷体" panose="02010609060101010101" pitchFamily="49" charset="-122"/>
              </a:rPr>
              <a:t>Chebyshev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滤波器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7" grpId="0"/>
      <p:bldP spid="6149" grpId="0"/>
      <p:bldP spid="6150" grpId="0"/>
      <p:bldP spid="6151" grpId="0"/>
      <p:bldP spid="6152" grpId="0"/>
      <p:bldP spid="6159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190" name="Group 86"/>
          <p:cNvGrpSpPr>
            <a:grpSpLocks/>
          </p:cNvGrpSpPr>
          <p:nvPr/>
        </p:nvGrpSpPr>
        <p:grpSpPr bwMode="auto">
          <a:xfrm>
            <a:off x="179388" y="87313"/>
            <a:ext cx="8412162" cy="3211512"/>
            <a:chOff x="113" y="55"/>
            <a:chExt cx="5299" cy="2023"/>
          </a:xfrm>
        </p:grpSpPr>
        <p:grpSp>
          <p:nvGrpSpPr>
            <p:cNvPr id="47184" name="Group 80"/>
            <p:cNvGrpSpPr>
              <a:grpSpLocks/>
            </p:cNvGrpSpPr>
            <p:nvPr/>
          </p:nvGrpSpPr>
          <p:grpSpPr bwMode="auto">
            <a:xfrm>
              <a:off x="113" y="55"/>
              <a:ext cx="2631" cy="1697"/>
              <a:chOff x="50" y="191"/>
              <a:chExt cx="2631" cy="1697"/>
            </a:xfrm>
          </p:grpSpPr>
          <p:sp>
            <p:nvSpPr>
              <p:cNvPr id="47111" name="Line 7"/>
              <p:cNvSpPr>
                <a:spLocks noChangeShapeType="1"/>
              </p:cNvSpPr>
              <p:nvPr/>
            </p:nvSpPr>
            <p:spPr bwMode="auto">
              <a:xfrm flipH="1">
                <a:off x="695" y="1638"/>
                <a:ext cx="1986" cy="1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12" name="Line 8"/>
              <p:cNvSpPr>
                <a:spLocks noChangeShapeType="1"/>
              </p:cNvSpPr>
              <p:nvPr/>
            </p:nvSpPr>
            <p:spPr bwMode="auto">
              <a:xfrm flipV="1">
                <a:off x="695" y="274"/>
                <a:ext cx="1" cy="1360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13" name="Line 9"/>
              <p:cNvSpPr>
                <a:spLocks noChangeShapeType="1"/>
              </p:cNvSpPr>
              <p:nvPr/>
            </p:nvSpPr>
            <p:spPr bwMode="auto">
              <a:xfrm flipH="1">
                <a:off x="695" y="410"/>
                <a:ext cx="1172" cy="1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14" name="Line 10"/>
              <p:cNvSpPr>
                <a:spLocks noChangeShapeType="1"/>
              </p:cNvSpPr>
              <p:nvPr/>
            </p:nvSpPr>
            <p:spPr bwMode="auto">
              <a:xfrm flipH="1">
                <a:off x="695" y="590"/>
                <a:ext cx="1172" cy="1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15" name="Line 11"/>
              <p:cNvSpPr>
                <a:spLocks noChangeShapeType="1"/>
              </p:cNvSpPr>
              <p:nvPr/>
            </p:nvSpPr>
            <p:spPr bwMode="auto">
              <a:xfrm flipV="1">
                <a:off x="1520" y="599"/>
                <a:ext cx="1" cy="1039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16" name="Line 12"/>
              <p:cNvSpPr>
                <a:spLocks noChangeShapeType="1"/>
              </p:cNvSpPr>
              <p:nvPr/>
            </p:nvSpPr>
            <p:spPr bwMode="auto">
              <a:xfrm flipV="1">
                <a:off x="1965" y="1439"/>
                <a:ext cx="1" cy="199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17" name="Line 13"/>
              <p:cNvSpPr>
                <a:spLocks noChangeShapeType="1"/>
              </p:cNvSpPr>
              <p:nvPr/>
            </p:nvSpPr>
            <p:spPr bwMode="auto">
              <a:xfrm flipH="1">
                <a:off x="695" y="1439"/>
                <a:ext cx="1487" cy="1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18" name="Freeform 14"/>
              <p:cNvSpPr>
                <a:spLocks/>
              </p:cNvSpPr>
              <p:nvPr/>
            </p:nvSpPr>
            <p:spPr bwMode="auto">
              <a:xfrm>
                <a:off x="695" y="410"/>
                <a:ext cx="510" cy="180"/>
              </a:xfrm>
              <a:custGeom>
                <a:avLst/>
                <a:gdLst>
                  <a:gd name="T0" fmla="*/ 510 w 510"/>
                  <a:gd name="T1" fmla="*/ 108 h 180"/>
                  <a:gd name="T2" fmla="*/ 456 w 510"/>
                  <a:gd name="T3" fmla="*/ 153 h 180"/>
                  <a:gd name="T4" fmla="*/ 423 w 510"/>
                  <a:gd name="T5" fmla="*/ 180 h 180"/>
                  <a:gd name="T6" fmla="*/ 391 w 510"/>
                  <a:gd name="T7" fmla="*/ 180 h 180"/>
                  <a:gd name="T8" fmla="*/ 358 w 510"/>
                  <a:gd name="T9" fmla="*/ 162 h 180"/>
                  <a:gd name="T10" fmla="*/ 325 w 510"/>
                  <a:gd name="T11" fmla="*/ 135 h 180"/>
                  <a:gd name="T12" fmla="*/ 293 w 510"/>
                  <a:gd name="T13" fmla="*/ 108 h 180"/>
                  <a:gd name="T14" fmla="*/ 260 w 510"/>
                  <a:gd name="T15" fmla="*/ 72 h 180"/>
                  <a:gd name="T16" fmla="*/ 217 w 510"/>
                  <a:gd name="T17" fmla="*/ 36 h 180"/>
                  <a:gd name="T18" fmla="*/ 152 w 510"/>
                  <a:gd name="T19" fmla="*/ 9 h 180"/>
                  <a:gd name="T20" fmla="*/ 87 w 510"/>
                  <a:gd name="T21" fmla="*/ 0 h 180"/>
                  <a:gd name="T22" fmla="*/ 0 w 510"/>
                  <a:gd name="T23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10" h="180">
                    <a:moveTo>
                      <a:pt x="510" y="108"/>
                    </a:moveTo>
                    <a:lnTo>
                      <a:pt x="456" y="153"/>
                    </a:lnTo>
                    <a:lnTo>
                      <a:pt x="423" y="180"/>
                    </a:lnTo>
                    <a:lnTo>
                      <a:pt x="391" y="180"/>
                    </a:lnTo>
                    <a:lnTo>
                      <a:pt x="358" y="162"/>
                    </a:lnTo>
                    <a:lnTo>
                      <a:pt x="325" y="135"/>
                    </a:lnTo>
                    <a:lnTo>
                      <a:pt x="293" y="108"/>
                    </a:lnTo>
                    <a:lnTo>
                      <a:pt x="260" y="72"/>
                    </a:lnTo>
                    <a:lnTo>
                      <a:pt x="217" y="36"/>
                    </a:lnTo>
                    <a:lnTo>
                      <a:pt x="152" y="9"/>
                    </a:lnTo>
                    <a:lnTo>
                      <a:pt x="87" y="0"/>
                    </a:lnTo>
                    <a:lnTo>
                      <a:pt x="0" y="0"/>
                    </a:lnTo>
                  </a:path>
                </a:pathLst>
              </a:custGeom>
              <a:noFill/>
              <a:ln w="20701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19" name="Freeform 15"/>
              <p:cNvSpPr>
                <a:spLocks/>
              </p:cNvSpPr>
              <p:nvPr/>
            </p:nvSpPr>
            <p:spPr bwMode="auto">
              <a:xfrm>
                <a:off x="1205" y="419"/>
                <a:ext cx="478" cy="550"/>
              </a:xfrm>
              <a:custGeom>
                <a:avLst/>
                <a:gdLst>
                  <a:gd name="T0" fmla="*/ 478 w 478"/>
                  <a:gd name="T1" fmla="*/ 550 h 550"/>
                  <a:gd name="T2" fmla="*/ 434 w 478"/>
                  <a:gd name="T3" fmla="*/ 442 h 550"/>
                  <a:gd name="T4" fmla="*/ 391 w 478"/>
                  <a:gd name="T5" fmla="*/ 343 h 550"/>
                  <a:gd name="T6" fmla="*/ 347 w 478"/>
                  <a:gd name="T7" fmla="*/ 252 h 550"/>
                  <a:gd name="T8" fmla="*/ 304 w 478"/>
                  <a:gd name="T9" fmla="*/ 171 h 550"/>
                  <a:gd name="T10" fmla="*/ 260 w 478"/>
                  <a:gd name="T11" fmla="*/ 108 h 550"/>
                  <a:gd name="T12" fmla="*/ 228 w 478"/>
                  <a:gd name="T13" fmla="*/ 54 h 550"/>
                  <a:gd name="T14" fmla="*/ 185 w 478"/>
                  <a:gd name="T15" fmla="*/ 18 h 550"/>
                  <a:gd name="T16" fmla="*/ 141 w 478"/>
                  <a:gd name="T17" fmla="*/ 0 h 550"/>
                  <a:gd name="T18" fmla="*/ 98 w 478"/>
                  <a:gd name="T19" fmla="*/ 9 h 550"/>
                  <a:gd name="T20" fmla="*/ 43 w 478"/>
                  <a:gd name="T21" fmla="*/ 36 h 550"/>
                  <a:gd name="T22" fmla="*/ 0 w 478"/>
                  <a:gd name="T23" fmla="*/ 99 h 5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78" h="550">
                    <a:moveTo>
                      <a:pt x="478" y="550"/>
                    </a:moveTo>
                    <a:lnTo>
                      <a:pt x="434" y="442"/>
                    </a:lnTo>
                    <a:lnTo>
                      <a:pt x="391" y="343"/>
                    </a:lnTo>
                    <a:lnTo>
                      <a:pt x="347" y="252"/>
                    </a:lnTo>
                    <a:lnTo>
                      <a:pt x="304" y="171"/>
                    </a:lnTo>
                    <a:lnTo>
                      <a:pt x="260" y="108"/>
                    </a:lnTo>
                    <a:lnTo>
                      <a:pt x="228" y="54"/>
                    </a:lnTo>
                    <a:lnTo>
                      <a:pt x="185" y="18"/>
                    </a:lnTo>
                    <a:lnTo>
                      <a:pt x="141" y="0"/>
                    </a:lnTo>
                    <a:lnTo>
                      <a:pt x="98" y="9"/>
                    </a:lnTo>
                    <a:lnTo>
                      <a:pt x="43" y="36"/>
                    </a:lnTo>
                    <a:lnTo>
                      <a:pt x="0" y="99"/>
                    </a:lnTo>
                  </a:path>
                </a:pathLst>
              </a:custGeom>
              <a:noFill/>
              <a:ln w="20701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20" name="Freeform 16"/>
              <p:cNvSpPr>
                <a:spLocks/>
              </p:cNvSpPr>
              <p:nvPr/>
            </p:nvSpPr>
            <p:spPr bwMode="auto">
              <a:xfrm>
                <a:off x="1665" y="924"/>
                <a:ext cx="597" cy="669"/>
              </a:xfrm>
              <a:custGeom>
                <a:avLst/>
                <a:gdLst>
                  <a:gd name="T0" fmla="*/ 597 w 597"/>
                  <a:gd name="T1" fmla="*/ 669 h 669"/>
                  <a:gd name="T2" fmla="*/ 445 w 597"/>
                  <a:gd name="T3" fmla="*/ 587 h 669"/>
                  <a:gd name="T4" fmla="*/ 325 w 597"/>
                  <a:gd name="T5" fmla="*/ 506 h 669"/>
                  <a:gd name="T6" fmla="*/ 228 w 597"/>
                  <a:gd name="T7" fmla="*/ 407 h 669"/>
                  <a:gd name="T8" fmla="*/ 152 w 597"/>
                  <a:gd name="T9" fmla="*/ 316 h 669"/>
                  <a:gd name="T10" fmla="*/ 97 w 597"/>
                  <a:gd name="T11" fmla="*/ 235 h 669"/>
                  <a:gd name="T12" fmla="*/ 65 w 597"/>
                  <a:gd name="T13" fmla="*/ 154 h 669"/>
                  <a:gd name="T14" fmla="*/ 32 w 597"/>
                  <a:gd name="T15" fmla="*/ 91 h 669"/>
                  <a:gd name="T16" fmla="*/ 21 w 597"/>
                  <a:gd name="T17" fmla="*/ 37 h 669"/>
                  <a:gd name="T18" fmla="*/ 0 w 597"/>
                  <a:gd name="T19" fmla="*/ 0 h 6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97" h="669">
                    <a:moveTo>
                      <a:pt x="597" y="669"/>
                    </a:moveTo>
                    <a:lnTo>
                      <a:pt x="445" y="587"/>
                    </a:lnTo>
                    <a:lnTo>
                      <a:pt x="325" y="506"/>
                    </a:lnTo>
                    <a:lnTo>
                      <a:pt x="228" y="407"/>
                    </a:lnTo>
                    <a:lnTo>
                      <a:pt x="152" y="316"/>
                    </a:lnTo>
                    <a:lnTo>
                      <a:pt x="97" y="235"/>
                    </a:lnTo>
                    <a:lnTo>
                      <a:pt x="65" y="154"/>
                    </a:lnTo>
                    <a:lnTo>
                      <a:pt x="32" y="91"/>
                    </a:lnTo>
                    <a:lnTo>
                      <a:pt x="21" y="37"/>
                    </a:lnTo>
                    <a:lnTo>
                      <a:pt x="0" y="0"/>
                    </a:lnTo>
                  </a:path>
                </a:pathLst>
              </a:custGeom>
              <a:noFill/>
              <a:ln w="20701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21" name="Freeform 17"/>
              <p:cNvSpPr>
                <a:spLocks/>
              </p:cNvSpPr>
              <p:nvPr/>
            </p:nvSpPr>
            <p:spPr bwMode="auto">
              <a:xfrm>
                <a:off x="673" y="191"/>
                <a:ext cx="43" cy="109"/>
              </a:xfrm>
              <a:custGeom>
                <a:avLst/>
                <a:gdLst>
                  <a:gd name="T0" fmla="*/ 43 w 43"/>
                  <a:gd name="T1" fmla="*/ 109 h 109"/>
                  <a:gd name="T2" fmla="*/ 22 w 43"/>
                  <a:gd name="T3" fmla="*/ 91 h 109"/>
                  <a:gd name="T4" fmla="*/ 0 w 43"/>
                  <a:gd name="T5" fmla="*/ 109 h 109"/>
                  <a:gd name="T6" fmla="*/ 22 w 43"/>
                  <a:gd name="T7" fmla="*/ 0 h 109"/>
                  <a:gd name="T8" fmla="*/ 43 w 43"/>
                  <a:gd name="T9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109">
                    <a:moveTo>
                      <a:pt x="43" y="109"/>
                    </a:moveTo>
                    <a:lnTo>
                      <a:pt x="22" y="91"/>
                    </a:lnTo>
                    <a:lnTo>
                      <a:pt x="0" y="109"/>
                    </a:lnTo>
                    <a:lnTo>
                      <a:pt x="22" y="0"/>
                    </a:lnTo>
                    <a:lnTo>
                      <a:pt x="43" y="109"/>
                    </a:lnTo>
                    <a:close/>
                  </a:path>
                </a:pathLst>
              </a:custGeom>
              <a:solidFill>
                <a:srgbClr val="000000"/>
              </a:solidFill>
              <a:ln w="20701">
                <a:solidFill>
                  <a:schemeClr val="tx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22" name="Freeform 18"/>
              <p:cNvSpPr>
                <a:spLocks/>
              </p:cNvSpPr>
              <p:nvPr/>
            </p:nvSpPr>
            <p:spPr bwMode="auto">
              <a:xfrm>
                <a:off x="2540" y="1619"/>
                <a:ext cx="130" cy="46"/>
              </a:xfrm>
              <a:custGeom>
                <a:avLst/>
                <a:gdLst>
                  <a:gd name="T0" fmla="*/ 0 w 130"/>
                  <a:gd name="T1" fmla="*/ 0 h 46"/>
                  <a:gd name="T2" fmla="*/ 22 w 130"/>
                  <a:gd name="T3" fmla="*/ 19 h 46"/>
                  <a:gd name="T4" fmla="*/ 0 w 130"/>
                  <a:gd name="T5" fmla="*/ 46 h 46"/>
                  <a:gd name="T6" fmla="*/ 130 w 130"/>
                  <a:gd name="T7" fmla="*/ 19 h 46"/>
                  <a:gd name="T8" fmla="*/ 0 w 130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0" h="46">
                    <a:moveTo>
                      <a:pt x="0" y="0"/>
                    </a:moveTo>
                    <a:lnTo>
                      <a:pt x="22" y="19"/>
                    </a:lnTo>
                    <a:lnTo>
                      <a:pt x="0" y="46"/>
                    </a:lnTo>
                    <a:lnTo>
                      <a:pt x="130" y="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20701">
                <a:solidFill>
                  <a:schemeClr val="tx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23" name="Text Box 19"/>
              <p:cNvSpPr txBox="1">
                <a:spLocks noChangeArrowheads="1"/>
              </p:cNvSpPr>
              <p:nvPr/>
            </p:nvSpPr>
            <p:spPr bwMode="auto">
              <a:xfrm>
                <a:off x="1384" y="1591"/>
                <a:ext cx="680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zh-CN">
                    <a:latin typeface="Symbol" panose="05050102010706020507" pitchFamily="18" charset="2"/>
                  </a:rPr>
                  <a:t>W</a:t>
                </a:r>
                <a:r>
                  <a:rPr lang="en-US" altLang="zh-CN" baseline="-25000"/>
                  <a:t>p</a:t>
                </a:r>
              </a:p>
            </p:txBody>
          </p:sp>
          <p:sp>
            <p:nvSpPr>
              <p:cNvPr id="47124" name="Text Box 20"/>
              <p:cNvSpPr txBox="1">
                <a:spLocks noChangeArrowheads="1"/>
              </p:cNvSpPr>
              <p:nvPr/>
            </p:nvSpPr>
            <p:spPr bwMode="auto">
              <a:xfrm>
                <a:off x="1828" y="1600"/>
                <a:ext cx="680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zh-CN">
                    <a:latin typeface="Symbol" panose="05050102010706020507" pitchFamily="18" charset="2"/>
                  </a:rPr>
                  <a:t>W</a:t>
                </a:r>
                <a:r>
                  <a:rPr lang="en-US" altLang="zh-CN" baseline="-25000"/>
                  <a:t>s</a:t>
                </a:r>
              </a:p>
            </p:txBody>
          </p:sp>
          <p:sp>
            <p:nvSpPr>
              <p:cNvPr id="47125" name="Text Box 21"/>
              <p:cNvSpPr txBox="1">
                <a:spLocks noChangeArrowheads="1"/>
              </p:cNvSpPr>
              <p:nvPr/>
            </p:nvSpPr>
            <p:spPr bwMode="auto">
              <a:xfrm>
                <a:off x="458" y="239"/>
                <a:ext cx="272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zh-CN">
                    <a:latin typeface="Symbol" panose="05050102010706020507" pitchFamily="18" charset="2"/>
                  </a:rPr>
                  <a:t>1</a:t>
                </a:r>
                <a:endParaRPr lang="en-US" altLang="zh-CN" baseline="-25000"/>
              </a:p>
            </p:txBody>
          </p:sp>
          <p:graphicFrame>
            <p:nvGraphicFramePr>
              <p:cNvPr id="47126" name="Object 22"/>
              <p:cNvGraphicFramePr>
                <a:graphicFrameLocks noChangeAspect="1"/>
              </p:cNvGraphicFramePr>
              <p:nvPr/>
            </p:nvGraphicFramePr>
            <p:xfrm>
              <a:off x="50" y="465"/>
              <a:ext cx="655" cy="54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47512" name="公式" r:id="rId3" imgW="520560" imgH="431640" progId="Equation.3">
                      <p:embed/>
                    </p:oleObj>
                  </mc:Choice>
                  <mc:Fallback>
                    <p:oleObj name="公式" r:id="rId3" imgW="520560" imgH="431640" progId="Equation.3">
                      <p:embed/>
                      <p:pic>
                        <p:nvPicPr>
                          <p:cNvPr id="0" name="Object 22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0" y="465"/>
                            <a:ext cx="655" cy="542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rgbClr val="808080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47127" name="Text Box 23"/>
              <p:cNvSpPr txBox="1">
                <a:spLocks noChangeArrowheads="1"/>
              </p:cNvSpPr>
              <p:nvPr/>
            </p:nvSpPr>
            <p:spPr bwMode="auto">
              <a:xfrm>
                <a:off x="313" y="1274"/>
                <a:ext cx="771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zh-CN">
                    <a:latin typeface="Symbol" panose="05050102010706020507" pitchFamily="18" charset="2"/>
                  </a:rPr>
                  <a:t>1/</a:t>
                </a:r>
                <a:r>
                  <a:rPr lang="en-US" altLang="zh-CN" i="1"/>
                  <a:t>A</a:t>
                </a:r>
                <a:endParaRPr lang="en-US" altLang="zh-CN" i="1" baseline="-25000"/>
              </a:p>
            </p:txBody>
          </p:sp>
        </p:grpSp>
        <p:grpSp>
          <p:nvGrpSpPr>
            <p:cNvPr id="47185" name="Group 81"/>
            <p:cNvGrpSpPr>
              <a:grpSpLocks/>
            </p:cNvGrpSpPr>
            <p:nvPr/>
          </p:nvGrpSpPr>
          <p:grpSpPr bwMode="auto">
            <a:xfrm>
              <a:off x="2789" y="65"/>
              <a:ext cx="2623" cy="1687"/>
              <a:chOff x="2880" y="155"/>
              <a:chExt cx="2623" cy="1687"/>
            </a:xfrm>
          </p:grpSpPr>
          <p:sp>
            <p:nvSpPr>
              <p:cNvPr id="47129" name="Line 25"/>
              <p:cNvSpPr>
                <a:spLocks noChangeShapeType="1"/>
              </p:cNvSpPr>
              <p:nvPr/>
            </p:nvSpPr>
            <p:spPr bwMode="auto">
              <a:xfrm flipH="1">
                <a:off x="3516" y="1601"/>
                <a:ext cx="1976" cy="1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30" name="Line 26"/>
              <p:cNvSpPr>
                <a:spLocks noChangeShapeType="1"/>
              </p:cNvSpPr>
              <p:nvPr/>
            </p:nvSpPr>
            <p:spPr bwMode="auto">
              <a:xfrm flipV="1">
                <a:off x="3516" y="246"/>
                <a:ext cx="1" cy="1360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31" name="Line 27"/>
              <p:cNvSpPr>
                <a:spLocks noChangeShapeType="1"/>
              </p:cNvSpPr>
              <p:nvPr/>
            </p:nvSpPr>
            <p:spPr bwMode="auto">
              <a:xfrm flipH="1">
                <a:off x="3516" y="373"/>
                <a:ext cx="1173" cy="1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32" name="Line 28"/>
              <p:cNvSpPr>
                <a:spLocks noChangeShapeType="1"/>
              </p:cNvSpPr>
              <p:nvPr/>
            </p:nvSpPr>
            <p:spPr bwMode="auto">
              <a:xfrm flipH="1">
                <a:off x="3516" y="553"/>
                <a:ext cx="1173" cy="1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33" name="Line 29"/>
              <p:cNvSpPr>
                <a:spLocks noChangeShapeType="1"/>
              </p:cNvSpPr>
              <p:nvPr/>
            </p:nvSpPr>
            <p:spPr bwMode="auto">
              <a:xfrm flipV="1">
                <a:off x="4341" y="562"/>
                <a:ext cx="1" cy="1039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34" name="Line 30"/>
              <p:cNvSpPr>
                <a:spLocks noChangeShapeType="1"/>
              </p:cNvSpPr>
              <p:nvPr/>
            </p:nvSpPr>
            <p:spPr bwMode="auto">
              <a:xfrm flipV="1">
                <a:off x="4776" y="1402"/>
                <a:ext cx="1" cy="199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35" name="Line 31"/>
              <p:cNvSpPr>
                <a:spLocks noChangeShapeType="1"/>
              </p:cNvSpPr>
              <p:nvPr/>
            </p:nvSpPr>
            <p:spPr bwMode="auto">
              <a:xfrm flipH="1">
                <a:off x="3516" y="1402"/>
                <a:ext cx="1488" cy="1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36" name="Freeform 32"/>
              <p:cNvSpPr>
                <a:spLocks/>
              </p:cNvSpPr>
              <p:nvPr/>
            </p:nvSpPr>
            <p:spPr bwMode="auto">
              <a:xfrm>
                <a:off x="3516" y="382"/>
                <a:ext cx="500" cy="171"/>
              </a:xfrm>
              <a:custGeom>
                <a:avLst/>
                <a:gdLst>
                  <a:gd name="T0" fmla="*/ 500 w 500"/>
                  <a:gd name="T1" fmla="*/ 99 h 171"/>
                  <a:gd name="T2" fmla="*/ 446 w 500"/>
                  <a:gd name="T3" fmla="*/ 144 h 171"/>
                  <a:gd name="T4" fmla="*/ 402 w 500"/>
                  <a:gd name="T5" fmla="*/ 162 h 171"/>
                  <a:gd name="T6" fmla="*/ 359 w 500"/>
                  <a:gd name="T7" fmla="*/ 171 h 171"/>
                  <a:gd name="T8" fmla="*/ 315 w 500"/>
                  <a:gd name="T9" fmla="*/ 153 h 171"/>
                  <a:gd name="T10" fmla="*/ 283 w 500"/>
                  <a:gd name="T11" fmla="*/ 126 h 171"/>
                  <a:gd name="T12" fmla="*/ 250 w 500"/>
                  <a:gd name="T13" fmla="*/ 99 h 171"/>
                  <a:gd name="T14" fmla="*/ 228 w 500"/>
                  <a:gd name="T15" fmla="*/ 63 h 171"/>
                  <a:gd name="T16" fmla="*/ 196 w 500"/>
                  <a:gd name="T17" fmla="*/ 36 h 171"/>
                  <a:gd name="T18" fmla="*/ 163 w 500"/>
                  <a:gd name="T19" fmla="*/ 9 h 171"/>
                  <a:gd name="T20" fmla="*/ 142 w 500"/>
                  <a:gd name="T21" fmla="*/ 0 h 171"/>
                  <a:gd name="T22" fmla="*/ 109 w 500"/>
                  <a:gd name="T23" fmla="*/ 9 h 171"/>
                  <a:gd name="T24" fmla="*/ 76 w 500"/>
                  <a:gd name="T25" fmla="*/ 36 h 171"/>
                  <a:gd name="T26" fmla="*/ 33 w 500"/>
                  <a:gd name="T27" fmla="*/ 90 h 171"/>
                  <a:gd name="T28" fmla="*/ 0 w 500"/>
                  <a:gd name="T2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00" h="171">
                    <a:moveTo>
                      <a:pt x="500" y="99"/>
                    </a:moveTo>
                    <a:lnTo>
                      <a:pt x="446" y="144"/>
                    </a:lnTo>
                    <a:lnTo>
                      <a:pt x="402" y="162"/>
                    </a:lnTo>
                    <a:lnTo>
                      <a:pt x="359" y="171"/>
                    </a:lnTo>
                    <a:lnTo>
                      <a:pt x="315" y="153"/>
                    </a:lnTo>
                    <a:lnTo>
                      <a:pt x="283" y="126"/>
                    </a:lnTo>
                    <a:lnTo>
                      <a:pt x="250" y="99"/>
                    </a:lnTo>
                    <a:lnTo>
                      <a:pt x="228" y="63"/>
                    </a:lnTo>
                    <a:lnTo>
                      <a:pt x="196" y="36"/>
                    </a:lnTo>
                    <a:lnTo>
                      <a:pt x="163" y="9"/>
                    </a:lnTo>
                    <a:lnTo>
                      <a:pt x="142" y="0"/>
                    </a:lnTo>
                    <a:lnTo>
                      <a:pt x="109" y="9"/>
                    </a:lnTo>
                    <a:lnTo>
                      <a:pt x="76" y="36"/>
                    </a:lnTo>
                    <a:lnTo>
                      <a:pt x="33" y="90"/>
                    </a:lnTo>
                    <a:lnTo>
                      <a:pt x="0" y="171"/>
                    </a:lnTo>
                  </a:path>
                </a:pathLst>
              </a:custGeom>
              <a:noFill/>
              <a:ln w="20701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37" name="Freeform 33"/>
              <p:cNvSpPr>
                <a:spLocks/>
              </p:cNvSpPr>
              <p:nvPr/>
            </p:nvSpPr>
            <p:spPr bwMode="auto">
              <a:xfrm>
                <a:off x="4016" y="382"/>
                <a:ext cx="488" cy="550"/>
              </a:xfrm>
              <a:custGeom>
                <a:avLst/>
                <a:gdLst>
                  <a:gd name="T0" fmla="*/ 488 w 488"/>
                  <a:gd name="T1" fmla="*/ 550 h 550"/>
                  <a:gd name="T2" fmla="*/ 445 w 488"/>
                  <a:gd name="T3" fmla="*/ 442 h 550"/>
                  <a:gd name="T4" fmla="*/ 401 w 488"/>
                  <a:gd name="T5" fmla="*/ 343 h 550"/>
                  <a:gd name="T6" fmla="*/ 358 w 488"/>
                  <a:gd name="T7" fmla="*/ 252 h 550"/>
                  <a:gd name="T8" fmla="*/ 315 w 488"/>
                  <a:gd name="T9" fmla="*/ 171 h 550"/>
                  <a:gd name="T10" fmla="*/ 271 w 488"/>
                  <a:gd name="T11" fmla="*/ 108 h 550"/>
                  <a:gd name="T12" fmla="*/ 228 w 488"/>
                  <a:gd name="T13" fmla="*/ 54 h 550"/>
                  <a:gd name="T14" fmla="*/ 184 w 488"/>
                  <a:gd name="T15" fmla="*/ 18 h 550"/>
                  <a:gd name="T16" fmla="*/ 141 w 488"/>
                  <a:gd name="T17" fmla="*/ 0 h 550"/>
                  <a:gd name="T18" fmla="*/ 98 w 488"/>
                  <a:gd name="T19" fmla="*/ 9 h 550"/>
                  <a:gd name="T20" fmla="*/ 54 w 488"/>
                  <a:gd name="T21" fmla="*/ 36 h 550"/>
                  <a:gd name="T22" fmla="*/ 0 w 488"/>
                  <a:gd name="T23" fmla="*/ 99 h 5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88" h="550">
                    <a:moveTo>
                      <a:pt x="488" y="550"/>
                    </a:moveTo>
                    <a:lnTo>
                      <a:pt x="445" y="442"/>
                    </a:lnTo>
                    <a:lnTo>
                      <a:pt x="401" y="343"/>
                    </a:lnTo>
                    <a:lnTo>
                      <a:pt x="358" y="252"/>
                    </a:lnTo>
                    <a:lnTo>
                      <a:pt x="315" y="171"/>
                    </a:lnTo>
                    <a:lnTo>
                      <a:pt x="271" y="108"/>
                    </a:lnTo>
                    <a:lnTo>
                      <a:pt x="228" y="54"/>
                    </a:lnTo>
                    <a:lnTo>
                      <a:pt x="184" y="18"/>
                    </a:lnTo>
                    <a:lnTo>
                      <a:pt x="141" y="0"/>
                    </a:lnTo>
                    <a:lnTo>
                      <a:pt x="98" y="9"/>
                    </a:lnTo>
                    <a:lnTo>
                      <a:pt x="54" y="36"/>
                    </a:lnTo>
                    <a:lnTo>
                      <a:pt x="0" y="99"/>
                    </a:lnTo>
                  </a:path>
                </a:pathLst>
              </a:custGeom>
              <a:noFill/>
              <a:ln w="20701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38" name="Freeform 34"/>
              <p:cNvSpPr>
                <a:spLocks/>
              </p:cNvSpPr>
              <p:nvPr/>
            </p:nvSpPr>
            <p:spPr bwMode="auto">
              <a:xfrm>
                <a:off x="4486" y="887"/>
                <a:ext cx="597" cy="669"/>
              </a:xfrm>
              <a:custGeom>
                <a:avLst/>
                <a:gdLst>
                  <a:gd name="T0" fmla="*/ 597 w 597"/>
                  <a:gd name="T1" fmla="*/ 669 h 669"/>
                  <a:gd name="T2" fmla="*/ 445 w 597"/>
                  <a:gd name="T3" fmla="*/ 587 h 669"/>
                  <a:gd name="T4" fmla="*/ 315 w 597"/>
                  <a:gd name="T5" fmla="*/ 506 h 669"/>
                  <a:gd name="T6" fmla="*/ 228 w 597"/>
                  <a:gd name="T7" fmla="*/ 407 h 669"/>
                  <a:gd name="T8" fmla="*/ 152 w 597"/>
                  <a:gd name="T9" fmla="*/ 316 h 669"/>
                  <a:gd name="T10" fmla="*/ 98 w 597"/>
                  <a:gd name="T11" fmla="*/ 235 h 669"/>
                  <a:gd name="T12" fmla="*/ 55 w 597"/>
                  <a:gd name="T13" fmla="*/ 154 h 669"/>
                  <a:gd name="T14" fmla="*/ 33 w 597"/>
                  <a:gd name="T15" fmla="*/ 91 h 669"/>
                  <a:gd name="T16" fmla="*/ 11 w 597"/>
                  <a:gd name="T17" fmla="*/ 37 h 669"/>
                  <a:gd name="T18" fmla="*/ 0 w 597"/>
                  <a:gd name="T19" fmla="*/ 0 h 6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97" h="669">
                    <a:moveTo>
                      <a:pt x="597" y="669"/>
                    </a:moveTo>
                    <a:lnTo>
                      <a:pt x="445" y="587"/>
                    </a:lnTo>
                    <a:lnTo>
                      <a:pt x="315" y="506"/>
                    </a:lnTo>
                    <a:lnTo>
                      <a:pt x="228" y="407"/>
                    </a:lnTo>
                    <a:lnTo>
                      <a:pt x="152" y="316"/>
                    </a:lnTo>
                    <a:lnTo>
                      <a:pt x="98" y="235"/>
                    </a:lnTo>
                    <a:lnTo>
                      <a:pt x="55" y="154"/>
                    </a:lnTo>
                    <a:lnTo>
                      <a:pt x="33" y="91"/>
                    </a:lnTo>
                    <a:lnTo>
                      <a:pt x="11" y="37"/>
                    </a:lnTo>
                    <a:lnTo>
                      <a:pt x="0" y="0"/>
                    </a:lnTo>
                  </a:path>
                </a:pathLst>
              </a:custGeom>
              <a:noFill/>
              <a:ln w="20701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39" name="Freeform 35"/>
              <p:cNvSpPr>
                <a:spLocks/>
              </p:cNvSpPr>
              <p:nvPr/>
            </p:nvSpPr>
            <p:spPr bwMode="auto">
              <a:xfrm>
                <a:off x="5362" y="1582"/>
                <a:ext cx="141" cy="46"/>
              </a:xfrm>
              <a:custGeom>
                <a:avLst/>
                <a:gdLst>
                  <a:gd name="T0" fmla="*/ 0 w 141"/>
                  <a:gd name="T1" fmla="*/ 0 h 46"/>
                  <a:gd name="T2" fmla="*/ 32 w 141"/>
                  <a:gd name="T3" fmla="*/ 19 h 46"/>
                  <a:gd name="T4" fmla="*/ 0 w 141"/>
                  <a:gd name="T5" fmla="*/ 46 h 46"/>
                  <a:gd name="T6" fmla="*/ 141 w 141"/>
                  <a:gd name="T7" fmla="*/ 19 h 46"/>
                  <a:gd name="T8" fmla="*/ 0 w 141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1" h="46">
                    <a:moveTo>
                      <a:pt x="0" y="0"/>
                    </a:moveTo>
                    <a:lnTo>
                      <a:pt x="32" y="19"/>
                    </a:lnTo>
                    <a:lnTo>
                      <a:pt x="0" y="46"/>
                    </a:lnTo>
                    <a:lnTo>
                      <a:pt x="141" y="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20701">
                <a:solidFill>
                  <a:schemeClr val="tx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40" name="Freeform 36"/>
              <p:cNvSpPr>
                <a:spLocks/>
              </p:cNvSpPr>
              <p:nvPr/>
            </p:nvSpPr>
            <p:spPr bwMode="auto">
              <a:xfrm>
                <a:off x="3484" y="155"/>
                <a:ext cx="54" cy="109"/>
              </a:xfrm>
              <a:custGeom>
                <a:avLst/>
                <a:gdLst>
                  <a:gd name="T0" fmla="*/ 54 w 54"/>
                  <a:gd name="T1" fmla="*/ 109 h 109"/>
                  <a:gd name="T2" fmla="*/ 32 w 54"/>
                  <a:gd name="T3" fmla="*/ 90 h 109"/>
                  <a:gd name="T4" fmla="*/ 0 w 54"/>
                  <a:gd name="T5" fmla="*/ 109 h 109"/>
                  <a:gd name="T6" fmla="*/ 32 w 54"/>
                  <a:gd name="T7" fmla="*/ 0 h 109"/>
                  <a:gd name="T8" fmla="*/ 54 w 54"/>
                  <a:gd name="T9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09">
                    <a:moveTo>
                      <a:pt x="54" y="109"/>
                    </a:moveTo>
                    <a:lnTo>
                      <a:pt x="32" y="90"/>
                    </a:lnTo>
                    <a:lnTo>
                      <a:pt x="0" y="109"/>
                    </a:lnTo>
                    <a:lnTo>
                      <a:pt x="32" y="0"/>
                    </a:lnTo>
                    <a:lnTo>
                      <a:pt x="54" y="109"/>
                    </a:lnTo>
                    <a:close/>
                  </a:path>
                </a:pathLst>
              </a:custGeom>
              <a:solidFill>
                <a:srgbClr val="000000"/>
              </a:solidFill>
              <a:ln w="20701">
                <a:solidFill>
                  <a:schemeClr val="tx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41" name="Text Box 37"/>
              <p:cNvSpPr txBox="1">
                <a:spLocks noChangeArrowheads="1"/>
              </p:cNvSpPr>
              <p:nvPr/>
            </p:nvSpPr>
            <p:spPr bwMode="auto">
              <a:xfrm>
                <a:off x="4205" y="1545"/>
                <a:ext cx="680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zh-CN">
                    <a:latin typeface="Symbol" panose="05050102010706020507" pitchFamily="18" charset="2"/>
                  </a:rPr>
                  <a:t>W</a:t>
                </a:r>
                <a:r>
                  <a:rPr lang="en-US" altLang="zh-CN" baseline="-25000"/>
                  <a:t>p</a:t>
                </a:r>
              </a:p>
            </p:txBody>
          </p:sp>
          <p:sp>
            <p:nvSpPr>
              <p:cNvPr id="47142" name="Text Box 38"/>
              <p:cNvSpPr txBox="1">
                <a:spLocks noChangeArrowheads="1"/>
              </p:cNvSpPr>
              <p:nvPr/>
            </p:nvSpPr>
            <p:spPr bwMode="auto">
              <a:xfrm>
                <a:off x="4649" y="1554"/>
                <a:ext cx="680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zh-CN">
                    <a:latin typeface="Symbol" panose="05050102010706020507" pitchFamily="18" charset="2"/>
                  </a:rPr>
                  <a:t>W</a:t>
                </a:r>
                <a:r>
                  <a:rPr lang="en-US" altLang="zh-CN" baseline="-25000"/>
                  <a:t>s</a:t>
                </a:r>
              </a:p>
            </p:txBody>
          </p:sp>
          <p:sp>
            <p:nvSpPr>
              <p:cNvPr id="47143" name="Text Box 39"/>
              <p:cNvSpPr txBox="1">
                <a:spLocks noChangeArrowheads="1"/>
              </p:cNvSpPr>
              <p:nvPr/>
            </p:nvSpPr>
            <p:spPr bwMode="auto">
              <a:xfrm>
                <a:off x="3288" y="222"/>
                <a:ext cx="272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zh-CN">
                    <a:latin typeface="Symbol" panose="05050102010706020507" pitchFamily="18" charset="2"/>
                  </a:rPr>
                  <a:t>1</a:t>
                </a:r>
                <a:endParaRPr lang="en-US" altLang="zh-CN" baseline="-25000"/>
              </a:p>
            </p:txBody>
          </p:sp>
          <p:graphicFrame>
            <p:nvGraphicFramePr>
              <p:cNvPr id="47144" name="Object 40"/>
              <p:cNvGraphicFramePr>
                <a:graphicFrameLocks noChangeAspect="1"/>
              </p:cNvGraphicFramePr>
              <p:nvPr/>
            </p:nvGraphicFramePr>
            <p:xfrm>
              <a:off x="2880" y="448"/>
              <a:ext cx="655" cy="54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47513" name="公式" r:id="rId5" imgW="520560" imgH="431640" progId="Equation.3">
                      <p:embed/>
                    </p:oleObj>
                  </mc:Choice>
                  <mc:Fallback>
                    <p:oleObj name="公式" r:id="rId5" imgW="520560" imgH="431640" progId="Equation.3">
                      <p:embed/>
                      <p:pic>
                        <p:nvPicPr>
                          <p:cNvPr id="0" name="Object 40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6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880" y="448"/>
                            <a:ext cx="655" cy="542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rgbClr val="808080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47145" name="Text Box 41"/>
              <p:cNvSpPr txBox="1">
                <a:spLocks noChangeArrowheads="1"/>
              </p:cNvSpPr>
              <p:nvPr/>
            </p:nvSpPr>
            <p:spPr bwMode="auto">
              <a:xfrm>
                <a:off x="3143" y="1257"/>
                <a:ext cx="771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zh-CN">
                    <a:latin typeface="Symbol" panose="05050102010706020507" pitchFamily="18" charset="2"/>
                  </a:rPr>
                  <a:t>1/</a:t>
                </a:r>
                <a:r>
                  <a:rPr lang="en-US" altLang="zh-CN" i="1"/>
                  <a:t>A</a:t>
                </a:r>
                <a:endParaRPr lang="en-US" altLang="zh-CN" i="1" baseline="-25000"/>
              </a:p>
            </p:txBody>
          </p:sp>
        </p:grpSp>
        <p:sp>
          <p:nvSpPr>
            <p:cNvPr id="47188" name="Text Box 84"/>
            <p:cNvSpPr txBox="1">
              <a:spLocks noChangeArrowheads="1"/>
            </p:cNvSpPr>
            <p:nvPr/>
          </p:nvSpPr>
          <p:spPr bwMode="auto">
            <a:xfrm>
              <a:off x="1156" y="1751"/>
              <a:ext cx="3765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切比雪夫</a:t>
              </a:r>
              <a:r>
                <a:rPr lang="en-US" altLang="zh-CN" sz="2800" dirty="0">
                  <a:latin typeface="楷体" panose="02010609060101010101" pitchFamily="49" charset="-122"/>
                  <a:ea typeface="楷体" panose="02010609060101010101" pitchFamily="49" charset="-122"/>
                  <a:hlinkClick r:id="rId7" action="ppaction://hlinksldjump"/>
                </a:rPr>
                <a:t>I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  <a:hlinkClick r:id="rId7" action="ppaction://hlinksldjump"/>
                </a:rPr>
                <a:t>型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  </a:t>
              </a:r>
              <a:r>
                <a:rPr lang="en-US" altLang="zh-CN" sz="2800" i="1" dirty="0">
                  <a:ea typeface="楷体_GB2312" pitchFamily="49" charset="-122"/>
                </a:rPr>
                <a:t>a</a:t>
              </a:r>
              <a:r>
                <a:rPr lang="en-US" altLang="zh-CN" sz="2800" dirty="0">
                  <a:latin typeface="楷体_GB2312" pitchFamily="49" charset="-122"/>
                  <a:ea typeface="楷体_GB2312" pitchFamily="49" charset="-122"/>
                </a:rPr>
                <a:t>)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  <a:hlinkClick r:id="rId8" action="ppaction://hlinksldjump"/>
                </a:rPr>
                <a:t>奇数阶 </a:t>
              </a:r>
              <a:r>
                <a:rPr lang="en-US" altLang="zh-CN" sz="2800" i="1" dirty="0">
                  <a:ea typeface="楷体_GB2312" pitchFamily="49" charset="-122"/>
                </a:rPr>
                <a:t>b</a:t>
              </a:r>
              <a:r>
                <a:rPr lang="en-US" altLang="zh-CN" sz="2800" dirty="0">
                  <a:latin typeface="楷体_GB2312" pitchFamily="49" charset="-122"/>
                  <a:ea typeface="楷体_GB2312" pitchFamily="49" charset="-122"/>
                </a:rPr>
                <a:t>)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偶数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  <a:hlinkClick r:id="rId9" action="ppaction://hlinksldjump"/>
                </a:rPr>
                <a:t>阶</a:t>
              </a:r>
              <a:endPara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grpSp>
        <p:nvGrpSpPr>
          <p:cNvPr id="47191" name="Group 87"/>
          <p:cNvGrpSpPr>
            <a:grpSpLocks/>
          </p:cNvGrpSpPr>
          <p:nvPr/>
        </p:nvGrpSpPr>
        <p:grpSpPr bwMode="auto">
          <a:xfrm>
            <a:off x="179388" y="3471863"/>
            <a:ext cx="8478837" cy="3241675"/>
            <a:chOff x="113" y="2160"/>
            <a:chExt cx="5341" cy="2042"/>
          </a:xfrm>
        </p:grpSpPr>
        <p:grpSp>
          <p:nvGrpSpPr>
            <p:cNvPr id="47186" name="Group 82"/>
            <p:cNvGrpSpPr>
              <a:grpSpLocks/>
            </p:cNvGrpSpPr>
            <p:nvPr/>
          </p:nvGrpSpPr>
          <p:grpSpPr bwMode="auto">
            <a:xfrm>
              <a:off x="113" y="2160"/>
              <a:ext cx="2521" cy="1724"/>
              <a:chOff x="113" y="2596"/>
              <a:chExt cx="2521" cy="1724"/>
            </a:xfrm>
          </p:grpSpPr>
          <p:sp>
            <p:nvSpPr>
              <p:cNvPr id="47147" name="Line 43"/>
              <p:cNvSpPr>
                <a:spLocks noChangeShapeType="1"/>
              </p:cNvSpPr>
              <p:nvPr/>
            </p:nvSpPr>
            <p:spPr bwMode="auto">
              <a:xfrm flipV="1">
                <a:off x="754" y="2687"/>
                <a:ext cx="1" cy="1360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48" name="Line 44"/>
              <p:cNvSpPr>
                <a:spLocks noChangeShapeType="1"/>
              </p:cNvSpPr>
              <p:nvPr/>
            </p:nvSpPr>
            <p:spPr bwMode="auto">
              <a:xfrm flipH="1">
                <a:off x="754" y="4060"/>
                <a:ext cx="1869" cy="1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49" name="Line 45"/>
              <p:cNvSpPr>
                <a:spLocks noChangeShapeType="1"/>
              </p:cNvSpPr>
              <p:nvPr/>
            </p:nvSpPr>
            <p:spPr bwMode="auto">
              <a:xfrm flipH="1">
                <a:off x="754" y="2838"/>
                <a:ext cx="1152" cy="1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50" name="Line 46"/>
              <p:cNvSpPr>
                <a:spLocks noChangeShapeType="1"/>
              </p:cNvSpPr>
              <p:nvPr/>
            </p:nvSpPr>
            <p:spPr bwMode="auto">
              <a:xfrm flipH="1">
                <a:off x="754" y="3027"/>
                <a:ext cx="1152" cy="1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51" name="Line 47"/>
              <p:cNvSpPr>
                <a:spLocks noChangeShapeType="1"/>
              </p:cNvSpPr>
              <p:nvPr/>
            </p:nvSpPr>
            <p:spPr bwMode="auto">
              <a:xfrm flipH="1">
                <a:off x="754" y="3871"/>
                <a:ext cx="1619" cy="1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52" name="Line 48"/>
              <p:cNvSpPr>
                <a:spLocks noChangeShapeType="1"/>
              </p:cNvSpPr>
              <p:nvPr/>
            </p:nvSpPr>
            <p:spPr bwMode="auto">
              <a:xfrm flipV="1">
                <a:off x="1569" y="3027"/>
                <a:ext cx="1" cy="1024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53" name="Freeform 49"/>
              <p:cNvSpPr>
                <a:spLocks/>
              </p:cNvSpPr>
              <p:nvPr/>
            </p:nvSpPr>
            <p:spPr bwMode="auto">
              <a:xfrm>
                <a:off x="754" y="2829"/>
                <a:ext cx="815" cy="198"/>
              </a:xfrm>
              <a:custGeom>
                <a:avLst/>
                <a:gdLst>
                  <a:gd name="T0" fmla="*/ 815 w 815"/>
                  <a:gd name="T1" fmla="*/ 198 h 198"/>
                  <a:gd name="T2" fmla="*/ 815 w 815"/>
                  <a:gd name="T3" fmla="*/ 153 h 198"/>
                  <a:gd name="T4" fmla="*/ 804 w 815"/>
                  <a:gd name="T5" fmla="*/ 117 h 198"/>
                  <a:gd name="T6" fmla="*/ 793 w 815"/>
                  <a:gd name="T7" fmla="*/ 90 h 198"/>
                  <a:gd name="T8" fmla="*/ 761 w 815"/>
                  <a:gd name="T9" fmla="*/ 63 h 198"/>
                  <a:gd name="T10" fmla="*/ 728 w 815"/>
                  <a:gd name="T11" fmla="*/ 45 h 198"/>
                  <a:gd name="T12" fmla="*/ 674 w 815"/>
                  <a:gd name="T13" fmla="*/ 27 h 198"/>
                  <a:gd name="T14" fmla="*/ 598 w 815"/>
                  <a:gd name="T15" fmla="*/ 9 h 198"/>
                  <a:gd name="T16" fmla="*/ 500 w 815"/>
                  <a:gd name="T17" fmla="*/ 9 h 198"/>
                  <a:gd name="T18" fmla="*/ 370 w 815"/>
                  <a:gd name="T19" fmla="*/ 0 h 198"/>
                  <a:gd name="T20" fmla="*/ 207 w 815"/>
                  <a:gd name="T21" fmla="*/ 0 h 198"/>
                  <a:gd name="T22" fmla="*/ 0 w 815"/>
                  <a:gd name="T23" fmla="*/ 9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15" h="198">
                    <a:moveTo>
                      <a:pt x="815" y="198"/>
                    </a:moveTo>
                    <a:lnTo>
                      <a:pt x="815" y="153"/>
                    </a:lnTo>
                    <a:lnTo>
                      <a:pt x="804" y="117"/>
                    </a:lnTo>
                    <a:lnTo>
                      <a:pt x="793" y="90"/>
                    </a:lnTo>
                    <a:lnTo>
                      <a:pt x="761" y="63"/>
                    </a:lnTo>
                    <a:lnTo>
                      <a:pt x="728" y="45"/>
                    </a:lnTo>
                    <a:lnTo>
                      <a:pt x="674" y="27"/>
                    </a:lnTo>
                    <a:lnTo>
                      <a:pt x="598" y="9"/>
                    </a:lnTo>
                    <a:lnTo>
                      <a:pt x="500" y="9"/>
                    </a:lnTo>
                    <a:lnTo>
                      <a:pt x="370" y="0"/>
                    </a:lnTo>
                    <a:lnTo>
                      <a:pt x="207" y="0"/>
                    </a:lnTo>
                    <a:lnTo>
                      <a:pt x="0" y="9"/>
                    </a:lnTo>
                  </a:path>
                </a:pathLst>
              </a:custGeom>
              <a:noFill/>
              <a:ln w="20701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54" name="Freeform 50"/>
              <p:cNvSpPr>
                <a:spLocks/>
              </p:cNvSpPr>
              <p:nvPr/>
            </p:nvSpPr>
            <p:spPr bwMode="auto">
              <a:xfrm>
                <a:off x="1569" y="3027"/>
                <a:ext cx="98" cy="943"/>
              </a:xfrm>
              <a:custGeom>
                <a:avLst/>
                <a:gdLst>
                  <a:gd name="T0" fmla="*/ 98 w 98"/>
                  <a:gd name="T1" fmla="*/ 943 h 943"/>
                  <a:gd name="T2" fmla="*/ 87 w 98"/>
                  <a:gd name="T3" fmla="*/ 808 h 943"/>
                  <a:gd name="T4" fmla="*/ 76 w 98"/>
                  <a:gd name="T5" fmla="*/ 682 h 943"/>
                  <a:gd name="T6" fmla="*/ 65 w 98"/>
                  <a:gd name="T7" fmla="*/ 575 h 943"/>
                  <a:gd name="T8" fmla="*/ 65 w 98"/>
                  <a:gd name="T9" fmla="*/ 476 h 943"/>
                  <a:gd name="T10" fmla="*/ 54 w 98"/>
                  <a:gd name="T11" fmla="*/ 368 h 943"/>
                  <a:gd name="T12" fmla="*/ 43 w 98"/>
                  <a:gd name="T13" fmla="*/ 260 h 943"/>
                  <a:gd name="T14" fmla="*/ 33 w 98"/>
                  <a:gd name="T15" fmla="*/ 134 h 943"/>
                  <a:gd name="T16" fmla="*/ 0 w 98"/>
                  <a:gd name="T17" fmla="*/ 0 h 9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943">
                    <a:moveTo>
                      <a:pt x="98" y="943"/>
                    </a:moveTo>
                    <a:lnTo>
                      <a:pt x="87" y="808"/>
                    </a:lnTo>
                    <a:lnTo>
                      <a:pt x="76" y="682"/>
                    </a:lnTo>
                    <a:lnTo>
                      <a:pt x="65" y="575"/>
                    </a:lnTo>
                    <a:lnTo>
                      <a:pt x="65" y="476"/>
                    </a:lnTo>
                    <a:lnTo>
                      <a:pt x="54" y="368"/>
                    </a:lnTo>
                    <a:lnTo>
                      <a:pt x="43" y="260"/>
                    </a:lnTo>
                    <a:lnTo>
                      <a:pt x="33" y="134"/>
                    </a:lnTo>
                    <a:lnTo>
                      <a:pt x="0" y="0"/>
                    </a:lnTo>
                  </a:path>
                </a:pathLst>
              </a:custGeom>
              <a:noFill/>
              <a:ln w="20701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55" name="Freeform 51"/>
              <p:cNvSpPr>
                <a:spLocks/>
              </p:cNvSpPr>
              <p:nvPr/>
            </p:nvSpPr>
            <p:spPr bwMode="auto">
              <a:xfrm>
                <a:off x="733" y="2596"/>
                <a:ext cx="43" cy="108"/>
              </a:xfrm>
              <a:custGeom>
                <a:avLst/>
                <a:gdLst>
                  <a:gd name="T0" fmla="*/ 43 w 43"/>
                  <a:gd name="T1" fmla="*/ 108 h 108"/>
                  <a:gd name="T2" fmla="*/ 21 w 43"/>
                  <a:gd name="T3" fmla="*/ 90 h 108"/>
                  <a:gd name="T4" fmla="*/ 0 w 43"/>
                  <a:gd name="T5" fmla="*/ 108 h 108"/>
                  <a:gd name="T6" fmla="*/ 21 w 43"/>
                  <a:gd name="T7" fmla="*/ 0 h 108"/>
                  <a:gd name="T8" fmla="*/ 43 w 43"/>
                  <a:gd name="T9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108">
                    <a:moveTo>
                      <a:pt x="43" y="108"/>
                    </a:moveTo>
                    <a:lnTo>
                      <a:pt x="21" y="90"/>
                    </a:lnTo>
                    <a:lnTo>
                      <a:pt x="0" y="108"/>
                    </a:lnTo>
                    <a:lnTo>
                      <a:pt x="21" y="0"/>
                    </a:lnTo>
                    <a:lnTo>
                      <a:pt x="43" y="108"/>
                    </a:lnTo>
                    <a:close/>
                  </a:path>
                </a:pathLst>
              </a:custGeom>
              <a:solidFill>
                <a:srgbClr val="000000"/>
              </a:solidFill>
              <a:ln w="20701">
                <a:solidFill>
                  <a:schemeClr val="tx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56" name="Freeform 52"/>
              <p:cNvSpPr>
                <a:spLocks/>
              </p:cNvSpPr>
              <p:nvPr/>
            </p:nvSpPr>
            <p:spPr bwMode="auto">
              <a:xfrm>
                <a:off x="2503" y="4042"/>
                <a:ext cx="131" cy="36"/>
              </a:xfrm>
              <a:custGeom>
                <a:avLst/>
                <a:gdLst>
                  <a:gd name="T0" fmla="*/ 0 w 131"/>
                  <a:gd name="T1" fmla="*/ 0 h 36"/>
                  <a:gd name="T2" fmla="*/ 22 w 131"/>
                  <a:gd name="T3" fmla="*/ 18 h 36"/>
                  <a:gd name="T4" fmla="*/ 0 w 131"/>
                  <a:gd name="T5" fmla="*/ 36 h 36"/>
                  <a:gd name="T6" fmla="*/ 131 w 131"/>
                  <a:gd name="T7" fmla="*/ 18 h 36"/>
                  <a:gd name="T8" fmla="*/ 0 w 13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" h="36">
                    <a:moveTo>
                      <a:pt x="0" y="0"/>
                    </a:moveTo>
                    <a:lnTo>
                      <a:pt x="22" y="18"/>
                    </a:lnTo>
                    <a:lnTo>
                      <a:pt x="0" y="36"/>
                    </a:lnTo>
                    <a:lnTo>
                      <a:pt x="131" y="1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20701">
                <a:solidFill>
                  <a:schemeClr val="tx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57" name="Freeform 53"/>
              <p:cNvSpPr>
                <a:spLocks/>
              </p:cNvSpPr>
              <p:nvPr/>
            </p:nvSpPr>
            <p:spPr bwMode="auto">
              <a:xfrm>
                <a:off x="1667" y="3871"/>
                <a:ext cx="293" cy="180"/>
              </a:xfrm>
              <a:custGeom>
                <a:avLst/>
                <a:gdLst>
                  <a:gd name="T0" fmla="*/ 293 w 293"/>
                  <a:gd name="T1" fmla="*/ 90 h 180"/>
                  <a:gd name="T2" fmla="*/ 271 w 293"/>
                  <a:gd name="T3" fmla="*/ 27 h 180"/>
                  <a:gd name="T4" fmla="*/ 250 w 293"/>
                  <a:gd name="T5" fmla="*/ 0 h 180"/>
                  <a:gd name="T6" fmla="*/ 217 w 293"/>
                  <a:gd name="T7" fmla="*/ 0 h 180"/>
                  <a:gd name="T8" fmla="*/ 206 w 293"/>
                  <a:gd name="T9" fmla="*/ 9 h 180"/>
                  <a:gd name="T10" fmla="*/ 184 w 293"/>
                  <a:gd name="T11" fmla="*/ 36 h 180"/>
                  <a:gd name="T12" fmla="*/ 163 w 293"/>
                  <a:gd name="T13" fmla="*/ 72 h 180"/>
                  <a:gd name="T14" fmla="*/ 141 w 293"/>
                  <a:gd name="T15" fmla="*/ 108 h 180"/>
                  <a:gd name="T16" fmla="*/ 119 w 293"/>
                  <a:gd name="T17" fmla="*/ 144 h 180"/>
                  <a:gd name="T18" fmla="*/ 98 w 293"/>
                  <a:gd name="T19" fmla="*/ 171 h 180"/>
                  <a:gd name="T20" fmla="*/ 76 w 293"/>
                  <a:gd name="T21" fmla="*/ 180 h 180"/>
                  <a:gd name="T22" fmla="*/ 54 w 293"/>
                  <a:gd name="T23" fmla="*/ 180 h 180"/>
                  <a:gd name="T24" fmla="*/ 32 w 293"/>
                  <a:gd name="T25" fmla="*/ 153 h 180"/>
                  <a:gd name="T26" fmla="*/ 0 w 293"/>
                  <a:gd name="T27" fmla="*/ 99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3" h="180">
                    <a:moveTo>
                      <a:pt x="293" y="90"/>
                    </a:moveTo>
                    <a:lnTo>
                      <a:pt x="271" y="27"/>
                    </a:lnTo>
                    <a:lnTo>
                      <a:pt x="250" y="0"/>
                    </a:lnTo>
                    <a:lnTo>
                      <a:pt x="217" y="0"/>
                    </a:lnTo>
                    <a:lnTo>
                      <a:pt x="206" y="9"/>
                    </a:lnTo>
                    <a:lnTo>
                      <a:pt x="184" y="36"/>
                    </a:lnTo>
                    <a:lnTo>
                      <a:pt x="163" y="72"/>
                    </a:lnTo>
                    <a:lnTo>
                      <a:pt x="141" y="108"/>
                    </a:lnTo>
                    <a:lnTo>
                      <a:pt x="119" y="144"/>
                    </a:lnTo>
                    <a:lnTo>
                      <a:pt x="98" y="171"/>
                    </a:lnTo>
                    <a:lnTo>
                      <a:pt x="76" y="180"/>
                    </a:lnTo>
                    <a:lnTo>
                      <a:pt x="54" y="180"/>
                    </a:lnTo>
                    <a:lnTo>
                      <a:pt x="32" y="153"/>
                    </a:lnTo>
                    <a:lnTo>
                      <a:pt x="0" y="99"/>
                    </a:lnTo>
                  </a:path>
                </a:pathLst>
              </a:custGeom>
              <a:noFill/>
              <a:ln w="20701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58" name="Freeform 54"/>
              <p:cNvSpPr>
                <a:spLocks/>
              </p:cNvSpPr>
              <p:nvPr/>
            </p:nvSpPr>
            <p:spPr bwMode="auto">
              <a:xfrm>
                <a:off x="1960" y="3871"/>
                <a:ext cx="315" cy="189"/>
              </a:xfrm>
              <a:custGeom>
                <a:avLst/>
                <a:gdLst>
                  <a:gd name="T0" fmla="*/ 315 w 315"/>
                  <a:gd name="T1" fmla="*/ 189 h 189"/>
                  <a:gd name="T2" fmla="*/ 293 w 315"/>
                  <a:gd name="T3" fmla="*/ 99 h 189"/>
                  <a:gd name="T4" fmla="*/ 272 w 315"/>
                  <a:gd name="T5" fmla="*/ 36 h 189"/>
                  <a:gd name="T6" fmla="*/ 250 w 315"/>
                  <a:gd name="T7" fmla="*/ 9 h 189"/>
                  <a:gd name="T8" fmla="*/ 228 w 315"/>
                  <a:gd name="T9" fmla="*/ 0 h 189"/>
                  <a:gd name="T10" fmla="*/ 206 w 315"/>
                  <a:gd name="T11" fmla="*/ 18 h 189"/>
                  <a:gd name="T12" fmla="*/ 185 w 315"/>
                  <a:gd name="T13" fmla="*/ 36 h 189"/>
                  <a:gd name="T14" fmla="*/ 163 w 315"/>
                  <a:gd name="T15" fmla="*/ 72 h 189"/>
                  <a:gd name="T16" fmla="*/ 141 w 315"/>
                  <a:gd name="T17" fmla="*/ 108 h 189"/>
                  <a:gd name="T18" fmla="*/ 120 w 315"/>
                  <a:gd name="T19" fmla="*/ 144 h 189"/>
                  <a:gd name="T20" fmla="*/ 98 w 315"/>
                  <a:gd name="T21" fmla="*/ 171 h 189"/>
                  <a:gd name="T22" fmla="*/ 76 w 315"/>
                  <a:gd name="T23" fmla="*/ 180 h 189"/>
                  <a:gd name="T24" fmla="*/ 54 w 315"/>
                  <a:gd name="T25" fmla="*/ 180 h 189"/>
                  <a:gd name="T26" fmla="*/ 33 w 315"/>
                  <a:gd name="T27" fmla="*/ 144 h 189"/>
                  <a:gd name="T28" fmla="*/ 0 w 315"/>
                  <a:gd name="T29" fmla="*/ 9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15" h="189">
                    <a:moveTo>
                      <a:pt x="315" y="189"/>
                    </a:moveTo>
                    <a:lnTo>
                      <a:pt x="293" y="99"/>
                    </a:lnTo>
                    <a:lnTo>
                      <a:pt x="272" y="36"/>
                    </a:lnTo>
                    <a:lnTo>
                      <a:pt x="250" y="9"/>
                    </a:lnTo>
                    <a:lnTo>
                      <a:pt x="228" y="0"/>
                    </a:lnTo>
                    <a:lnTo>
                      <a:pt x="206" y="18"/>
                    </a:lnTo>
                    <a:lnTo>
                      <a:pt x="185" y="36"/>
                    </a:lnTo>
                    <a:lnTo>
                      <a:pt x="163" y="72"/>
                    </a:lnTo>
                    <a:lnTo>
                      <a:pt x="141" y="108"/>
                    </a:lnTo>
                    <a:lnTo>
                      <a:pt x="120" y="144"/>
                    </a:lnTo>
                    <a:lnTo>
                      <a:pt x="98" y="171"/>
                    </a:lnTo>
                    <a:lnTo>
                      <a:pt x="76" y="180"/>
                    </a:lnTo>
                    <a:lnTo>
                      <a:pt x="54" y="180"/>
                    </a:lnTo>
                    <a:lnTo>
                      <a:pt x="33" y="144"/>
                    </a:lnTo>
                    <a:lnTo>
                      <a:pt x="0" y="90"/>
                    </a:lnTo>
                  </a:path>
                </a:pathLst>
              </a:custGeom>
              <a:noFill/>
              <a:ln w="20701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59" name="Line 55"/>
              <p:cNvSpPr>
                <a:spLocks noChangeShapeType="1"/>
              </p:cNvSpPr>
              <p:nvPr/>
            </p:nvSpPr>
            <p:spPr bwMode="auto">
              <a:xfrm flipV="1">
                <a:off x="1656" y="3871"/>
                <a:ext cx="1" cy="189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60" name="Text Box 56"/>
              <p:cNvSpPr txBox="1">
                <a:spLocks noChangeArrowheads="1"/>
              </p:cNvSpPr>
              <p:nvPr/>
            </p:nvSpPr>
            <p:spPr bwMode="auto">
              <a:xfrm>
                <a:off x="1329" y="4014"/>
                <a:ext cx="680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zh-CN">
                    <a:latin typeface="Symbol" panose="05050102010706020507" pitchFamily="18" charset="2"/>
                  </a:rPr>
                  <a:t>W</a:t>
                </a:r>
                <a:r>
                  <a:rPr lang="en-US" altLang="zh-CN" baseline="-25000"/>
                  <a:t>p</a:t>
                </a:r>
              </a:p>
            </p:txBody>
          </p:sp>
          <p:sp>
            <p:nvSpPr>
              <p:cNvPr id="47161" name="Text Box 57"/>
              <p:cNvSpPr txBox="1">
                <a:spLocks noChangeArrowheads="1"/>
              </p:cNvSpPr>
              <p:nvPr/>
            </p:nvSpPr>
            <p:spPr bwMode="auto">
              <a:xfrm>
                <a:off x="1601" y="4032"/>
                <a:ext cx="680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zh-CN">
                    <a:latin typeface="Symbol" panose="05050102010706020507" pitchFamily="18" charset="2"/>
                  </a:rPr>
                  <a:t>W</a:t>
                </a:r>
                <a:r>
                  <a:rPr lang="en-US" altLang="zh-CN" baseline="-25000"/>
                  <a:t>s</a:t>
                </a:r>
              </a:p>
            </p:txBody>
          </p:sp>
          <p:sp>
            <p:nvSpPr>
              <p:cNvPr id="47162" name="Text Box 58"/>
              <p:cNvSpPr txBox="1">
                <a:spLocks noChangeArrowheads="1"/>
              </p:cNvSpPr>
              <p:nvPr/>
            </p:nvSpPr>
            <p:spPr bwMode="auto">
              <a:xfrm>
                <a:off x="521" y="2662"/>
                <a:ext cx="272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zh-CN">
                    <a:latin typeface="Symbol" panose="05050102010706020507" pitchFamily="18" charset="2"/>
                  </a:rPr>
                  <a:t>1</a:t>
                </a:r>
                <a:endParaRPr lang="en-US" altLang="zh-CN" baseline="-25000"/>
              </a:p>
            </p:txBody>
          </p:sp>
          <p:graphicFrame>
            <p:nvGraphicFramePr>
              <p:cNvPr id="47163" name="Object 59"/>
              <p:cNvGraphicFramePr>
                <a:graphicFrameLocks noChangeAspect="1"/>
              </p:cNvGraphicFramePr>
              <p:nvPr/>
            </p:nvGraphicFramePr>
            <p:xfrm>
              <a:off x="113" y="2888"/>
              <a:ext cx="655" cy="54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47514" name="公式" r:id="rId10" imgW="520560" imgH="431640" progId="Equation.3">
                      <p:embed/>
                    </p:oleObj>
                  </mc:Choice>
                  <mc:Fallback>
                    <p:oleObj name="公式" r:id="rId10" imgW="520560" imgH="431640" progId="Equation.3">
                      <p:embed/>
                      <p:pic>
                        <p:nvPicPr>
                          <p:cNvPr id="0" name="Object 59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11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113" y="2888"/>
                            <a:ext cx="655" cy="542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rgbClr val="808080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47164" name="Text Box 60"/>
              <p:cNvSpPr txBox="1">
                <a:spLocks noChangeArrowheads="1"/>
              </p:cNvSpPr>
              <p:nvPr/>
            </p:nvSpPr>
            <p:spPr bwMode="auto">
              <a:xfrm>
                <a:off x="376" y="3697"/>
                <a:ext cx="771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zh-CN">
                    <a:latin typeface="Symbol" panose="05050102010706020507" pitchFamily="18" charset="2"/>
                  </a:rPr>
                  <a:t>1/</a:t>
                </a:r>
                <a:r>
                  <a:rPr lang="en-US" altLang="zh-CN" i="1"/>
                  <a:t>A</a:t>
                </a:r>
                <a:endParaRPr lang="en-US" altLang="zh-CN" i="1" baseline="-25000"/>
              </a:p>
            </p:txBody>
          </p:sp>
        </p:grpSp>
        <p:grpSp>
          <p:nvGrpSpPr>
            <p:cNvPr id="47187" name="Group 83"/>
            <p:cNvGrpSpPr>
              <a:grpSpLocks/>
            </p:cNvGrpSpPr>
            <p:nvPr/>
          </p:nvGrpSpPr>
          <p:grpSpPr bwMode="auto">
            <a:xfrm>
              <a:off x="2925" y="2160"/>
              <a:ext cx="2529" cy="1706"/>
              <a:chOff x="2925" y="2614"/>
              <a:chExt cx="2529" cy="1706"/>
            </a:xfrm>
          </p:grpSpPr>
          <p:sp>
            <p:nvSpPr>
              <p:cNvPr id="47166" name="Line 62"/>
              <p:cNvSpPr>
                <a:spLocks noChangeShapeType="1"/>
              </p:cNvSpPr>
              <p:nvPr/>
            </p:nvSpPr>
            <p:spPr bwMode="auto">
              <a:xfrm flipV="1">
                <a:off x="3563" y="2705"/>
                <a:ext cx="1" cy="1360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67" name="Line 63"/>
              <p:cNvSpPr>
                <a:spLocks noChangeShapeType="1"/>
              </p:cNvSpPr>
              <p:nvPr/>
            </p:nvSpPr>
            <p:spPr bwMode="auto">
              <a:xfrm flipH="1">
                <a:off x="3563" y="4069"/>
                <a:ext cx="1880" cy="1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68" name="Line 64"/>
              <p:cNvSpPr>
                <a:spLocks noChangeShapeType="1"/>
              </p:cNvSpPr>
              <p:nvPr/>
            </p:nvSpPr>
            <p:spPr bwMode="auto">
              <a:xfrm flipH="1">
                <a:off x="3563" y="2847"/>
                <a:ext cx="1152" cy="1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69" name="Line 65"/>
              <p:cNvSpPr>
                <a:spLocks noChangeShapeType="1"/>
              </p:cNvSpPr>
              <p:nvPr/>
            </p:nvSpPr>
            <p:spPr bwMode="auto">
              <a:xfrm flipH="1">
                <a:off x="3563" y="3036"/>
                <a:ext cx="1152" cy="1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70" name="Line 66"/>
              <p:cNvSpPr>
                <a:spLocks noChangeShapeType="1"/>
              </p:cNvSpPr>
              <p:nvPr/>
            </p:nvSpPr>
            <p:spPr bwMode="auto">
              <a:xfrm flipH="1">
                <a:off x="3563" y="3880"/>
                <a:ext cx="1695" cy="1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71" name="Line 67"/>
              <p:cNvSpPr>
                <a:spLocks noChangeShapeType="1"/>
              </p:cNvSpPr>
              <p:nvPr/>
            </p:nvSpPr>
            <p:spPr bwMode="auto">
              <a:xfrm flipV="1">
                <a:off x="4389" y="3036"/>
                <a:ext cx="1" cy="1024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72" name="Freeform 68"/>
              <p:cNvSpPr>
                <a:spLocks/>
              </p:cNvSpPr>
              <p:nvPr/>
            </p:nvSpPr>
            <p:spPr bwMode="auto">
              <a:xfrm>
                <a:off x="3563" y="2838"/>
                <a:ext cx="826" cy="198"/>
              </a:xfrm>
              <a:custGeom>
                <a:avLst/>
                <a:gdLst>
                  <a:gd name="T0" fmla="*/ 826 w 826"/>
                  <a:gd name="T1" fmla="*/ 198 h 198"/>
                  <a:gd name="T2" fmla="*/ 815 w 826"/>
                  <a:gd name="T3" fmla="*/ 153 h 198"/>
                  <a:gd name="T4" fmla="*/ 804 w 826"/>
                  <a:gd name="T5" fmla="*/ 117 h 198"/>
                  <a:gd name="T6" fmla="*/ 793 w 826"/>
                  <a:gd name="T7" fmla="*/ 90 h 198"/>
                  <a:gd name="T8" fmla="*/ 772 w 826"/>
                  <a:gd name="T9" fmla="*/ 63 h 198"/>
                  <a:gd name="T10" fmla="*/ 728 w 826"/>
                  <a:gd name="T11" fmla="*/ 45 h 198"/>
                  <a:gd name="T12" fmla="*/ 674 w 826"/>
                  <a:gd name="T13" fmla="*/ 27 h 198"/>
                  <a:gd name="T14" fmla="*/ 598 w 826"/>
                  <a:gd name="T15" fmla="*/ 9 h 198"/>
                  <a:gd name="T16" fmla="*/ 500 w 826"/>
                  <a:gd name="T17" fmla="*/ 9 h 198"/>
                  <a:gd name="T18" fmla="*/ 370 w 826"/>
                  <a:gd name="T19" fmla="*/ 0 h 198"/>
                  <a:gd name="T20" fmla="*/ 207 w 826"/>
                  <a:gd name="T21" fmla="*/ 0 h 198"/>
                  <a:gd name="T22" fmla="*/ 0 w 826"/>
                  <a:gd name="T23" fmla="*/ 9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26" h="198">
                    <a:moveTo>
                      <a:pt x="826" y="198"/>
                    </a:moveTo>
                    <a:lnTo>
                      <a:pt x="815" y="153"/>
                    </a:lnTo>
                    <a:lnTo>
                      <a:pt x="804" y="117"/>
                    </a:lnTo>
                    <a:lnTo>
                      <a:pt x="793" y="90"/>
                    </a:lnTo>
                    <a:lnTo>
                      <a:pt x="772" y="63"/>
                    </a:lnTo>
                    <a:lnTo>
                      <a:pt x="728" y="45"/>
                    </a:lnTo>
                    <a:lnTo>
                      <a:pt x="674" y="27"/>
                    </a:lnTo>
                    <a:lnTo>
                      <a:pt x="598" y="9"/>
                    </a:lnTo>
                    <a:lnTo>
                      <a:pt x="500" y="9"/>
                    </a:lnTo>
                    <a:lnTo>
                      <a:pt x="370" y="0"/>
                    </a:lnTo>
                    <a:lnTo>
                      <a:pt x="207" y="0"/>
                    </a:lnTo>
                    <a:lnTo>
                      <a:pt x="0" y="9"/>
                    </a:lnTo>
                  </a:path>
                </a:pathLst>
              </a:custGeom>
              <a:noFill/>
              <a:ln w="20701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73" name="Freeform 69"/>
              <p:cNvSpPr>
                <a:spLocks/>
              </p:cNvSpPr>
              <p:nvPr/>
            </p:nvSpPr>
            <p:spPr bwMode="auto">
              <a:xfrm>
                <a:off x="3542" y="2614"/>
                <a:ext cx="43" cy="108"/>
              </a:xfrm>
              <a:custGeom>
                <a:avLst/>
                <a:gdLst>
                  <a:gd name="T0" fmla="*/ 43 w 43"/>
                  <a:gd name="T1" fmla="*/ 108 h 108"/>
                  <a:gd name="T2" fmla="*/ 21 w 43"/>
                  <a:gd name="T3" fmla="*/ 90 h 108"/>
                  <a:gd name="T4" fmla="*/ 0 w 43"/>
                  <a:gd name="T5" fmla="*/ 108 h 108"/>
                  <a:gd name="T6" fmla="*/ 21 w 43"/>
                  <a:gd name="T7" fmla="*/ 0 h 108"/>
                  <a:gd name="T8" fmla="*/ 43 w 43"/>
                  <a:gd name="T9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108">
                    <a:moveTo>
                      <a:pt x="43" y="108"/>
                    </a:moveTo>
                    <a:lnTo>
                      <a:pt x="21" y="90"/>
                    </a:lnTo>
                    <a:lnTo>
                      <a:pt x="0" y="108"/>
                    </a:lnTo>
                    <a:lnTo>
                      <a:pt x="21" y="0"/>
                    </a:lnTo>
                    <a:lnTo>
                      <a:pt x="43" y="108"/>
                    </a:lnTo>
                    <a:close/>
                  </a:path>
                </a:pathLst>
              </a:custGeom>
              <a:solidFill>
                <a:srgbClr val="000000"/>
              </a:solidFill>
              <a:ln w="20701">
                <a:solidFill>
                  <a:schemeClr val="tx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74" name="Freeform 70"/>
              <p:cNvSpPr>
                <a:spLocks/>
              </p:cNvSpPr>
              <p:nvPr/>
            </p:nvSpPr>
            <p:spPr bwMode="auto">
              <a:xfrm>
                <a:off x="5323" y="4051"/>
                <a:ext cx="131" cy="36"/>
              </a:xfrm>
              <a:custGeom>
                <a:avLst/>
                <a:gdLst>
                  <a:gd name="T0" fmla="*/ 0 w 131"/>
                  <a:gd name="T1" fmla="*/ 0 h 36"/>
                  <a:gd name="T2" fmla="*/ 22 w 131"/>
                  <a:gd name="T3" fmla="*/ 18 h 36"/>
                  <a:gd name="T4" fmla="*/ 0 w 131"/>
                  <a:gd name="T5" fmla="*/ 36 h 36"/>
                  <a:gd name="T6" fmla="*/ 131 w 131"/>
                  <a:gd name="T7" fmla="*/ 18 h 36"/>
                  <a:gd name="T8" fmla="*/ 0 w 13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" h="36">
                    <a:moveTo>
                      <a:pt x="0" y="0"/>
                    </a:moveTo>
                    <a:lnTo>
                      <a:pt x="22" y="18"/>
                    </a:lnTo>
                    <a:lnTo>
                      <a:pt x="0" y="36"/>
                    </a:lnTo>
                    <a:lnTo>
                      <a:pt x="131" y="1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20701">
                <a:solidFill>
                  <a:schemeClr val="tx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75" name="Line 71"/>
              <p:cNvSpPr>
                <a:spLocks noChangeShapeType="1"/>
              </p:cNvSpPr>
              <p:nvPr/>
            </p:nvSpPr>
            <p:spPr bwMode="auto">
              <a:xfrm flipV="1">
                <a:off x="4628" y="4024"/>
                <a:ext cx="1" cy="45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76" name="Freeform 72"/>
              <p:cNvSpPr>
                <a:spLocks/>
              </p:cNvSpPr>
              <p:nvPr/>
            </p:nvSpPr>
            <p:spPr bwMode="auto">
              <a:xfrm>
                <a:off x="4910" y="3880"/>
                <a:ext cx="348" cy="180"/>
              </a:xfrm>
              <a:custGeom>
                <a:avLst/>
                <a:gdLst>
                  <a:gd name="T0" fmla="*/ 348 w 348"/>
                  <a:gd name="T1" fmla="*/ 36 h 180"/>
                  <a:gd name="T2" fmla="*/ 326 w 348"/>
                  <a:gd name="T3" fmla="*/ 9 h 180"/>
                  <a:gd name="T4" fmla="*/ 294 w 348"/>
                  <a:gd name="T5" fmla="*/ 0 h 180"/>
                  <a:gd name="T6" fmla="*/ 272 w 348"/>
                  <a:gd name="T7" fmla="*/ 9 h 180"/>
                  <a:gd name="T8" fmla="*/ 250 w 348"/>
                  <a:gd name="T9" fmla="*/ 36 h 180"/>
                  <a:gd name="T10" fmla="*/ 239 w 348"/>
                  <a:gd name="T11" fmla="*/ 72 h 180"/>
                  <a:gd name="T12" fmla="*/ 218 w 348"/>
                  <a:gd name="T13" fmla="*/ 108 h 180"/>
                  <a:gd name="T14" fmla="*/ 185 w 348"/>
                  <a:gd name="T15" fmla="*/ 135 h 180"/>
                  <a:gd name="T16" fmla="*/ 163 w 348"/>
                  <a:gd name="T17" fmla="*/ 162 h 180"/>
                  <a:gd name="T18" fmla="*/ 131 w 348"/>
                  <a:gd name="T19" fmla="*/ 180 h 180"/>
                  <a:gd name="T20" fmla="*/ 98 w 348"/>
                  <a:gd name="T21" fmla="*/ 171 h 180"/>
                  <a:gd name="T22" fmla="*/ 55 w 348"/>
                  <a:gd name="T23" fmla="*/ 144 h 180"/>
                  <a:gd name="T24" fmla="*/ 0 w 348"/>
                  <a:gd name="T25" fmla="*/ 9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8" h="180">
                    <a:moveTo>
                      <a:pt x="348" y="36"/>
                    </a:moveTo>
                    <a:lnTo>
                      <a:pt x="326" y="9"/>
                    </a:lnTo>
                    <a:lnTo>
                      <a:pt x="294" y="0"/>
                    </a:lnTo>
                    <a:lnTo>
                      <a:pt x="272" y="9"/>
                    </a:lnTo>
                    <a:lnTo>
                      <a:pt x="250" y="36"/>
                    </a:lnTo>
                    <a:lnTo>
                      <a:pt x="239" y="72"/>
                    </a:lnTo>
                    <a:lnTo>
                      <a:pt x="218" y="108"/>
                    </a:lnTo>
                    <a:lnTo>
                      <a:pt x="185" y="135"/>
                    </a:lnTo>
                    <a:lnTo>
                      <a:pt x="163" y="162"/>
                    </a:lnTo>
                    <a:lnTo>
                      <a:pt x="131" y="180"/>
                    </a:lnTo>
                    <a:lnTo>
                      <a:pt x="98" y="171"/>
                    </a:lnTo>
                    <a:lnTo>
                      <a:pt x="55" y="144"/>
                    </a:lnTo>
                    <a:lnTo>
                      <a:pt x="0" y="90"/>
                    </a:lnTo>
                  </a:path>
                </a:pathLst>
              </a:custGeom>
              <a:noFill/>
              <a:ln w="20701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77" name="Freeform 73"/>
              <p:cNvSpPr>
                <a:spLocks/>
              </p:cNvSpPr>
              <p:nvPr/>
            </p:nvSpPr>
            <p:spPr bwMode="auto">
              <a:xfrm>
                <a:off x="4389" y="3036"/>
                <a:ext cx="521" cy="1024"/>
              </a:xfrm>
              <a:custGeom>
                <a:avLst/>
                <a:gdLst>
                  <a:gd name="T0" fmla="*/ 0 w 521"/>
                  <a:gd name="T1" fmla="*/ 0 h 1024"/>
                  <a:gd name="T2" fmla="*/ 22 w 521"/>
                  <a:gd name="T3" fmla="*/ 117 h 1024"/>
                  <a:gd name="T4" fmla="*/ 43 w 521"/>
                  <a:gd name="T5" fmla="*/ 215 h 1024"/>
                  <a:gd name="T6" fmla="*/ 54 w 521"/>
                  <a:gd name="T7" fmla="*/ 314 h 1024"/>
                  <a:gd name="T8" fmla="*/ 65 w 521"/>
                  <a:gd name="T9" fmla="*/ 404 h 1024"/>
                  <a:gd name="T10" fmla="*/ 76 w 521"/>
                  <a:gd name="T11" fmla="*/ 485 h 1024"/>
                  <a:gd name="T12" fmla="*/ 87 w 521"/>
                  <a:gd name="T13" fmla="*/ 575 h 1024"/>
                  <a:gd name="T14" fmla="*/ 87 w 521"/>
                  <a:gd name="T15" fmla="*/ 682 h 1024"/>
                  <a:gd name="T16" fmla="*/ 87 w 521"/>
                  <a:gd name="T17" fmla="*/ 718 h 1024"/>
                  <a:gd name="T18" fmla="*/ 87 w 521"/>
                  <a:gd name="T19" fmla="*/ 718 h 1024"/>
                  <a:gd name="T20" fmla="*/ 87 w 521"/>
                  <a:gd name="T21" fmla="*/ 754 h 1024"/>
                  <a:gd name="T22" fmla="*/ 87 w 521"/>
                  <a:gd name="T23" fmla="*/ 772 h 1024"/>
                  <a:gd name="T24" fmla="*/ 98 w 521"/>
                  <a:gd name="T25" fmla="*/ 790 h 1024"/>
                  <a:gd name="T26" fmla="*/ 98 w 521"/>
                  <a:gd name="T27" fmla="*/ 799 h 1024"/>
                  <a:gd name="T28" fmla="*/ 98 w 521"/>
                  <a:gd name="T29" fmla="*/ 799 h 1024"/>
                  <a:gd name="T30" fmla="*/ 109 w 521"/>
                  <a:gd name="T31" fmla="*/ 853 h 1024"/>
                  <a:gd name="T32" fmla="*/ 119 w 521"/>
                  <a:gd name="T33" fmla="*/ 889 h 1024"/>
                  <a:gd name="T34" fmla="*/ 119 w 521"/>
                  <a:gd name="T35" fmla="*/ 916 h 1024"/>
                  <a:gd name="T36" fmla="*/ 130 w 521"/>
                  <a:gd name="T37" fmla="*/ 943 h 1024"/>
                  <a:gd name="T38" fmla="*/ 141 w 521"/>
                  <a:gd name="T39" fmla="*/ 961 h 1024"/>
                  <a:gd name="T40" fmla="*/ 152 w 521"/>
                  <a:gd name="T41" fmla="*/ 979 h 1024"/>
                  <a:gd name="T42" fmla="*/ 152 w 521"/>
                  <a:gd name="T43" fmla="*/ 988 h 1024"/>
                  <a:gd name="T44" fmla="*/ 163 w 521"/>
                  <a:gd name="T45" fmla="*/ 997 h 1024"/>
                  <a:gd name="T46" fmla="*/ 163 w 521"/>
                  <a:gd name="T47" fmla="*/ 997 h 1024"/>
                  <a:gd name="T48" fmla="*/ 206 w 521"/>
                  <a:gd name="T49" fmla="*/ 1024 h 1024"/>
                  <a:gd name="T50" fmla="*/ 250 w 521"/>
                  <a:gd name="T51" fmla="*/ 1024 h 1024"/>
                  <a:gd name="T52" fmla="*/ 282 w 521"/>
                  <a:gd name="T53" fmla="*/ 1015 h 1024"/>
                  <a:gd name="T54" fmla="*/ 304 w 521"/>
                  <a:gd name="T55" fmla="*/ 988 h 1024"/>
                  <a:gd name="T56" fmla="*/ 326 w 521"/>
                  <a:gd name="T57" fmla="*/ 952 h 1024"/>
                  <a:gd name="T58" fmla="*/ 337 w 521"/>
                  <a:gd name="T59" fmla="*/ 916 h 1024"/>
                  <a:gd name="T60" fmla="*/ 358 w 521"/>
                  <a:gd name="T61" fmla="*/ 880 h 1024"/>
                  <a:gd name="T62" fmla="*/ 380 w 521"/>
                  <a:gd name="T63" fmla="*/ 853 h 1024"/>
                  <a:gd name="T64" fmla="*/ 402 w 521"/>
                  <a:gd name="T65" fmla="*/ 844 h 1024"/>
                  <a:gd name="T66" fmla="*/ 434 w 521"/>
                  <a:gd name="T67" fmla="*/ 853 h 1024"/>
                  <a:gd name="T68" fmla="*/ 478 w 521"/>
                  <a:gd name="T69" fmla="*/ 880 h 1024"/>
                  <a:gd name="T70" fmla="*/ 521 w 521"/>
                  <a:gd name="T71" fmla="*/ 934 h 10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21" h="1024">
                    <a:moveTo>
                      <a:pt x="0" y="0"/>
                    </a:moveTo>
                    <a:lnTo>
                      <a:pt x="22" y="117"/>
                    </a:lnTo>
                    <a:lnTo>
                      <a:pt x="43" y="215"/>
                    </a:lnTo>
                    <a:lnTo>
                      <a:pt x="54" y="314"/>
                    </a:lnTo>
                    <a:lnTo>
                      <a:pt x="65" y="404"/>
                    </a:lnTo>
                    <a:lnTo>
                      <a:pt x="76" y="485"/>
                    </a:lnTo>
                    <a:lnTo>
                      <a:pt x="87" y="575"/>
                    </a:lnTo>
                    <a:lnTo>
                      <a:pt x="87" y="682"/>
                    </a:lnTo>
                    <a:lnTo>
                      <a:pt x="87" y="718"/>
                    </a:lnTo>
                    <a:lnTo>
                      <a:pt x="87" y="718"/>
                    </a:lnTo>
                    <a:lnTo>
                      <a:pt x="87" y="754"/>
                    </a:lnTo>
                    <a:lnTo>
                      <a:pt x="87" y="772"/>
                    </a:lnTo>
                    <a:lnTo>
                      <a:pt x="98" y="790"/>
                    </a:lnTo>
                    <a:lnTo>
                      <a:pt x="98" y="799"/>
                    </a:lnTo>
                    <a:lnTo>
                      <a:pt x="98" y="799"/>
                    </a:lnTo>
                    <a:lnTo>
                      <a:pt x="109" y="853"/>
                    </a:lnTo>
                    <a:lnTo>
                      <a:pt x="119" y="889"/>
                    </a:lnTo>
                    <a:lnTo>
                      <a:pt x="119" y="916"/>
                    </a:lnTo>
                    <a:lnTo>
                      <a:pt x="130" y="943"/>
                    </a:lnTo>
                    <a:lnTo>
                      <a:pt x="141" y="961"/>
                    </a:lnTo>
                    <a:lnTo>
                      <a:pt x="152" y="979"/>
                    </a:lnTo>
                    <a:lnTo>
                      <a:pt x="152" y="988"/>
                    </a:lnTo>
                    <a:lnTo>
                      <a:pt x="163" y="997"/>
                    </a:lnTo>
                    <a:lnTo>
                      <a:pt x="163" y="997"/>
                    </a:lnTo>
                    <a:lnTo>
                      <a:pt x="206" y="1024"/>
                    </a:lnTo>
                    <a:lnTo>
                      <a:pt x="250" y="1024"/>
                    </a:lnTo>
                    <a:lnTo>
                      <a:pt x="282" y="1015"/>
                    </a:lnTo>
                    <a:lnTo>
                      <a:pt x="304" y="988"/>
                    </a:lnTo>
                    <a:lnTo>
                      <a:pt x="326" y="952"/>
                    </a:lnTo>
                    <a:lnTo>
                      <a:pt x="337" y="916"/>
                    </a:lnTo>
                    <a:lnTo>
                      <a:pt x="358" y="880"/>
                    </a:lnTo>
                    <a:lnTo>
                      <a:pt x="380" y="853"/>
                    </a:lnTo>
                    <a:lnTo>
                      <a:pt x="402" y="844"/>
                    </a:lnTo>
                    <a:lnTo>
                      <a:pt x="434" y="853"/>
                    </a:lnTo>
                    <a:lnTo>
                      <a:pt x="478" y="880"/>
                    </a:lnTo>
                    <a:lnTo>
                      <a:pt x="521" y="934"/>
                    </a:lnTo>
                  </a:path>
                </a:pathLst>
              </a:custGeom>
              <a:noFill/>
              <a:ln w="20701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78" name="Line 74"/>
              <p:cNvSpPr>
                <a:spLocks noChangeShapeType="1"/>
              </p:cNvSpPr>
              <p:nvPr/>
            </p:nvSpPr>
            <p:spPr bwMode="auto">
              <a:xfrm flipV="1">
                <a:off x="4498" y="3880"/>
                <a:ext cx="1" cy="189"/>
              </a:xfrm>
              <a:prstGeom prst="line">
                <a:avLst/>
              </a:prstGeom>
              <a:noFill/>
              <a:ln w="20701">
                <a:solidFill>
                  <a:schemeClr val="tx1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79" name="Text Box 75"/>
              <p:cNvSpPr txBox="1">
                <a:spLocks noChangeArrowheads="1"/>
              </p:cNvSpPr>
              <p:nvPr/>
            </p:nvSpPr>
            <p:spPr bwMode="auto">
              <a:xfrm>
                <a:off x="4195" y="4023"/>
                <a:ext cx="680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zh-CN">
                    <a:latin typeface="Symbol" panose="05050102010706020507" pitchFamily="18" charset="2"/>
                  </a:rPr>
                  <a:t>W</a:t>
                </a:r>
                <a:r>
                  <a:rPr lang="en-US" altLang="zh-CN" baseline="-25000"/>
                  <a:t>p</a:t>
                </a:r>
              </a:p>
            </p:txBody>
          </p:sp>
          <p:sp>
            <p:nvSpPr>
              <p:cNvPr id="47180" name="Text Box 76"/>
              <p:cNvSpPr txBox="1">
                <a:spLocks noChangeArrowheads="1"/>
              </p:cNvSpPr>
              <p:nvPr/>
            </p:nvSpPr>
            <p:spPr bwMode="auto">
              <a:xfrm>
                <a:off x="4476" y="4032"/>
                <a:ext cx="680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zh-CN">
                    <a:latin typeface="Symbol" panose="05050102010706020507" pitchFamily="18" charset="2"/>
                  </a:rPr>
                  <a:t>W</a:t>
                </a:r>
                <a:r>
                  <a:rPr lang="en-US" altLang="zh-CN" baseline="-25000"/>
                  <a:t>s</a:t>
                </a:r>
              </a:p>
            </p:txBody>
          </p:sp>
          <p:sp>
            <p:nvSpPr>
              <p:cNvPr id="47181" name="Text Box 77"/>
              <p:cNvSpPr txBox="1">
                <a:spLocks noChangeArrowheads="1"/>
              </p:cNvSpPr>
              <p:nvPr/>
            </p:nvSpPr>
            <p:spPr bwMode="auto">
              <a:xfrm>
                <a:off x="3333" y="2700"/>
                <a:ext cx="272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zh-CN">
                    <a:latin typeface="Symbol" panose="05050102010706020507" pitchFamily="18" charset="2"/>
                  </a:rPr>
                  <a:t>1</a:t>
                </a:r>
                <a:endParaRPr lang="en-US" altLang="zh-CN" baseline="-25000"/>
              </a:p>
            </p:txBody>
          </p:sp>
          <p:graphicFrame>
            <p:nvGraphicFramePr>
              <p:cNvPr id="47182" name="Object 78"/>
              <p:cNvGraphicFramePr>
                <a:graphicFrameLocks noChangeAspect="1"/>
              </p:cNvGraphicFramePr>
              <p:nvPr/>
            </p:nvGraphicFramePr>
            <p:xfrm>
              <a:off x="2925" y="2926"/>
              <a:ext cx="655" cy="54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47515" name="公式" r:id="rId12" imgW="520560" imgH="431640" progId="Equation.3">
                      <p:embed/>
                    </p:oleObj>
                  </mc:Choice>
                  <mc:Fallback>
                    <p:oleObj name="公式" r:id="rId12" imgW="520560" imgH="431640" progId="Equation.3">
                      <p:embed/>
                      <p:pic>
                        <p:nvPicPr>
                          <p:cNvPr id="0" name="Object 78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13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925" y="2926"/>
                            <a:ext cx="655" cy="542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rgbClr val="808080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47183" name="Text Box 79"/>
              <p:cNvSpPr txBox="1">
                <a:spLocks noChangeArrowheads="1"/>
              </p:cNvSpPr>
              <p:nvPr/>
            </p:nvSpPr>
            <p:spPr bwMode="auto">
              <a:xfrm>
                <a:off x="3188" y="3735"/>
                <a:ext cx="771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zh-CN">
                    <a:latin typeface="Symbol" panose="05050102010706020507" pitchFamily="18" charset="2"/>
                  </a:rPr>
                  <a:t>1/</a:t>
                </a:r>
                <a:r>
                  <a:rPr lang="en-US" altLang="zh-CN" i="1"/>
                  <a:t>A</a:t>
                </a:r>
                <a:endParaRPr lang="en-US" altLang="zh-CN" i="1" baseline="-25000"/>
              </a:p>
            </p:txBody>
          </p:sp>
        </p:grpSp>
        <p:sp>
          <p:nvSpPr>
            <p:cNvPr id="47189" name="Text Box 85"/>
            <p:cNvSpPr txBox="1">
              <a:spLocks noChangeArrowheads="1"/>
            </p:cNvSpPr>
            <p:nvPr/>
          </p:nvSpPr>
          <p:spPr bwMode="auto">
            <a:xfrm>
              <a:off x="1093" y="3875"/>
              <a:ext cx="4082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切比雪夫</a:t>
              </a:r>
              <a:r>
                <a:rPr lang="en-US" altLang="zh-CN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II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型  </a:t>
              </a:r>
              <a:r>
                <a:rPr lang="en-US" altLang="zh-CN" sz="2800" i="1" dirty="0">
                  <a:ea typeface="楷体_GB2312" pitchFamily="49" charset="-122"/>
                </a:rPr>
                <a:t>a</a:t>
              </a:r>
              <a:r>
                <a:rPr lang="en-US" altLang="zh-CN" sz="2800" dirty="0">
                  <a:latin typeface="楷体_GB2312" pitchFamily="49" charset="-122"/>
                  <a:ea typeface="楷体_GB2312" pitchFamily="49" charset="-122"/>
                </a:rPr>
                <a:t>)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奇数阶 </a:t>
              </a:r>
              <a:r>
                <a:rPr lang="en-US" altLang="zh-CN" sz="2800" i="1" dirty="0">
                  <a:ea typeface="楷体_GB2312" pitchFamily="49" charset="-122"/>
                </a:rPr>
                <a:t>b</a:t>
              </a:r>
              <a:r>
                <a:rPr lang="en-US" altLang="zh-CN" sz="2800" dirty="0">
                  <a:latin typeface="楷体_GB2312" pitchFamily="49" charset="-122"/>
                  <a:ea typeface="楷体_GB2312" pitchFamily="49" charset="-122"/>
                </a:rPr>
                <a:t>)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偶数阶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7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7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085" name="Picture 5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675" y="158750"/>
            <a:ext cx="8816975" cy="646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32" name="Text Box 8"/>
          <p:cNvSpPr txBox="1">
            <a:spLocks noChangeArrowheads="1"/>
          </p:cNvSpPr>
          <p:nvPr/>
        </p:nvSpPr>
        <p:spPr bwMode="auto">
          <a:xfrm>
            <a:off x="228600" y="73025"/>
            <a:ext cx="8686800" cy="1563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15000"/>
              </a:lnSpc>
              <a:spcBef>
                <a:spcPct val="50000"/>
              </a:spcBef>
            </a:pP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i="1" baseline="-25000" dirty="0" err="1">
                <a:ea typeface="楷体_GB2312" pitchFamily="49" charset="-122"/>
              </a:rPr>
              <a:t>p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定义为切比雪夫滤波器的通带截止频率。在这个截止频率上，幅度函数不一定下降</a:t>
            </a:r>
            <a:r>
              <a:rPr lang="en-US" altLang="zh-CN" sz="2800" dirty="0">
                <a:ea typeface="楷体_GB2312" pitchFamily="49" charset="-122"/>
              </a:rPr>
              <a:t>3dB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可以是其他分贝值，例如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1dB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等，这是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与巴特沃思滤波器不同之处</a:t>
            </a:r>
          </a:p>
        </p:txBody>
      </p:sp>
      <p:sp>
        <p:nvSpPr>
          <p:cNvPr id="77835" name="Text Box 11"/>
          <p:cNvSpPr txBox="1">
            <a:spLocks noChangeArrowheads="1"/>
          </p:cNvSpPr>
          <p:nvPr/>
        </p:nvSpPr>
        <p:spPr bwMode="auto">
          <a:xfrm>
            <a:off x="207963" y="1700213"/>
            <a:ext cx="8532812" cy="1136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15000"/>
              </a:lnSpc>
              <a:spcBef>
                <a:spcPct val="15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在通带内，即当</a:t>
            </a:r>
            <a:r>
              <a:rPr lang="en-US" altLang="zh-CN" sz="2800" dirty="0">
                <a:ea typeface="楷体_GB2312" pitchFamily="49" charset="-122"/>
              </a:rPr>
              <a:t>|Ω|&lt;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i="1" baseline="-25000" dirty="0" err="1">
                <a:ea typeface="楷体_GB2312" pitchFamily="49" charset="-122"/>
              </a:rPr>
              <a:t>p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时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en-US" altLang="zh-CN" sz="2800" dirty="0">
                <a:ea typeface="楷体_GB2312" pitchFamily="49" charset="-122"/>
              </a:rPr>
              <a:t>|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i="1" baseline="-25000" dirty="0">
                <a:ea typeface="楷体_GB2312" pitchFamily="49" charset="-122"/>
              </a:rPr>
              <a:t>a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 err="1">
                <a:ea typeface="楷体_GB2312" pitchFamily="49" charset="-122"/>
              </a:rPr>
              <a:t>j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dirty="0">
                <a:ea typeface="楷体_GB2312" pitchFamily="49" charset="-122"/>
              </a:rPr>
              <a:t>)|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等波纹起伏</a:t>
            </a:r>
          </a:p>
          <a:p>
            <a:pPr algn="just">
              <a:lnSpc>
                <a:spcPct val="115000"/>
              </a:lnSpc>
              <a:spcBef>
                <a:spcPct val="15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在通带之外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en-US" altLang="zh-CN" sz="2800" dirty="0">
                <a:ea typeface="楷体_GB2312" pitchFamily="49" charset="-122"/>
              </a:rPr>
              <a:t>|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baseline="-25000" dirty="0">
                <a:ea typeface="楷体_GB2312" pitchFamily="49" charset="-122"/>
              </a:rPr>
              <a:t>a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 err="1">
                <a:ea typeface="楷体_GB2312" pitchFamily="49" charset="-122"/>
              </a:rPr>
              <a:t>j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dirty="0">
                <a:ea typeface="楷体_GB2312" pitchFamily="49" charset="-122"/>
              </a:rPr>
              <a:t>)|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迅速单调地趋近于零 </a:t>
            </a:r>
          </a:p>
        </p:txBody>
      </p:sp>
      <p:sp>
        <p:nvSpPr>
          <p:cNvPr id="77836" name="Text Box 12"/>
          <p:cNvSpPr txBox="1">
            <a:spLocks noChangeArrowheads="1"/>
          </p:cNvSpPr>
          <p:nvPr/>
        </p:nvSpPr>
        <p:spPr bwMode="auto">
          <a:xfrm>
            <a:off x="179388" y="2997200"/>
            <a:ext cx="78486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切比雪夫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I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型低通滤波器的幅度平方函数为</a:t>
            </a:r>
          </a:p>
        </p:txBody>
      </p:sp>
      <p:sp>
        <p:nvSpPr>
          <p:cNvPr id="77837" name="Text Box 13"/>
          <p:cNvSpPr txBox="1">
            <a:spLocks noChangeArrowheads="1"/>
          </p:cNvSpPr>
          <p:nvPr/>
        </p:nvSpPr>
        <p:spPr bwMode="auto">
          <a:xfrm>
            <a:off x="468313" y="5086350"/>
            <a:ext cx="7920037" cy="1203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0000"/>
              </a:lnSpc>
              <a:spcBef>
                <a:spcPct val="20000"/>
              </a:spcBef>
            </a:pP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i="1" baseline="-25000" dirty="0" err="1">
                <a:ea typeface="楷体_GB2312" pitchFamily="49" charset="-122"/>
              </a:rPr>
              <a:t>p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为通带截止频率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en-US" altLang="zh-CN" sz="2800" dirty="0">
                <a:latin typeface="Symbol" panose="05050102010706020507" pitchFamily="18" charset="2"/>
                <a:ea typeface="楷体_GB2312" pitchFamily="49" charset="-122"/>
              </a:rPr>
              <a:t>e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为波动程度对应</a:t>
            </a:r>
            <a:r>
              <a:rPr lang="en-US" altLang="zh-CN" sz="2800" dirty="0" err="1">
                <a:latin typeface="Symbol" panose="05050102010706020507" pitchFamily="18" charset="2"/>
                <a:ea typeface="楷体_GB2312" pitchFamily="49" charset="-122"/>
              </a:rPr>
              <a:t>d</a:t>
            </a:r>
            <a:r>
              <a:rPr lang="en-US" altLang="zh-CN" sz="2800" i="1" baseline="-25000" dirty="0" err="1">
                <a:ea typeface="楷体_GB2312" pitchFamily="49" charset="-122"/>
              </a:rPr>
              <a:t>p</a:t>
            </a:r>
            <a:r>
              <a:rPr lang="en-US" altLang="zh-CN" sz="2800" i="1" baseline="-25000" dirty="0">
                <a:ea typeface="楷体_GB2312" pitchFamily="49" charset="-122"/>
              </a:rPr>
              <a:t>   </a:t>
            </a:r>
          </a:p>
          <a:p>
            <a:pPr algn="just">
              <a:lnSpc>
                <a:spcPct val="120000"/>
              </a:lnSpc>
              <a:spcBef>
                <a:spcPct val="20000"/>
              </a:spcBef>
            </a:pPr>
            <a:r>
              <a:rPr lang="en-US" altLang="zh-CN" sz="2800" i="1" dirty="0"/>
              <a:t>N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为阶次</a:t>
            </a:r>
            <a:r>
              <a:rPr lang="zh-CN" altLang="en-US" sz="2800" dirty="0"/>
              <a:t>， </a:t>
            </a:r>
            <a:r>
              <a:rPr lang="en-US" altLang="zh-CN" sz="2800" i="1" dirty="0"/>
              <a:t>C</a:t>
            </a:r>
            <a:r>
              <a:rPr lang="en-US" altLang="zh-CN" sz="2800" i="1" baseline="-25000" dirty="0"/>
              <a:t>N</a:t>
            </a:r>
            <a:r>
              <a:rPr lang="en-US" altLang="zh-CN" sz="2800" dirty="0"/>
              <a:t>(</a:t>
            </a:r>
            <a:r>
              <a:rPr lang="en-US" altLang="zh-CN" sz="2800" i="1" dirty="0"/>
              <a:t>x</a:t>
            </a:r>
            <a:r>
              <a:rPr lang="en-US" altLang="zh-CN" sz="2800" dirty="0"/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为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阶切比雪夫多项式</a:t>
            </a:r>
          </a:p>
        </p:txBody>
      </p:sp>
      <p:graphicFrame>
        <p:nvGraphicFramePr>
          <p:cNvPr id="77839" name="Object 15"/>
          <p:cNvGraphicFramePr>
            <a:graphicFrameLocks noChangeAspect="1"/>
          </p:cNvGraphicFramePr>
          <p:nvPr/>
        </p:nvGraphicFramePr>
        <p:xfrm>
          <a:off x="1008063" y="3508375"/>
          <a:ext cx="4011612" cy="1649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919" name="公式" r:id="rId3" imgW="1701720" imgH="698400" progId="Equation.3">
                  <p:embed/>
                </p:oleObj>
              </mc:Choice>
              <mc:Fallback>
                <p:oleObj name="公式" r:id="rId3" imgW="1701720" imgH="698400" progId="Equation.3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8063" y="3508375"/>
                        <a:ext cx="4011612" cy="1649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78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7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78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78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78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832" grpId="0"/>
      <p:bldP spid="77835" grpId="0"/>
      <p:bldP spid="77836" grpId="0"/>
      <p:bldP spid="77837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96" name="Text Box 16"/>
          <p:cNvSpPr txBox="1">
            <a:spLocks noChangeArrowheads="1"/>
          </p:cNvSpPr>
          <p:nvPr/>
        </p:nvSpPr>
        <p:spPr bwMode="auto">
          <a:xfrm>
            <a:off x="250825" y="104775"/>
            <a:ext cx="8569325" cy="12439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5000"/>
              </a:lnSpc>
              <a:spcBef>
                <a:spcPct val="30000"/>
              </a:spcBef>
            </a:pPr>
            <a:r>
              <a:rPr lang="en-US" altLang="zh-CN" sz="2800" dirty="0">
                <a:ea typeface="楷体_GB2312" pitchFamily="49" charset="-122"/>
              </a:rPr>
              <a:t>1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当</a:t>
            </a:r>
            <a:r>
              <a:rPr lang="en-US" altLang="zh-CN" sz="2800" dirty="0">
                <a:ea typeface="楷体_GB2312" pitchFamily="49" charset="-122"/>
              </a:rPr>
              <a:t>Ω</a:t>
            </a:r>
            <a:r>
              <a:rPr lang="zh-CN" altLang="en-US" sz="2800" dirty="0">
                <a:ea typeface="楷体_GB2312" pitchFamily="49" charset="-122"/>
              </a:rPr>
              <a:t>＝</a:t>
            </a:r>
            <a:r>
              <a:rPr lang="en-US" altLang="zh-CN" sz="2800" dirty="0">
                <a:ea typeface="楷体_GB2312" pitchFamily="49" charset="-122"/>
              </a:rPr>
              <a:t>0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为偶数时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               ；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当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为</a:t>
            </a:r>
          </a:p>
          <a:p>
            <a:pPr algn="just">
              <a:lnSpc>
                <a:spcPct val="125000"/>
              </a:lnSpc>
              <a:spcBef>
                <a:spcPct val="3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 奇数时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i="1" baseline="-25000" dirty="0">
                <a:ea typeface="楷体_GB2312" pitchFamily="49" charset="-122"/>
              </a:rPr>
              <a:t>a</a:t>
            </a:r>
            <a:r>
              <a:rPr lang="en-US" altLang="zh-CN" sz="2800" dirty="0">
                <a:ea typeface="楷体_GB2312" pitchFamily="49" charset="-122"/>
              </a:rPr>
              <a:t>( </a:t>
            </a:r>
            <a:r>
              <a:rPr lang="en-US" altLang="zh-CN" sz="2800" i="1" dirty="0">
                <a:ea typeface="楷体_GB2312" pitchFamily="49" charset="-122"/>
              </a:rPr>
              <a:t>j</a:t>
            </a:r>
            <a:r>
              <a:rPr lang="en-US" altLang="zh-CN" sz="2800" dirty="0">
                <a:ea typeface="楷体_GB2312" pitchFamily="49" charset="-122"/>
              </a:rPr>
              <a:t>0)=1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。 </a:t>
            </a:r>
          </a:p>
        </p:txBody>
      </p:sp>
      <p:graphicFrame>
        <p:nvGraphicFramePr>
          <p:cNvPr id="46097" name="Object 17"/>
          <p:cNvGraphicFramePr>
            <a:graphicFrameLocks noChangeAspect="1"/>
          </p:cNvGraphicFramePr>
          <p:nvPr/>
        </p:nvGraphicFramePr>
        <p:xfrm>
          <a:off x="4311650" y="30163"/>
          <a:ext cx="2551113" cy="97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668" name="公式" r:id="rId3" imgW="1130040" imgH="431640" progId="Equation.3">
                  <p:embed/>
                </p:oleObj>
              </mc:Choice>
              <mc:Fallback>
                <p:oleObj name="公式" r:id="rId3" imgW="1130040" imgH="431640" progId="Equation.3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11650" y="30163"/>
                        <a:ext cx="2551113" cy="974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099" name="Text Box 19"/>
          <p:cNvSpPr txBox="1">
            <a:spLocks noChangeArrowheads="1"/>
          </p:cNvSpPr>
          <p:nvPr/>
        </p:nvSpPr>
        <p:spPr bwMode="auto">
          <a:xfrm>
            <a:off x="333375" y="1470025"/>
            <a:ext cx="198644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ea typeface="楷体_GB2312" pitchFamily="49" charset="-122"/>
              </a:rPr>
              <a:t>2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)</a:t>
            </a:r>
            <a:r>
              <a:rPr lang="en-US" altLang="zh-CN" sz="2800" dirty="0">
                <a:ea typeface="楷体_GB2312" pitchFamily="49" charset="-122"/>
              </a:rPr>
              <a:t>Ω=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i="1" baseline="-25000" dirty="0" err="1">
                <a:ea typeface="楷体_GB2312" pitchFamily="49" charset="-122"/>
              </a:rPr>
              <a:t>p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时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 </a:t>
            </a:r>
          </a:p>
        </p:txBody>
      </p:sp>
      <p:graphicFrame>
        <p:nvGraphicFramePr>
          <p:cNvPr id="46100" name="Object 20"/>
          <p:cNvGraphicFramePr>
            <a:graphicFrameLocks noChangeAspect="1"/>
          </p:cNvGraphicFramePr>
          <p:nvPr/>
        </p:nvGraphicFramePr>
        <p:xfrm>
          <a:off x="2311400" y="1268413"/>
          <a:ext cx="2846388" cy="1019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669" name="公式" r:id="rId5" imgW="1206360" imgH="431640" progId="Equation.3">
                  <p:embed/>
                </p:oleObj>
              </mc:Choice>
              <mc:Fallback>
                <p:oleObj name="公式" r:id="rId5" imgW="1206360" imgH="431640" progId="Equation.3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11400" y="1268413"/>
                        <a:ext cx="2846388" cy="1019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101" name="Text Box 21"/>
          <p:cNvSpPr txBox="1">
            <a:spLocks noChangeArrowheads="1"/>
          </p:cNvSpPr>
          <p:nvPr/>
        </p:nvSpPr>
        <p:spPr bwMode="auto">
          <a:xfrm>
            <a:off x="6118452" y="1484312"/>
            <a:ext cx="720725" cy="556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5000"/>
              </a:lnSpc>
              <a:spcBef>
                <a:spcPct val="3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  <a:hlinkClick r:id="rId7" action="ppaction://hlinksldjump"/>
              </a:rPr>
              <a:t>图</a:t>
            </a:r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aphicFrame>
        <p:nvGraphicFramePr>
          <p:cNvPr id="46107" name="Object 27"/>
          <p:cNvGraphicFramePr>
            <a:graphicFrameLocks noChangeAspect="1"/>
          </p:cNvGraphicFramePr>
          <p:nvPr/>
        </p:nvGraphicFramePr>
        <p:xfrm>
          <a:off x="293688" y="2311400"/>
          <a:ext cx="3294062" cy="116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670" name="公式" r:id="rId8" imgW="1396800" imgH="495000" progId="Equation.3">
                  <p:embed/>
                </p:oleObj>
              </mc:Choice>
              <mc:Fallback>
                <p:oleObj name="公式" r:id="rId8" imgW="1396800" imgH="495000" progId="Equation.3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3688" y="2311400"/>
                        <a:ext cx="3294062" cy="1169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108" name="Object 28"/>
          <p:cNvGraphicFramePr>
            <a:graphicFrameLocks noChangeAspect="1"/>
          </p:cNvGraphicFramePr>
          <p:nvPr/>
        </p:nvGraphicFramePr>
        <p:xfrm>
          <a:off x="3517900" y="2276475"/>
          <a:ext cx="5060950" cy="1258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671" name="公式" r:id="rId10" imgW="2145960" imgH="533160" progId="Equation.3">
                  <p:embed/>
                </p:oleObj>
              </mc:Choice>
              <mc:Fallback>
                <p:oleObj name="公式" r:id="rId10" imgW="2145960" imgH="53316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17900" y="2276475"/>
                        <a:ext cx="5060950" cy="1258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6109" name="Group 29"/>
          <p:cNvGrpSpPr>
            <a:grpSpLocks/>
          </p:cNvGrpSpPr>
          <p:nvPr/>
        </p:nvGrpSpPr>
        <p:grpSpPr bwMode="auto">
          <a:xfrm>
            <a:off x="323850" y="3532188"/>
            <a:ext cx="8208963" cy="1336675"/>
            <a:chOff x="204" y="799"/>
            <a:chExt cx="5171" cy="842"/>
          </a:xfrm>
        </p:grpSpPr>
        <p:sp>
          <p:nvSpPr>
            <p:cNvPr id="46110" name="Text Box 30"/>
            <p:cNvSpPr txBox="1">
              <a:spLocks noChangeArrowheads="1"/>
            </p:cNvSpPr>
            <p:nvPr/>
          </p:nvSpPr>
          <p:spPr bwMode="auto">
            <a:xfrm>
              <a:off x="204" y="799"/>
              <a:ext cx="5171" cy="81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just">
                <a:lnSpc>
                  <a:spcPct val="125000"/>
                </a:lnSpc>
                <a:spcBef>
                  <a:spcPct val="30000"/>
                </a:spcBef>
              </a:pPr>
              <a:r>
                <a:rPr lang="en-US" altLang="zh-CN" sz="2800" dirty="0">
                  <a:ea typeface="楷体_GB2312" pitchFamily="49" charset="-122"/>
                </a:rPr>
                <a:t>|</a:t>
              </a:r>
              <a:r>
                <a:rPr lang="en-US" altLang="zh-CN" sz="2800" i="1" dirty="0">
                  <a:ea typeface="楷体_GB2312" pitchFamily="49" charset="-122"/>
                </a:rPr>
                <a:t>H</a:t>
              </a:r>
              <a:r>
                <a:rPr lang="en-US" altLang="zh-CN" sz="2800" i="1" baseline="-25000" dirty="0">
                  <a:ea typeface="楷体_GB2312" pitchFamily="49" charset="-122"/>
                </a:rPr>
                <a:t>a</a:t>
              </a:r>
              <a:r>
                <a:rPr lang="en-US" altLang="zh-CN" sz="2800" dirty="0">
                  <a:ea typeface="楷体_GB2312" pitchFamily="49" charset="-122"/>
                </a:rPr>
                <a:t>(</a:t>
              </a:r>
              <a:r>
                <a:rPr lang="en-US" altLang="zh-CN" sz="2800" i="1" dirty="0" err="1">
                  <a:ea typeface="楷体_GB2312" pitchFamily="49" charset="-122"/>
                </a:rPr>
                <a:t>j</a:t>
              </a:r>
              <a:r>
                <a:rPr lang="en-US" altLang="zh-CN" sz="2800" dirty="0" err="1">
                  <a:ea typeface="楷体_GB2312" pitchFamily="49" charset="-122"/>
                </a:rPr>
                <a:t>Ω</a:t>
              </a:r>
              <a:r>
                <a:rPr lang="en-US" altLang="zh-CN" sz="2800" dirty="0">
                  <a:ea typeface="楷体_GB2312" pitchFamily="49" charset="-122"/>
                </a:rPr>
                <a:t>)|</a:t>
              </a:r>
              <a:r>
                <a:rPr lang="en-US" altLang="zh-CN" sz="2800" i="1" baseline="-25000" dirty="0">
                  <a:ea typeface="楷体_GB2312" pitchFamily="49" charset="-122"/>
                </a:rPr>
                <a:t>max</a:t>
              </a:r>
              <a:r>
                <a:rPr lang="en-US" altLang="zh-CN" sz="2800" dirty="0">
                  <a:ea typeface="楷体_GB2312" pitchFamily="49" charset="-122"/>
                </a:rPr>
                <a:t>=1</a:t>
              </a:r>
              <a:r>
                <a:rPr lang="en-US" altLang="zh-CN" sz="2800" dirty="0">
                  <a:latin typeface="楷体_GB2312" pitchFamily="49" charset="-122"/>
                  <a:ea typeface="楷体_GB2312" pitchFamily="49" charset="-122"/>
                </a:rPr>
                <a:t> 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表示通带幅度响应的最大值</a:t>
              </a:r>
            </a:p>
            <a:p>
              <a:pPr algn="just">
                <a:lnSpc>
                  <a:spcPct val="125000"/>
                </a:lnSpc>
                <a:spcBef>
                  <a:spcPct val="30000"/>
                </a:spcBef>
              </a:pPr>
              <a:r>
                <a:rPr lang="zh-CN" altLang="en-US" sz="2800" dirty="0"/>
                <a:t>                  </a:t>
              </a:r>
              <a:r>
                <a:rPr lang="zh-CN" altLang="en-US" dirty="0"/>
                <a:t> </a:t>
              </a:r>
              <a:r>
                <a:rPr lang="zh-CN" altLang="en-US" sz="2800" dirty="0">
                  <a:latin typeface="楷体_GB2312" pitchFamily="49" charset="-122"/>
                  <a:ea typeface="楷体_GB2312" pitchFamily="49" charset="-122"/>
                </a:rPr>
                <a:t>           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表示通带幅度响应的最小值 </a:t>
              </a:r>
            </a:p>
          </p:txBody>
        </p:sp>
        <p:graphicFrame>
          <p:nvGraphicFramePr>
            <p:cNvPr id="46111" name="Object 31"/>
            <p:cNvGraphicFramePr>
              <a:graphicFrameLocks noChangeAspect="1"/>
            </p:cNvGraphicFramePr>
            <p:nvPr/>
          </p:nvGraphicFramePr>
          <p:xfrm>
            <a:off x="272" y="1226"/>
            <a:ext cx="2240" cy="41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6672" name="公式" r:id="rId12" imgW="1511280" imgH="279360" progId="Equation.3">
                    <p:embed/>
                  </p:oleObj>
                </mc:Choice>
                <mc:Fallback>
                  <p:oleObj name="公式" r:id="rId12" imgW="1511280" imgH="279360" progId="Equation.3">
                    <p:embed/>
                    <p:pic>
                      <p:nvPicPr>
                        <p:cNvPr id="0" name="Object 3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2" y="1226"/>
                          <a:ext cx="2240" cy="41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6112" name="Rectangle 32"/>
          <p:cNvSpPr>
            <a:spLocks noChangeArrowheads="1"/>
          </p:cNvSpPr>
          <p:nvPr/>
        </p:nvSpPr>
        <p:spPr bwMode="auto">
          <a:xfrm>
            <a:off x="300038" y="5805488"/>
            <a:ext cx="81597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注意通带波纹值不一定是</a:t>
            </a:r>
            <a:r>
              <a:rPr lang="en-US" altLang="zh-CN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3dB</a:t>
            </a: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，也可以是其他值</a:t>
            </a:r>
          </a:p>
        </p:txBody>
      </p:sp>
      <p:graphicFrame>
        <p:nvGraphicFramePr>
          <p:cNvPr id="46113" name="Object 33"/>
          <p:cNvGraphicFramePr>
            <a:graphicFrameLocks noChangeAspect="1"/>
          </p:cNvGraphicFramePr>
          <p:nvPr/>
        </p:nvGraphicFramePr>
        <p:xfrm>
          <a:off x="4500563" y="5013325"/>
          <a:ext cx="2598737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673" name="公式" r:id="rId14" imgW="901440" imgH="215640" progId="Equation.3">
                  <p:embed/>
                </p:oleObj>
              </mc:Choice>
              <mc:Fallback>
                <p:oleObj name="公式" r:id="rId14" imgW="901440" imgH="215640" progId="Equation.3">
                  <p:embed/>
                  <p:pic>
                    <p:nvPicPr>
                      <p:cNvPr id="0" name="Object 3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00563" y="5013325"/>
                        <a:ext cx="2598737" cy="622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114" name="Object 34"/>
          <p:cNvGraphicFramePr>
            <a:graphicFrameLocks noChangeAspect="1"/>
          </p:cNvGraphicFramePr>
          <p:nvPr/>
        </p:nvGraphicFramePr>
        <p:xfrm>
          <a:off x="1187450" y="5013325"/>
          <a:ext cx="3062288" cy="730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674" name="公式" r:id="rId16" imgW="1066680" imgH="253800" progId="Equation.3">
                  <p:embed/>
                </p:oleObj>
              </mc:Choice>
              <mc:Fallback>
                <p:oleObj name="公式" r:id="rId16" imgW="1066680" imgH="253800" progId="Equation.3">
                  <p:embed/>
                  <p:pic>
                    <p:nvPicPr>
                      <p:cNvPr id="0" name="Object 3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5013325"/>
                        <a:ext cx="3062288" cy="730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6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6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6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6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46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46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46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46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46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46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46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96" grpId="0"/>
      <p:bldP spid="46099" grpId="0"/>
      <p:bldP spid="46101" grpId="0"/>
      <p:bldP spid="46112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9" name="Rectangle 7"/>
          <p:cNvSpPr>
            <a:spLocks noChangeArrowheads="1"/>
          </p:cNvSpPr>
          <p:nvPr/>
        </p:nvSpPr>
        <p:spPr bwMode="auto">
          <a:xfrm>
            <a:off x="276225" y="103188"/>
            <a:ext cx="8534400" cy="10402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阶次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的可以由通带、阻带衰减来确定。阻带起始频率为</a:t>
            </a:r>
            <a:r>
              <a:rPr lang="en-US" altLang="zh-CN" sz="2800" dirty="0" err="1">
                <a:latin typeface="楷体_GB2312" pitchFamily="49" charset="-122"/>
                <a:ea typeface="楷体_GB2312" pitchFamily="49" charset="-122"/>
              </a:rPr>
              <a:t>Ω</a:t>
            </a:r>
            <a:r>
              <a:rPr lang="en-US" altLang="zh-CN" sz="2800" i="1" baseline="-25000" dirty="0" err="1">
                <a:ea typeface="楷体_GB2312" pitchFamily="49" charset="-122"/>
              </a:rPr>
              <a:t>s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此时阻带幅度平方函数值满足 </a:t>
            </a:r>
          </a:p>
        </p:txBody>
      </p:sp>
      <p:graphicFrame>
        <p:nvGraphicFramePr>
          <p:cNvPr id="49160" name="Object 8"/>
          <p:cNvGraphicFramePr>
            <a:graphicFrameLocks noChangeAspect="1"/>
          </p:cNvGraphicFramePr>
          <p:nvPr/>
        </p:nvGraphicFramePr>
        <p:xfrm>
          <a:off x="1403350" y="1125538"/>
          <a:ext cx="2366963" cy="928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810" name="Equation" r:id="rId3" imgW="1002960" imgH="393480" progId="Equation.DSMT4">
                  <p:embed/>
                </p:oleObj>
              </mc:Choice>
              <mc:Fallback>
                <p:oleObj name="Equation" r:id="rId3" imgW="1002960" imgH="393480" progId="Equation.DSMT4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03350" y="1125538"/>
                        <a:ext cx="2366963" cy="9286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162" name="Object 10"/>
          <p:cNvGraphicFramePr>
            <a:graphicFrameLocks noChangeAspect="1"/>
          </p:cNvGraphicFramePr>
          <p:nvPr/>
        </p:nvGraphicFramePr>
        <p:xfrm>
          <a:off x="984250" y="1974850"/>
          <a:ext cx="3924300" cy="928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811" name="公式" r:id="rId5" imgW="1663560" imgH="393480" progId="Equation.3">
                  <p:embed/>
                </p:oleObj>
              </mc:Choice>
              <mc:Fallback>
                <p:oleObj name="公式" r:id="rId5" imgW="1663560" imgH="39348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84250" y="1974850"/>
                        <a:ext cx="3924300" cy="9286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164" name="Object 12"/>
          <p:cNvGraphicFramePr>
            <a:graphicFrameLocks noChangeAspect="1"/>
          </p:cNvGraphicFramePr>
          <p:nvPr/>
        </p:nvGraphicFramePr>
        <p:xfrm>
          <a:off x="755650" y="5381625"/>
          <a:ext cx="1792288" cy="52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812" name="公式" r:id="rId7" imgW="698400" imgH="203040" progId="Equation.3">
                  <p:embed/>
                </p:oleObj>
              </mc:Choice>
              <mc:Fallback>
                <p:oleObj name="公式" r:id="rId7" imgW="698400" imgH="20304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650" y="5381625"/>
                        <a:ext cx="1792288" cy="520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168" name="Object 16"/>
          <p:cNvGraphicFramePr>
            <a:graphicFrameLocks noChangeAspect="1"/>
          </p:cNvGraphicFramePr>
          <p:nvPr/>
        </p:nvGraphicFramePr>
        <p:xfrm>
          <a:off x="3497263" y="2914650"/>
          <a:ext cx="3379787" cy="2274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813" name="公式" r:id="rId9" imgW="1320480" imgH="888840" progId="Equation.3">
                  <p:embed/>
                </p:oleObj>
              </mc:Choice>
              <mc:Fallback>
                <p:oleObj name="公式" r:id="rId9" imgW="1320480" imgH="888840" progId="Equation.3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97263" y="2914650"/>
                        <a:ext cx="3379787" cy="2274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169" name="Text Box 17"/>
          <p:cNvSpPr txBox="1">
            <a:spLocks noChangeArrowheads="1"/>
          </p:cNvSpPr>
          <p:nvPr/>
        </p:nvSpPr>
        <p:spPr bwMode="auto">
          <a:xfrm>
            <a:off x="6516688" y="1341438"/>
            <a:ext cx="935037" cy="5084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  <a:hlinkClick r:id="rId11" action="ppaction://hlinksldjump"/>
              </a:rPr>
              <a:t>图</a:t>
            </a:r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aphicFrame>
        <p:nvGraphicFramePr>
          <p:cNvPr id="49172" name="Object 20"/>
          <p:cNvGraphicFramePr>
            <a:graphicFrameLocks noChangeAspect="1"/>
          </p:cNvGraphicFramePr>
          <p:nvPr/>
        </p:nvGraphicFramePr>
        <p:xfrm>
          <a:off x="250825" y="2968625"/>
          <a:ext cx="3286125" cy="2211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814" name="公式" r:id="rId12" imgW="1282680" imgH="863280" progId="Equation.3">
                  <p:embed/>
                </p:oleObj>
              </mc:Choice>
              <mc:Fallback>
                <p:oleObj name="公式" r:id="rId12" imgW="1282680" imgH="863280" progId="Equation.3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0825" y="2968625"/>
                        <a:ext cx="3286125" cy="22113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174" name="Object 22"/>
          <p:cNvGraphicFramePr>
            <a:graphicFrameLocks noChangeAspect="1"/>
          </p:cNvGraphicFramePr>
          <p:nvPr/>
        </p:nvGraphicFramePr>
        <p:xfrm>
          <a:off x="6084888" y="4292600"/>
          <a:ext cx="2724150" cy="2173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815" name="公式" r:id="rId14" imgW="1066680" imgH="850680" progId="Equation.3">
                  <p:embed/>
                </p:oleObj>
              </mc:Choice>
              <mc:Fallback>
                <p:oleObj name="公式" r:id="rId14" imgW="1066680" imgH="850680" progId="Equation.3">
                  <p:embed/>
                  <p:pic>
                    <p:nvPicPr>
                      <p:cNvPr id="0" name="Object 2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84888" y="4292600"/>
                        <a:ext cx="2724150" cy="2173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175" name="Object 23"/>
          <p:cNvGraphicFramePr>
            <a:graphicFrameLocks noChangeAspect="1"/>
          </p:cNvGraphicFramePr>
          <p:nvPr/>
        </p:nvGraphicFramePr>
        <p:xfrm>
          <a:off x="5580063" y="2062163"/>
          <a:ext cx="2598737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816" name="公式" r:id="rId16" imgW="901440" imgH="215640" progId="Equation.3">
                  <p:embed/>
                </p:oleObj>
              </mc:Choice>
              <mc:Fallback>
                <p:oleObj name="公式" r:id="rId16" imgW="901440" imgH="21564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80063" y="2062163"/>
                        <a:ext cx="2598737" cy="622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176" name="Object 24"/>
          <p:cNvGraphicFramePr>
            <a:graphicFrameLocks noChangeAspect="1"/>
          </p:cNvGraphicFramePr>
          <p:nvPr/>
        </p:nvGraphicFramePr>
        <p:xfrm>
          <a:off x="2592388" y="5229225"/>
          <a:ext cx="2411412" cy="684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817" name="公式" r:id="rId18" imgW="939600" imgH="266400" progId="Equation.3">
                  <p:embed/>
                </p:oleObj>
              </mc:Choice>
              <mc:Fallback>
                <p:oleObj name="公式" r:id="rId18" imgW="939600" imgH="266400" progId="Equation.3">
                  <p:embed/>
                  <p:pic>
                    <p:nvPicPr>
                      <p:cNvPr id="0" name="Object 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2388" y="5229225"/>
                        <a:ext cx="2411412" cy="684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9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9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9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9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9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9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49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49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49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49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159" grpId="0"/>
      <p:bldP spid="4916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21" y="692150"/>
            <a:ext cx="5400675" cy="158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2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731" y="4365104"/>
            <a:ext cx="5400675" cy="148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10"/>
          <p:cNvSpPr>
            <a:spLocks noChangeArrowheads="1"/>
          </p:cNvSpPr>
          <p:nvPr/>
        </p:nvSpPr>
        <p:spPr bwMode="auto">
          <a:xfrm>
            <a:off x="2005458" y="5949950"/>
            <a:ext cx="6310313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幅频特性影响不同频率分量的大小</a:t>
            </a:r>
            <a:endParaRPr lang="en-US" altLang="zh-CN" sz="28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5" name="Picture 10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56" r="7974" b="2490"/>
          <a:stretch>
            <a:fillRect/>
          </a:stretch>
        </p:blipFill>
        <p:spPr bwMode="auto">
          <a:xfrm>
            <a:off x="94109" y="836712"/>
            <a:ext cx="2286000" cy="36008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1"/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05" r="6522"/>
          <a:stretch>
            <a:fillRect/>
          </a:stretch>
        </p:blipFill>
        <p:spPr bwMode="auto">
          <a:xfrm>
            <a:off x="3497570" y="2709156"/>
            <a:ext cx="2293937" cy="16564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7"/>
          <a:srcRect l="12924" r="7691" b="9710"/>
          <a:stretch/>
        </p:blipFill>
        <p:spPr>
          <a:xfrm rot="16200000">
            <a:off x="1378531" y="1987982"/>
            <a:ext cx="3270308" cy="967770"/>
          </a:xfrm>
          <a:prstGeom prst="rect">
            <a:avLst/>
          </a:prstGeom>
        </p:spPr>
      </p:pic>
      <p:graphicFrame>
        <p:nvGraphicFramePr>
          <p:cNvPr id="9" name="对象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7169897"/>
              </p:ext>
            </p:extLst>
          </p:nvPr>
        </p:nvGraphicFramePr>
        <p:xfrm>
          <a:off x="2843808" y="55107"/>
          <a:ext cx="3806825" cy="508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129" name="公式" r:id="rId8" imgW="1714320" imgH="228600" progId="Equation.3">
                  <p:embed/>
                </p:oleObj>
              </mc:Choice>
              <mc:Fallback>
                <p:oleObj name="公式" r:id="rId8" imgW="1714320" imgH="228600" progId="Equation.3">
                  <p:embed/>
                  <p:pic>
                    <p:nvPicPr>
                      <p:cNvPr id="5" name="对象 4"/>
                      <p:cNvPicPr>
                        <a:picLocks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43808" y="55107"/>
                        <a:ext cx="3806825" cy="508001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91306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5" name="Rectangle 2"/>
          <p:cNvSpPr>
            <a:spLocks noChangeArrowheads="1"/>
          </p:cNvSpPr>
          <p:nvPr/>
        </p:nvSpPr>
        <p:spPr bwMode="auto">
          <a:xfrm>
            <a:off x="4554538" y="4481513"/>
            <a:ext cx="1587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endParaRPr kumimoji="0" lang="zh-CN" altLang="zh-CN" sz="200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graphicFrame>
        <p:nvGraphicFramePr>
          <p:cNvPr id="413706" name="Object 10"/>
          <p:cNvGraphicFramePr>
            <a:graphicFrameLocks noChangeAspect="1"/>
          </p:cNvGraphicFramePr>
          <p:nvPr/>
        </p:nvGraphicFramePr>
        <p:xfrm>
          <a:off x="750888" y="2619375"/>
          <a:ext cx="5926137" cy="909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345" name="公式" r:id="rId3" imgW="2768400" imgH="431640" progId="Equation.3">
                  <p:embed/>
                </p:oleObj>
              </mc:Choice>
              <mc:Fallback>
                <p:oleObj name="公式" r:id="rId3" imgW="2768400" imgH="43164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0888" y="2619375"/>
                        <a:ext cx="5926137" cy="909638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3707" name="Object 11"/>
          <p:cNvGraphicFramePr>
            <a:graphicFrameLocks noChangeAspect="1"/>
          </p:cNvGraphicFramePr>
          <p:nvPr/>
        </p:nvGraphicFramePr>
        <p:xfrm>
          <a:off x="3263900" y="1946275"/>
          <a:ext cx="4232275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346" name="公式" r:id="rId5" imgW="1790640" imgH="228600" progId="Equation.3">
                  <p:embed/>
                </p:oleObj>
              </mc:Choice>
              <mc:Fallback>
                <p:oleObj name="公式" r:id="rId5" imgW="1790640" imgH="22860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63900" y="1946275"/>
                        <a:ext cx="4232275" cy="539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3708" name="Object 12"/>
          <p:cNvGraphicFramePr>
            <a:graphicFrameLocks noChangeAspect="1"/>
          </p:cNvGraphicFramePr>
          <p:nvPr/>
        </p:nvGraphicFramePr>
        <p:xfrm>
          <a:off x="684213" y="3759200"/>
          <a:ext cx="2665412" cy="1017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347" name="公式" r:id="rId7" imgW="1130040" imgH="431640" progId="Equation.3">
                  <p:embed/>
                </p:oleObj>
              </mc:Choice>
              <mc:Fallback>
                <p:oleObj name="公式" r:id="rId7" imgW="1130040" imgH="43164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4213" y="3759200"/>
                        <a:ext cx="2665412" cy="1017588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3709" name="Object 13"/>
          <p:cNvGraphicFramePr>
            <a:graphicFrameLocks noChangeAspect="1"/>
          </p:cNvGraphicFramePr>
          <p:nvPr/>
        </p:nvGraphicFramePr>
        <p:xfrm>
          <a:off x="720725" y="4983163"/>
          <a:ext cx="2786063" cy="928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348" name="公式" r:id="rId9" imgW="1180800" imgH="393480" progId="Equation.3">
                  <p:embed/>
                </p:oleObj>
              </mc:Choice>
              <mc:Fallback>
                <p:oleObj name="公式" r:id="rId9" imgW="1180800" imgH="39348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0725" y="4983163"/>
                        <a:ext cx="2786063" cy="928687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3619" name="Rectangle 4"/>
          <p:cNvSpPr>
            <a:spLocks noChangeArrowheads="1"/>
          </p:cNvSpPr>
          <p:nvPr/>
        </p:nvSpPr>
        <p:spPr bwMode="auto">
          <a:xfrm>
            <a:off x="106363" y="101600"/>
            <a:ext cx="8569325" cy="107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15000"/>
              </a:lnSpc>
              <a:buClr>
                <a:schemeClr val="accent1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例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4.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推导出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2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阶的切比雪夫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I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型滤波器的系统函数，</a:t>
            </a:r>
          </a:p>
          <a:p>
            <a:pPr>
              <a:lnSpc>
                <a:spcPct val="115000"/>
              </a:lnSpc>
              <a:buClr>
                <a:schemeClr val="accent1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   假设通带截止频率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i="1" baseline="-25000" dirty="0" err="1"/>
              <a:t>p</a:t>
            </a:r>
            <a:r>
              <a:rPr lang="en-US" altLang="zh-CN" sz="2800" dirty="0">
                <a:ea typeface="楷体_GB2312" pitchFamily="49" charset="-122"/>
              </a:rPr>
              <a:t>=1rad/s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波纹</a:t>
            </a:r>
            <a:r>
              <a:rPr lang="en-US" altLang="zh-CN" sz="2800" dirty="0" err="1">
                <a:ea typeface="楷体_GB2312" pitchFamily="49" charset="-122"/>
              </a:rPr>
              <a:t>δ</a:t>
            </a:r>
            <a:r>
              <a:rPr lang="en-US" altLang="zh-CN" sz="2800" i="1" baseline="-25000" dirty="0" err="1"/>
              <a:t>p</a:t>
            </a:r>
            <a:r>
              <a:rPr lang="en-US" altLang="zh-CN" sz="2800" dirty="0"/>
              <a:t>=1dB</a:t>
            </a:r>
          </a:p>
        </p:txBody>
      </p:sp>
      <p:sp>
        <p:nvSpPr>
          <p:cNvPr id="417813" name="Rectangle 21"/>
          <p:cNvSpPr>
            <a:spLocks noChangeArrowheads="1"/>
          </p:cNvSpPr>
          <p:nvPr/>
        </p:nvSpPr>
        <p:spPr bwMode="auto">
          <a:xfrm>
            <a:off x="395288" y="1295400"/>
            <a:ext cx="289694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261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页 查表 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6-5 </a:t>
            </a:r>
          </a:p>
        </p:txBody>
      </p:sp>
      <p:graphicFrame>
        <p:nvGraphicFramePr>
          <p:cNvPr id="2" name="Object 11"/>
          <p:cNvGraphicFramePr>
            <a:graphicFrameLocks noChangeAspect="1"/>
          </p:cNvGraphicFramePr>
          <p:nvPr/>
        </p:nvGraphicFramePr>
        <p:xfrm>
          <a:off x="612775" y="1946275"/>
          <a:ext cx="2530475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349" name="公式" r:id="rId11" imgW="990360" imgH="241200" progId="Equation.3">
                  <p:embed/>
                </p:oleObj>
              </mc:Choice>
              <mc:Fallback>
                <p:oleObj name="公式" r:id="rId11" imgW="990360" imgH="24120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2775" y="1946275"/>
                        <a:ext cx="2530475" cy="615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12"/>
          <p:cNvGraphicFramePr>
            <a:graphicFrameLocks noChangeAspect="1"/>
          </p:cNvGraphicFramePr>
          <p:nvPr/>
        </p:nvGraphicFramePr>
        <p:xfrm>
          <a:off x="3348038" y="3775075"/>
          <a:ext cx="2995612" cy="989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350" name="公式" r:id="rId13" imgW="1269720" imgH="419040" progId="Equation.3">
                  <p:embed/>
                </p:oleObj>
              </mc:Choice>
              <mc:Fallback>
                <p:oleObj name="公式" r:id="rId13" imgW="1269720" imgH="41904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48038" y="3775075"/>
                        <a:ext cx="2995612" cy="989013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13"/>
          <p:cNvGraphicFramePr>
            <a:graphicFrameLocks noChangeAspect="1"/>
          </p:cNvGraphicFramePr>
          <p:nvPr/>
        </p:nvGraphicFramePr>
        <p:xfrm>
          <a:off x="5148263" y="5273675"/>
          <a:ext cx="487362" cy="392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351" name="公式" r:id="rId15" imgW="190440" imgH="152280" progId="Equation.3">
                  <p:embed/>
                </p:oleObj>
              </mc:Choice>
              <mc:Fallback>
                <p:oleObj name="公式" r:id="rId15" imgW="190440" imgH="15228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48263" y="5273675"/>
                        <a:ext cx="487362" cy="392113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12"/>
          <p:cNvGraphicFramePr>
            <a:graphicFrameLocks noChangeAspect="1"/>
          </p:cNvGraphicFramePr>
          <p:nvPr/>
        </p:nvGraphicFramePr>
        <p:xfrm>
          <a:off x="3492500" y="5241925"/>
          <a:ext cx="137795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352" name="公式" r:id="rId17" imgW="583920" imgH="177480" progId="Equation.3">
                  <p:embed/>
                </p:oleObj>
              </mc:Choice>
              <mc:Fallback>
                <p:oleObj name="公式" r:id="rId17" imgW="583920" imgH="17748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92500" y="5241925"/>
                        <a:ext cx="1377950" cy="419100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3629" name="Rectangle 29"/>
          <p:cNvSpPr>
            <a:spLocks noChangeArrowheads="1"/>
          </p:cNvSpPr>
          <p:nvPr/>
        </p:nvSpPr>
        <p:spPr bwMode="auto">
          <a:xfrm>
            <a:off x="3275013" y="5862638"/>
            <a:ext cx="511333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pt-BR" altLang="zh-CN" sz="2800">
                <a:solidFill>
                  <a:srgbClr val="FFFF00"/>
                </a:solidFill>
              </a:rPr>
              <a:t>[b,a] = cheby1(N,Rp,Wn,’s’)</a:t>
            </a:r>
          </a:p>
        </p:txBody>
      </p:sp>
      <p:graphicFrame>
        <p:nvGraphicFramePr>
          <p:cNvPr id="6" name="Object 13"/>
          <p:cNvGraphicFramePr>
            <a:graphicFrameLocks noChangeAspect="1"/>
          </p:cNvGraphicFramePr>
          <p:nvPr/>
        </p:nvGraphicFramePr>
        <p:xfrm>
          <a:off x="5795963" y="5200650"/>
          <a:ext cx="1952625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353" name="公式" r:id="rId19" imgW="761760" imgH="228600" progId="Equation.3">
                  <p:embed/>
                </p:oleObj>
              </mc:Choice>
              <mc:Fallback>
                <p:oleObj name="公式" r:id="rId19" imgW="761760" imgH="22860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95963" y="5200650"/>
                        <a:ext cx="1952625" cy="587375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3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17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13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13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13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4137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53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19" grpId="0"/>
      <p:bldP spid="417813" grpId="0"/>
      <p:bldP spid="153629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7" name="Rectangle 2"/>
          <p:cNvSpPr>
            <a:spLocks noChangeArrowheads="1"/>
          </p:cNvSpPr>
          <p:nvPr/>
        </p:nvSpPr>
        <p:spPr bwMode="auto">
          <a:xfrm>
            <a:off x="4554538" y="4511675"/>
            <a:ext cx="1587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endParaRPr kumimoji="0" lang="zh-CN" altLang="zh-CN" sz="200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23908" name="Rectangle 4"/>
          <p:cNvSpPr>
            <a:spLocks noChangeArrowheads="1"/>
          </p:cNvSpPr>
          <p:nvPr/>
        </p:nvSpPr>
        <p:spPr bwMode="auto">
          <a:xfrm>
            <a:off x="77788" y="100013"/>
            <a:ext cx="8569325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buClr>
                <a:schemeClr val="accent1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例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5.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设计一模拟低通切比雪夫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I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型滤波器，性能指标为</a:t>
            </a:r>
          </a:p>
        </p:txBody>
      </p:sp>
      <p:graphicFrame>
        <p:nvGraphicFramePr>
          <p:cNvPr id="123910" name="Object 5"/>
          <p:cNvGraphicFramePr>
            <a:graphicFrameLocks noChangeAspect="1"/>
          </p:cNvGraphicFramePr>
          <p:nvPr/>
        </p:nvGraphicFramePr>
        <p:xfrm>
          <a:off x="3297238" y="630238"/>
          <a:ext cx="2811462" cy="573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749" name="公式" r:id="rId3" imgW="1244520" imgH="253800" progId="Equation.3">
                  <p:embed/>
                </p:oleObj>
              </mc:Choice>
              <mc:Fallback>
                <p:oleObj name="公式" r:id="rId3" imgW="1244520" imgH="2538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97238" y="630238"/>
                        <a:ext cx="2811462" cy="5730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3911" name="Rectangle 14"/>
          <p:cNvSpPr>
            <a:spLocks noChangeArrowheads="1"/>
          </p:cNvSpPr>
          <p:nvPr/>
        </p:nvSpPr>
        <p:spPr bwMode="auto">
          <a:xfrm>
            <a:off x="755650" y="620713"/>
            <a:ext cx="2592388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通带截止频率</a:t>
            </a:r>
          </a:p>
        </p:txBody>
      </p:sp>
      <p:graphicFrame>
        <p:nvGraphicFramePr>
          <p:cNvPr id="123913" name="Object 6"/>
          <p:cNvGraphicFramePr>
            <a:graphicFrameLocks noChangeAspect="1"/>
          </p:cNvGraphicFramePr>
          <p:nvPr/>
        </p:nvGraphicFramePr>
        <p:xfrm>
          <a:off x="3282950" y="1174750"/>
          <a:ext cx="1376363" cy="544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750" name="公式" r:id="rId5" imgW="609480" imgH="241200" progId="Equation.3">
                  <p:embed/>
                </p:oleObj>
              </mc:Choice>
              <mc:Fallback>
                <p:oleObj name="公式" r:id="rId5" imgW="609480" imgH="24120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82950" y="1174750"/>
                        <a:ext cx="1376363" cy="544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3914" name="Rectangle 15"/>
          <p:cNvSpPr>
            <a:spLocks noChangeArrowheads="1"/>
          </p:cNvSpPr>
          <p:nvPr/>
        </p:nvSpPr>
        <p:spPr bwMode="auto">
          <a:xfrm>
            <a:off x="755650" y="1125538"/>
            <a:ext cx="2087563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通带波纹</a:t>
            </a:r>
          </a:p>
        </p:txBody>
      </p:sp>
      <p:sp>
        <p:nvSpPr>
          <p:cNvPr id="123916" name="Rectangle 17"/>
          <p:cNvSpPr>
            <a:spLocks noChangeArrowheads="1"/>
          </p:cNvSpPr>
          <p:nvPr/>
        </p:nvSpPr>
        <p:spPr bwMode="auto">
          <a:xfrm>
            <a:off x="755650" y="1630363"/>
            <a:ext cx="266382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阻带截止频率</a:t>
            </a:r>
          </a:p>
        </p:txBody>
      </p:sp>
      <p:graphicFrame>
        <p:nvGraphicFramePr>
          <p:cNvPr id="123917" name="Object 18"/>
          <p:cNvGraphicFramePr>
            <a:graphicFrameLocks noChangeAspect="1"/>
          </p:cNvGraphicFramePr>
          <p:nvPr/>
        </p:nvGraphicFramePr>
        <p:xfrm>
          <a:off x="3390900" y="1658938"/>
          <a:ext cx="3414713" cy="544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751" name="公式" r:id="rId7" imgW="1511280" imgH="241200" progId="Equation.3">
                  <p:embed/>
                </p:oleObj>
              </mc:Choice>
              <mc:Fallback>
                <p:oleObj name="公式" r:id="rId7" imgW="1511280" imgH="241200" progId="Equation.3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90900" y="1658938"/>
                        <a:ext cx="3414713" cy="5445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3919" name="Rectangle 20"/>
          <p:cNvSpPr>
            <a:spLocks noChangeArrowheads="1"/>
          </p:cNvSpPr>
          <p:nvPr/>
        </p:nvSpPr>
        <p:spPr bwMode="auto">
          <a:xfrm>
            <a:off x="755650" y="2133600"/>
            <a:ext cx="1944688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阻带衰减</a:t>
            </a:r>
          </a:p>
        </p:txBody>
      </p:sp>
      <p:graphicFrame>
        <p:nvGraphicFramePr>
          <p:cNvPr id="123920" name="Object 21"/>
          <p:cNvGraphicFramePr>
            <a:graphicFrameLocks noChangeAspect="1"/>
          </p:cNvGraphicFramePr>
          <p:nvPr/>
        </p:nvGraphicFramePr>
        <p:xfrm>
          <a:off x="3387725" y="2195513"/>
          <a:ext cx="1520825" cy="515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752" name="公式" r:id="rId9" imgW="672840" imgH="228600" progId="Equation.3">
                  <p:embed/>
                </p:oleObj>
              </mc:Choice>
              <mc:Fallback>
                <p:oleObj name="公式" r:id="rId9" imgW="672840" imgH="228600" progId="Equation.3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87725" y="2195513"/>
                        <a:ext cx="1520825" cy="515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3925" name="Text Box 21"/>
          <p:cNvSpPr txBox="1">
            <a:spLocks noChangeArrowheads="1"/>
          </p:cNvSpPr>
          <p:nvPr/>
        </p:nvSpPr>
        <p:spPr bwMode="auto">
          <a:xfrm>
            <a:off x="250825" y="2781300"/>
            <a:ext cx="23050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计算阶次</a:t>
            </a:r>
            <a:r>
              <a:rPr lang="en-US" altLang="zh-CN" sz="2800" i="1" dirty="0">
                <a:latin typeface="+mn-lt"/>
                <a:ea typeface="楷体" panose="02010609060101010101" pitchFamily="49" charset="-122"/>
              </a:rPr>
              <a:t>N</a:t>
            </a:r>
          </a:p>
        </p:txBody>
      </p:sp>
      <p:graphicFrame>
        <p:nvGraphicFramePr>
          <p:cNvPr id="415772" name="Object 28"/>
          <p:cNvGraphicFramePr>
            <a:graphicFrameLocks noChangeAspect="1"/>
          </p:cNvGraphicFramePr>
          <p:nvPr/>
        </p:nvGraphicFramePr>
        <p:xfrm>
          <a:off x="971550" y="4868863"/>
          <a:ext cx="2636838" cy="989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753" name="公式" r:id="rId11" imgW="1117440" imgH="419040" progId="Equation.3">
                  <p:embed/>
                </p:oleObj>
              </mc:Choice>
              <mc:Fallback>
                <p:oleObj name="公式" r:id="rId11" imgW="1117440" imgH="41904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4868863"/>
                        <a:ext cx="2636838" cy="989012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28"/>
          <p:cNvGraphicFramePr>
            <a:graphicFrameLocks noChangeAspect="1"/>
          </p:cNvGraphicFramePr>
          <p:nvPr/>
        </p:nvGraphicFramePr>
        <p:xfrm>
          <a:off x="3708400" y="5157788"/>
          <a:ext cx="137795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754" name="公式" r:id="rId13" imgW="583920" imgH="177480" progId="Equation.3">
                  <p:embed/>
                </p:oleObj>
              </mc:Choice>
              <mc:Fallback>
                <p:oleObj name="公式" r:id="rId13" imgW="583920" imgH="17748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08400" y="5157788"/>
                        <a:ext cx="1377950" cy="419100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931" name="Object 27"/>
          <p:cNvGraphicFramePr>
            <a:graphicFrameLocks noChangeAspect="1"/>
          </p:cNvGraphicFramePr>
          <p:nvPr/>
        </p:nvGraphicFramePr>
        <p:xfrm>
          <a:off x="4654550" y="5445125"/>
          <a:ext cx="3805238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755" name="公式" r:id="rId15" imgW="1612800" imgH="266400" progId="Equation.3">
                  <p:embed/>
                </p:oleObj>
              </mc:Choice>
              <mc:Fallback>
                <p:oleObj name="公式" r:id="rId15" imgW="1612800" imgH="266400" progId="Equation.3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54550" y="5445125"/>
                        <a:ext cx="3805238" cy="628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943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6984415"/>
              </p:ext>
            </p:extLst>
          </p:nvPr>
        </p:nvGraphicFramePr>
        <p:xfrm>
          <a:off x="731838" y="3052763"/>
          <a:ext cx="3768725" cy="1787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756" name="公式" r:id="rId17" imgW="1473120" imgH="698400" progId="Equation.3">
                  <p:embed/>
                </p:oleObj>
              </mc:Choice>
              <mc:Fallback>
                <p:oleObj name="公式" r:id="rId17" imgW="1473120" imgH="698400" progId="Equation.3">
                  <p:embed/>
                  <p:pic>
                    <p:nvPicPr>
                      <p:cNvPr id="0" name="Object 3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1838" y="3052763"/>
                        <a:ext cx="3768725" cy="1787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945" name="Object 41"/>
          <p:cNvGraphicFramePr>
            <a:graphicFrameLocks noChangeAspect="1"/>
          </p:cNvGraphicFramePr>
          <p:nvPr/>
        </p:nvGraphicFramePr>
        <p:xfrm>
          <a:off x="4457700" y="3097213"/>
          <a:ext cx="3119438" cy="1690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757" name="公式" r:id="rId19" imgW="1218960" imgH="660240" progId="Equation.3">
                  <p:embed/>
                </p:oleObj>
              </mc:Choice>
              <mc:Fallback>
                <p:oleObj name="公式" r:id="rId19" imgW="1218960" imgH="660240" progId="Equation.3">
                  <p:embed/>
                  <p:pic>
                    <p:nvPicPr>
                      <p:cNvPr id="0" name="Object 4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57700" y="3097213"/>
                        <a:ext cx="3119438" cy="16906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3946" name="Rectangle 42"/>
          <p:cNvSpPr>
            <a:spLocks noChangeArrowheads="1"/>
          </p:cNvSpPr>
          <p:nvPr/>
        </p:nvSpPr>
        <p:spPr bwMode="auto">
          <a:xfrm>
            <a:off x="1835150" y="6021388"/>
            <a:ext cx="60420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r>
              <a:rPr lang="en-US" altLang="zh-CN" sz="2800" dirty="0">
                <a:solidFill>
                  <a:srgbClr val="FFFF00"/>
                </a:solidFill>
              </a:rPr>
              <a:t>[</a:t>
            </a:r>
            <a:r>
              <a:rPr lang="en-US" altLang="zh-CN" sz="2800" dirty="0" err="1">
                <a:solidFill>
                  <a:srgbClr val="FFFF00"/>
                </a:solidFill>
              </a:rPr>
              <a:t>N,Wn</a:t>
            </a:r>
            <a:r>
              <a:rPr lang="en-US" altLang="zh-CN" sz="2800" dirty="0">
                <a:solidFill>
                  <a:srgbClr val="FFFF00"/>
                </a:solidFill>
              </a:rPr>
              <a:t>] = cheb1ord(Wp,Ws,Rp,</a:t>
            </a:r>
            <a:r>
              <a:rPr lang="en-US" altLang="zh-CN" sz="2800" dirty="0" err="1">
                <a:solidFill>
                  <a:srgbClr val="FFFF00"/>
                </a:solidFill>
              </a:rPr>
              <a:t>Rs</a:t>
            </a:r>
            <a:r>
              <a:rPr lang="en-US" altLang="zh-CN" sz="2800" dirty="0">
                <a:solidFill>
                  <a:srgbClr val="FFFF00"/>
                </a:solidFill>
              </a:rPr>
              <a:t>,'s') </a:t>
            </a:r>
          </a:p>
        </p:txBody>
      </p:sp>
      <p:graphicFrame>
        <p:nvGraphicFramePr>
          <p:cNvPr id="123947" name="Object 19"/>
          <p:cNvGraphicFramePr>
            <a:graphicFrameLocks noChangeAspect="1"/>
          </p:cNvGraphicFramePr>
          <p:nvPr/>
        </p:nvGraphicFramePr>
        <p:xfrm>
          <a:off x="5219700" y="5092700"/>
          <a:ext cx="661988" cy="452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758" name="公式" r:id="rId21" imgW="241200" imgH="164880" progId="Equation.3">
                  <p:embed/>
                </p:oleObj>
              </mc:Choice>
              <mc:Fallback>
                <p:oleObj name="公式" r:id="rId21" imgW="241200" imgH="164880" progId="Equation.3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19700" y="5092700"/>
                        <a:ext cx="661988" cy="4524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5F1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3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3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23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23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23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23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23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23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23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239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23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23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415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1239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123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123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908" grpId="0"/>
      <p:bldP spid="123911" grpId="0"/>
      <p:bldP spid="123914" grpId="0"/>
      <p:bldP spid="123916" grpId="0"/>
      <p:bldP spid="123919" grpId="0"/>
      <p:bldP spid="123946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7" name="Rectangle 2"/>
          <p:cNvSpPr>
            <a:spLocks noChangeArrowheads="1"/>
          </p:cNvSpPr>
          <p:nvPr/>
        </p:nvSpPr>
        <p:spPr bwMode="auto">
          <a:xfrm>
            <a:off x="4554538" y="4511675"/>
            <a:ext cx="1587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endParaRPr kumimoji="0" lang="zh-CN" altLang="zh-CN" sz="200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graphicFrame>
        <p:nvGraphicFramePr>
          <p:cNvPr id="151558" name="Object 19"/>
          <p:cNvGraphicFramePr>
            <a:graphicFrameLocks noChangeAspect="1"/>
          </p:cNvGraphicFramePr>
          <p:nvPr/>
        </p:nvGraphicFramePr>
        <p:xfrm>
          <a:off x="900113" y="96838"/>
          <a:ext cx="1150937" cy="452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124" name="公式" r:id="rId3" imgW="419040" imgH="164880" progId="Equation.3">
                  <p:embed/>
                </p:oleObj>
              </mc:Choice>
              <mc:Fallback>
                <p:oleObj name="公式" r:id="rId3" imgW="419040" imgH="164880" progId="Equation.3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0113" y="96838"/>
                        <a:ext cx="1150937" cy="4524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5F1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7813" name="Rectangle 21"/>
          <p:cNvSpPr>
            <a:spLocks noChangeArrowheads="1"/>
          </p:cNvSpPr>
          <p:nvPr/>
        </p:nvSpPr>
        <p:spPr bwMode="auto">
          <a:xfrm>
            <a:off x="684213" y="692150"/>
            <a:ext cx="289694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261</a:t>
            </a: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页 查表 </a:t>
            </a:r>
            <a:r>
              <a:rPr lang="en-US" altLang="zh-CN" sz="2800">
                <a:latin typeface="楷体" panose="02010609060101010101" pitchFamily="49" charset="-122"/>
                <a:ea typeface="楷体" panose="02010609060101010101" pitchFamily="49" charset="-122"/>
              </a:rPr>
              <a:t>6-5 </a:t>
            </a:r>
          </a:p>
        </p:txBody>
      </p:sp>
      <p:graphicFrame>
        <p:nvGraphicFramePr>
          <p:cNvPr id="151561" name="Object 23"/>
          <p:cNvGraphicFramePr>
            <a:graphicFrameLocks noChangeAspect="1"/>
          </p:cNvGraphicFramePr>
          <p:nvPr/>
        </p:nvGraphicFramePr>
        <p:xfrm>
          <a:off x="2700338" y="74613"/>
          <a:ext cx="1622425" cy="639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125" name="公式" r:id="rId5" imgW="609480" imgH="241200" progId="Equation.3">
                  <p:embed/>
                </p:oleObj>
              </mc:Choice>
              <mc:Fallback>
                <p:oleObj name="公式" r:id="rId5" imgW="609480" imgH="24120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00338" y="74613"/>
                        <a:ext cx="1622425" cy="639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7817" name="Object 25"/>
          <p:cNvGraphicFramePr>
            <a:graphicFrameLocks noChangeAspect="1"/>
          </p:cNvGraphicFramePr>
          <p:nvPr/>
        </p:nvGraphicFramePr>
        <p:xfrm>
          <a:off x="752475" y="1412875"/>
          <a:ext cx="7059613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126" name="公式" r:id="rId7" imgW="3301920" imgH="228600" progId="Equation.3">
                  <p:embed/>
                </p:oleObj>
              </mc:Choice>
              <mc:Fallback>
                <p:oleObj name="公式" r:id="rId7" imgW="3301920" imgH="228600" progId="Equation.3">
                  <p:embed/>
                  <p:pic>
                    <p:nvPicPr>
                      <p:cNvPr id="0" name="Object 2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2475" y="1412875"/>
                        <a:ext cx="7059613" cy="487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7818" name="Object 26"/>
          <p:cNvGraphicFramePr>
            <a:graphicFrameLocks noChangeAspect="1"/>
          </p:cNvGraphicFramePr>
          <p:nvPr/>
        </p:nvGraphicFramePr>
        <p:xfrm>
          <a:off x="755650" y="1989138"/>
          <a:ext cx="6980238" cy="1990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127" name="公式" r:id="rId9" imgW="2895480" imgH="838080" progId="Equation.3">
                  <p:embed/>
                </p:oleObj>
              </mc:Choice>
              <mc:Fallback>
                <p:oleObj name="公式" r:id="rId9" imgW="2895480" imgH="838080" progId="Equation.3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650" y="1989138"/>
                        <a:ext cx="6980238" cy="1990725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7819" name="Object 27"/>
          <p:cNvGraphicFramePr>
            <a:graphicFrameLocks noChangeAspect="1"/>
          </p:cNvGraphicFramePr>
          <p:nvPr/>
        </p:nvGraphicFramePr>
        <p:xfrm>
          <a:off x="755650" y="4437063"/>
          <a:ext cx="1406525" cy="515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128" name="公式" r:id="rId11" imgW="622080" imgH="228600" progId="Equation.3">
                  <p:embed/>
                </p:oleObj>
              </mc:Choice>
              <mc:Fallback>
                <p:oleObj name="公式" r:id="rId11" imgW="622080" imgH="228600" progId="Equation.3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650" y="4437063"/>
                        <a:ext cx="1406525" cy="515937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7820" name="Object 28"/>
          <p:cNvGraphicFramePr>
            <a:graphicFrameLocks noChangeAspect="1"/>
          </p:cNvGraphicFramePr>
          <p:nvPr/>
        </p:nvGraphicFramePr>
        <p:xfrm>
          <a:off x="611188" y="5373688"/>
          <a:ext cx="6765925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129" name="公式" r:id="rId13" imgW="2806560" imgH="380880" progId="Equation.3">
                  <p:embed/>
                </p:oleObj>
              </mc:Choice>
              <mc:Fallback>
                <p:oleObj name="公式" r:id="rId13" imgW="2806560" imgH="38088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188" y="5373688"/>
                        <a:ext cx="6765925" cy="904875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27"/>
          <p:cNvGraphicFramePr>
            <a:graphicFrameLocks noChangeAspect="1"/>
          </p:cNvGraphicFramePr>
          <p:nvPr/>
        </p:nvGraphicFramePr>
        <p:xfrm>
          <a:off x="2166938" y="4221163"/>
          <a:ext cx="4046537" cy="976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130" name="公式" r:id="rId15" imgW="1790640" imgH="431640" progId="Equation.3">
                  <p:embed/>
                </p:oleObj>
              </mc:Choice>
              <mc:Fallback>
                <p:oleObj name="公式" r:id="rId15" imgW="1790640" imgH="431640" progId="Equation.3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66938" y="4221163"/>
                        <a:ext cx="4046537" cy="976312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1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1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17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17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17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4178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417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7813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2582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5206579"/>
              </p:ext>
            </p:extLst>
          </p:nvPr>
        </p:nvGraphicFramePr>
        <p:xfrm>
          <a:off x="498475" y="116632"/>
          <a:ext cx="8020050" cy="935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916" name="公式" r:id="rId3" imgW="3327120" imgH="393480" progId="Equation.3">
                  <p:embed/>
                </p:oleObj>
              </mc:Choice>
              <mc:Fallback>
                <p:oleObj name="公式" r:id="rId3" imgW="3327120" imgH="39348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8475" y="116632"/>
                        <a:ext cx="8020050" cy="935038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9851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3761911"/>
              </p:ext>
            </p:extLst>
          </p:nvPr>
        </p:nvGraphicFramePr>
        <p:xfrm>
          <a:off x="1362075" y="1052736"/>
          <a:ext cx="1287463" cy="1047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917" name="公式" r:id="rId5" imgW="545760" imgH="444240" progId="Equation.3">
                  <p:embed/>
                </p:oleObj>
              </mc:Choice>
              <mc:Fallback>
                <p:oleObj name="公式" r:id="rId5" imgW="545760" imgH="44424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62075" y="1052736"/>
                        <a:ext cx="1287463" cy="1047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A3ED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9852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2549939"/>
              </p:ext>
            </p:extLst>
          </p:nvPr>
        </p:nvGraphicFramePr>
        <p:xfrm>
          <a:off x="107950" y="1988840"/>
          <a:ext cx="8953500" cy="1344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918" name="公式" r:id="rId7" imgW="4165560" imgH="634680" progId="Equation.3">
                  <p:embed/>
                </p:oleObj>
              </mc:Choice>
              <mc:Fallback>
                <p:oleObj name="公式" r:id="rId7" imgW="4165560" imgH="63468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950" y="1988840"/>
                        <a:ext cx="8953500" cy="1344612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5062115"/>
              </p:ext>
            </p:extLst>
          </p:nvPr>
        </p:nvGraphicFramePr>
        <p:xfrm>
          <a:off x="2627313" y="1079724"/>
          <a:ext cx="1617662" cy="928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919" name="公式" r:id="rId9" imgW="685800" imgH="393480" progId="Equation.3">
                  <p:embed/>
                </p:oleObj>
              </mc:Choice>
              <mc:Fallback>
                <p:oleObj name="公式" r:id="rId9" imgW="685800" imgH="39348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27313" y="1079724"/>
                        <a:ext cx="1617662" cy="9286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A3ED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2588" name="Rectangle 12"/>
          <p:cNvSpPr>
            <a:spLocks noChangeArrowheads="1"/>
          </p:cNvSpPr>
          <p:nvPr/>
        </p:nvSpPr>
        <p:spPr bwMode="auto">
          <a:xfrm>
            <a:off x="4355976" y="1609390"/>
            <a:ext cx="4968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pt-BR" altLang="zh-CN" sz="2800" dirty="0">
                <a:solidFill>
                  <a:srgbClr val="FFFF00"/>
                </a:solidFill>
              </a:rPr>
              <a:t>[b,a]=cheby1(N,Rp,Wn,'s') </a:t>
            </a:r>
          </a:p>
        </p:txBody>
      </p:sp>
      <p:sp>
        <p:nvSpPr>
          <p:cNvPr id="152591" name="Text Box 15"/>
          <p:cNvSpPr txBox="1">
            <a:spLocks noChangeArrowheads="1"/>
          </p:cNvSpPr>
          <p:nvPr/>
        </p:nvSpPr>
        <p:spPr bwMode="auto">
          <a:xfrm>
            <a:off x="7667625" y="6006231"/>
            <a:ext cx="108108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  <a:hlinkClick r:id="rId11" action="ppaction://hlinksldjump"/>
              </a:rPr>
              <a:t>返回</a:t>
            </a:r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21865" y="4005064"/>
            <a:ext cx="841057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>
                <a:latin typeface="+mn-lt"/>
                <a:ea typeface="+mj-ea"/>
              </a:rPr>
              <a:t>Wp</a:t>
            </a:r>
            <a:r>
              <a:rPr lang="en-US" altLang="zh-CN" dirty="0">
                <a:latin typeface="+mn-lt"/>
                <a:ea typeface="+mj-ea"/>
              </a:rPr>
              <a:t> = 10000*2*pi; </a:t>
            </a:r>
            <a:r>
              <a:rPr lang="en-US" altLang="zh-CN" dirty="0" err="1">
                <a:latin typeface="+mn-lt"/>
                <a:ea typeface="+mj-ea"/>
              </a:rPr>
              <a:t>Ws</a:t>
            </a:r>
            <a:r>
              <a:rPr lang="en-US" altLang="zh-CN" dirty="0">
                <a:latin typeface="+mn-lt"/>
                <a:ea typeface="+mj-ea"/>
              </a:rPr>
              <a:t> = 15000*2*pi; </a:t>
            </a:r>
            <a:r>
              <a:rPr lang="en-US" altLang="zh-CN" dirty="0" err="1">
                <a:latin typeface="+mn-lt"/>
                <a:ea typeface="+mj-ea"/>
              </a:rPr>
              <a:t>Rp</a:t>
            </a:r>
            <a:r>
              <a:rPr lang="en-US" altLang="zh-CN" dirty="0">
                <a:latin typeface="+mn-lt"/>
                <a:ea typeface="+mj-ea"/>
              </a:rPr>
              <a:t> = 1;  </a:t>
            </a:r>
            <a:r>
              <a:rPr lang="en-US" altLang="zh-CN" dirty="0" err="1">
                <a:latin typeface="+mn-lt"/>
                <a:ea typeface="+mj-ea"/>
              </a:rPr>
              <a:t>Rs</a:t>
            </a:r>
            <a:r>
              <a:rPr lang="en-US" altLang="zh-CN" dirty="0">
                <a:latin typeface="+mn-lt"/>
                <a:ea typeface="+mj-ea"/>
              </a:rPr>
              <a:t> = 15;</a:t>
            </a:r>
          </a:p>
          <a:p>
            <a:r>
              <a:rPr lang="en-US" altLang="zh-CN" dirty="0">
                <a:latin typeface="+mn-lt"/>
                <a:ea typeface="+mj-ea"/>
              </a:rPr>
              <a:t>[</a:t>
            </a:r>
            <a:r>
              <a:rPr lang="en-US" altLang="zh-CN" dirty="0" err="1">
                <a:latin typeface="+mn-lt"/>
                <a:ea typeface="+mj-ea"/>
              </a:rPr>
              <a:t>N,Wn</a:t>
            </a:r>
            <a:r>
              <a:rPr lang="en-US" altLang="zh-CN" dirty="0">
                <a:latin typeface="+mn-lt"/>
                <a:ea typeface="+mj-ea"/>
              </a:rPr>
              <a:t>] = cheb1ord(Wp,Ws,Rp,</a:t>
            </a:r>
            <a:r>
              <a:rPr lang="en-US" altLang="zh-CN" dirty="0" err="1">
                <a:latin typeface="+mn-lt"/>
                <a:ea typeface="+mj-ea"/>
              </a:rPr>
              <a:t>Rs</a:t>
            </a:r>
            <a:r>
              <a:rPr lang="en-US" altLang="zh-CN" dirty="0">
                <a:latin typeface="+mn-lt"/>
                <a:ea typeface="+mj-ea"/>
              </a:rPr>
              <a:t>,'s') </a:t>
            </a:r>
          </a:p>
          <a:p>
            <a:r>
              <a:rPr lang="en-US" altLang="zh-CN" dirty="0">
                <a:latin typeface="+mn-lt"/>
                <a:ea typeface="+mj-ea"/>
              </a:rPr>
              <a:t>[</a:t>
            </a:r>
            <a:r>
              <a:rPr lang="en-US" altLang="zh-CN" dirty="0" err="1">
                <a:latin typeface="+mn-lt"/>
                <a:ea typeface="+mj-ea"/>
              </a:rPr>
              <a:t>b,a</a:t>
            </a:r>
            <a:r>
              <a:rPr lang="en-US" altLang="zh-CN" dirty="0">
                <a:latin typeface="+mn-lt"/>
                <a:ea typeface="+mj-ea"/>
              </a:rPr>
              <a:t>]=cheby1(N,Rp,</a:t>
            </a:r>
            <a:r>
              <a:rPr lang="en-US" altLang="zh-CN" dirty="0" err="1">
                <a:latin typeface="+mn-lt"/>
                <a:ea typeface="+mj-ea"/>
              </a:rPr>
              <a:t>Wn</a:t>
            </a:r>
            <a:r>
              <a:rPr lang="en-US" altLang="zh-CN" dirty="0">
                <a:latin typeface="+mn-lt"/>
                <a:ea typeface="+mj-ea"/>
              </a:rPr>
              <a:t>,'s') </a:t>
            </a:r>
          </a:p>
          <a:p>
            <a:r>
              <a:rPr lang="en-US" altLang="zh-CN" dirty="0">
                <a:latin typeface="+mn-lt"/>
                <a:ea typeface="+mj-ea"/>
              </a:rPr>
              <a:t>[</a:t>
            </a:r>
            <a:r>
              <a:rPr lang="en-US" altLang="zh-CN" dirty="0" err="1">
                <a:latin typeface="+mn-lt"/>
                <a:ea typeface="+mj-ea"/>
              </a:rPr>
              <a:t>H,w</a:t>
            </a:r>
            <a:r>
              <a:rPr lang="en-US" altLang="zh-CN" dirty="0">
                <a:latin typeface="+mn-lt"/>
                <a:ea typeface="+mj-ea"/>
              </a:rPr>
              <a:t>] </a:t>
            </a:r>
            <a:r>
              <a:rPr lang="en-US" altLang="zh-CN" dirty="0" smtClean="0">
                <a:latin typeface="+mn-lt"/>
                <a:ea typeface="+mj-ea"/>
              </a:rPr>
              <a:t>= </a:t>
            </a:r>
            <a:r>
              <a:rPr lang="en-US" altLang="zh-CN" dirty="0" err="1" smtClean="0">
                <a:latin typeface="+mn-lt"/>
                <a:ea typeface="+mj-ea"/>
              </a:rPr>
              <a:t>freqs</a:t>
            </a:r>
            <a:r>
              <a:rPr lang="en-US" altLang="zh-CN" dirty="0" smtClean="0">
                <a:latin typeface="+mn-lt"/>
                <a:ea typeface="+mj-ea"/>
              </a:rPr>
              <a:t>(</a:t>
            </a:r>
            <a:r>
              <a:rPr lang="en-US" altLang="zh-CN" dirty="0" err="1" smtClean="0">
                <a:latin typeface="+mn-lt"/>
                <a:ea typeface="+mj-ea"/>
              </a:rPr>
              <a:t>b,a</a:t>
            </a:r>
            <a:r>
              <a:rPr lang="en-US" altLang="zh-CN" dirty="0">
                <a:latin typeface="+mn-lt"/>
                <a:ea typeface="+mj-ea"/>
              </a:rPr>
              <a:t>);</a:t>
            </a:r>
          </a:p>
          <a:p>
            <a:r>
              <a:rPr lang="en-US" altLang="zh-CN" dirty="0">
                <a:latin typeface="+mn-lt"/>
                <a:ea typeface="+mj-ea"/>
              </a:rPr>
              <a:t>subplot(2,1,1),plot(w/2/pi,20*log10(abs(H))),grid on;</a:t>
            </a:r>
          </a:p>
          <a:p>
            <a:r>
              <a:rPr lang="en-US" altLang="zh-CN" dirty="0">
                <a:latin typeface="+mn-lt"/>
                <a:ea typeface="+mj-ea"/>
              </a:rPr>
              <a:t>subplot(2,1,2),plot(w/2/</a:t>
            </a:r>
            <a:r>
              <a:rPr lang="en-US" altLang="zh-CN" dirty="0" err="1">
                <a:latin typeface="+mn-lt"/>
                <a:ea typeface="+mj-ea"/>
              </a:rPr>
              <a:t>pi,angle</a:t>
            </a:r>
            <a:r>
              <a:rPr lang="en-US" altLang="zh-CN" dirty="0">
                <a:latin typeface="+mn-lt"/>
                <a:ea typeface="+mj-ea"/>
              </a:rPr>
              <a:t>(H)),grid on;</a:t>
            </a:r>
          </a:p>
        </p:txBody>
      </p:sp>
      <p:sp>
        <p:nvSpPr>
          <p:cNvPr id="9" name="Text Box 1029"/>
          <p:cNvSpPr txBox="1">
            <a:spLocks noChangeArrowheads="1"/>
          </p:cNvSpPr>
          <p:nvPr/>
        </p:nvSpPr>
        <p:spPr bwMode="auto">
          <a:xfrm>
            <a:off x="179512" y="3485952"/>
            <a:ext cx="40322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使用</a:t>
            </a:r>
            <a:r>
              <a:rPr lang="en-US" altLang="zh-CN" sz="2800" dirty="0" err="1">
                <a:latin typeface="Times New Roman" panose="02020603050405020304" pitchFamily="18" charset="0"/>
                <a:ea typeface="楷体_GB2312" pitchFamily="49" charset="-122"/>
              </a:rPr>
              <a:t>matlab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得到</a:t>
            </a:r>
            <a:r>
              <a:rPr lang="en-US" altLang="zh-CN" sz="2800" i="1" dirty="0">
                <a:latin typeface="Times New Roman" panose="02020603050405020304" pitchFamily="18" charset="0"/>
                <a:ea typeface="楷体_GB2312" pitchFamily="49" charset="-122"/>
              </a:rPr>
              <a:t>H</a:t>
            </a:r>
            <a:r>
              <a:rPr lang="en-US" altLang="zh-CN" sz="2800" dirty="0">
                <a:latin typeface="Times New Roman" panose="02020603050405020304" pitchFamily="18" charset="0"/>
                <a:ea typeface="楷体_GB2312" pitchFamily="49" charset="-122"/>
              </a:rPr>
              <a:t>(</a:t>
            </a:r>
            <a:r>
              <a:rPr lang="en-US" altLang="zh-CN" sz="2800" i="1" dirty="0">
                <a:latin typeface="Times New Roman" panose="02020603050405020304" pitchFamily="18" charset="0"/>
                <a:ea typeface="楷体_GB2312" pitchFamily="49" charset="-122"/>
              </a:rPr>
              <a:t>s</a:t>
            </a:r>
            <a:r>
              <a:rPr lang="en-US" altLang="zh-CN" sz="2800" dirty="0">
                <a:latin typeface="Times New Roman" panose="02020603050405020304" pitchFamily="18" charset="0"/>
                <a:ea typeface="楷体_GB2312" pitchFamily="49" charset="-122"/>
              </a:rPr>
              <a:t>)</a:t>
            </a:r>
            <a:endParaRPr lang="en-US" altLang="zh-CN" sz="2800" dirty="0">
              <a:latin typeface="楷体_GB2312" pitchFamily="49" charset="-122"/>
              <a:ea typeface="楷体_GB2312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2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19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198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52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52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2588" grpId="0"/>
      <p:bldP spid="152591" grpId="0"/>
      <p:bldP spid="3" grpId="0"/>
      <p:bldP spid="9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460" name="Rectangle 4"/>
          <p:cNvSpPr>
            <a:spLocks noChangeArrowheads="1"/>
          </p:cNvSpPr>
          <p:nvPr/>
        </p:nvSpPr>
        <p:spPr bwMode="auto">
          <a:xfrm>
            <a:off x="6549258" y="1070498"/>
            <a:ext cx="22320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切比雪夫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I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型</a:t>
            </a:r>
          </a:p>
        </p:txBody>
      </p:sp>
      <p:sp>
        <p:nvSpPr>
          <p:cNvPr id="275461" name="Rectangle 5"/>
          <p:cNvSpPr>
            <a:spLocks noChangeArrowheads="1"/>
          </p:cNvSpPr>
          <p:nvPr/>
        </p:nvSpPr>
        <p:spPr bwMode="auto">
          <a:xfrm>
            <a:off x="6577833" y="349773"/>
            <a:ext cx="187166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巴特沃思</a:t>
            </a:r>
          </a:p>
        </p:txBody>
      </p:sp>
      <p:graphicFrame>
        <p:nvGraphicFramePr>
          <p:cNvPr id="419851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9083980"/>
              </p:ext>
            </p:extLst>
          </p:nvPr>
        </p:nvGraphicFramePr>
        <p:xfrm>
          <a:off x="6304783" y="467248"/>
          <a:ext cx="449263" cy="1077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5876" name="公式" r:id="rId3" imgW="190440" imgH="457200" progId="Equation.3">
                  <p:embed/>
                </p:oleObj>
              </mc:Choice>
              <mc:Fallback>
                <p:oleObj name="公式" r:id="rId3" imgW="190440" imgH="45720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04783" y="467248"/>
                        <a:ext cx="449263" cy="1077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A3ED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5463" name="Text Box 7"/>
          <p:cNvSpPr txBox="1">
            <a:spLocks noChangeArrowheads="1"/>
          </p:cNvSpPr>
          <p:nvPr/>
        </p:nvSpPr>
        <p:spPr bwMode="auto">
          <a:xfrm>
            <a:off x="107504" y="1341438"/>
            <a:ext cx="7127875" cy="9971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05000"/>
              </a:lnSpc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通带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截止角频率</a:t>
            </a:r>
            <a:r>
              <a:rPr lang="en-US" altLang="zh-CN" sz="2800" dirty="0" err="1" smtClean="0">
                <a:solidFill>
                  <a:srgbClr val="FFFF00"/>
                </a:solidFill>
                <a:ea typeface="楷体_GB2312" pitchFamily="49" charset="-122"/>
              </a:rPr>
              <a:t>Ω</a:t>
            </a:r>
            <a:r>
              <a:rPr lang="en-US" altLang="zh-CN" sz="2800" i="1" baseline="-25000" dirty="0" err="1" smtClean="0">
                <a:solidFill>
                  <a:srgbClr val="FFFF00"/>
                </a:solidFill>
                <a:ea typeface="楷体_GB2312" pitchFamily="49" charset="-122"/>
              </a:rPr>
              <a:t>p</a:t>
            </a:r>
            <a:r>
              <a:rPr lang="en-US" altLang="zh-CN" sz="2800" i="1" baseline="-25000" dirty="0" smtClean="0">
                <a:solidFill>
                  <a:srgbClr val="FFFF00"/>
                </a:solidFill>
                <a:ea typeface="楷体_GB2312" pitchFamily="49" charset="-122"/>
              </a:rPr>
              <a:t> 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通带衰减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波纹</a:t>
            </a:r>
            <a:r>
              <a:rPr lang="en-US" altLang="zh-CN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en-US" altLang="zh-CN" sz="2800" dirty="0" err="1" smtClean="0">
                <a:solidFill>
                  <a:srgbClr val="FFFF00"/>
                </a:solidFill>
                <a:ea typeface="楷体_GB2312" pitchFamily="49" charset="-122"/>
                <a:cs typeface="Times New Roman" panose="02020603050405020304" pitchFamily="18" charset="0"/>
              </a:rPr>
              <a:t>δ</a:t>
            </a:r>
            <a:r>
              <a:rPr lang="en-US" altLang="zh-CN" sz="2800" i="1" baseline="-25000" dirty="0" err="1" smtClean="0">
                <a:solidFill>
                  <a:srgbClr val="FFFF00"/>
                </a:solidFill>
                <a:ea typeface="楷体_GB2312" pitchFamily="49" charset="-122"/>
              </a:rPr>
              <a:t>p</a:t>
            </a:r>
            <a:endParaRPr lang="en-US" altLang="zh-CN" sz="2800" i="1" dirty="0">
              <a:solidFill>
                <a:srgbClr val="FFFF00"/>
              </a:solidFill>
              <a:ea typeface="楷体_GB2312" pitchFamily="49" charset="-122"/>
            </a:endParaRPr>
          </a:p>
          <a:p>
            <a:pPr algn="just">
              <a:lnSpc>
                <a:spcPct val="105000"/>
              </a:lnSpc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阻带截止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角频率</a:t>
            </a:r>
            <a:r>
              <a:rPr lang="en-US" altLang="zh-CN" sz="2800" dirty="0" err="1" smtClean="0">
                <a:solidFill>
                  <a:srgbClr val="FFFF00"/>
                </a:solidFill>
                <a:ea typeface="楷体_GB2312" pitchFamily="49" charset="-122"/>
              </a:rPr>
              <a:t>Ω</a:t>
            </a:r>
            <a:r>
              <a:rPr lang="en-US" altLang="zh-CN" sz="2800" i="1" baseline="-25000" dirty="0" err="1" smtClean="0">
                <a:solidFill>
                  <a:srgbClr val="FFFF00"/>
                </a:solidFill>
                <a:ea typeface="楷体_GB2312" pitchFamily="49" charset="-122"/>
              </a:rPr>
              <a:t>s</a:t>
            </a:r>
            <a:r>
              <a:rPr lang="en-US" altLang="zh-CN" sz="2800" i="1" baseline="-25000" dirty="0" smtClean="0">
                <a:solidFill>
                  <a:srgbClr val="FFFF00"/>
                </a:solidFill>
                <a:ea typeface="楷体_GB2312" pitchFamily="49" charset="-122"/>
              </a:rPr>
              <a:t>  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阻带衰减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波纹</a:t>
            </a:r>
            <a:r>
              <a:rPr lang="en-US" altLang="zh-CN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en-US" altLang="zh-CN" sz="2800" dirty="0" err="1" smtClean="0">
                <a:solidFill>
                  <a:srgbClr val="FFFF00"/>
                </a:solidFill>
                <a:ea typeface="楷体_GB2312" pitchFamily="49" charset="-122"/>
              </a:rPr>
              <a:t>δ</a:t>
            </a:r>
            <a:r>
              <a:rPr lang="en-US" altLang="zh-CN" sz="2800" i="1" baseline="-25000" dirty="0" err="1" smtClean="0">
                <a:solidFill>
                  <a:srgbClr val="FFFF00"/>
                </a:solidFill>
                <a:ea typeface="楷体_GB2312" pitchFamily="49" charset="-122"/>
              </a:rPr>
              <a:t>s</a:t>
            </a:r>
            <a:endParaRPr lang="en-US" altLang="zh-CN" sz="2800" i="1" baseline="-25000" dirty="0">
              <a:solidFill>
                <a:srgbClr val="FFFF00"/>
              </a:solidFill>
              <a:ea typeface="楷体_GB2312" pitchFamily="49" charset="-122"/>
            </a:endParaRPr>
          </a:p>
        </p:txBody>
      </p:sp>
      <p:sp>
        <p:nvSpPr>
          <p:cNvPr id="275464" name="Rectangle 8"/>
          <p:cNvSpPr>
            <a:spLocks noChangeArrowheads="1"/>
          </p:cNvSpPr>
          <p:nvPr/>
        </p:nvSpPr>
        <p:spPr bwMode="auto">
          <a:xfrm>
            <a:off x="323850" y="2392363"/>
            <a:ext cx="568801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dirty="0">
                <a:ea typeface="楷体_GB2312" pitchFamily="49" charset="-122"/>
              </a:rPr>
              <a:t>1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、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根据指标计算滤波器阶数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endParaRPr lang="en-US" altLang="zh-CN" sz="2800" i="1" baseline="-25000" dirty="0">
              <a:solidFill>
                <a:srgbClr val="FFFF00"/>
              </a:solidFill>
            </a:endParaRPr>
          </a:p>
        </p:txBody>
      </p:sp>
      <p:sp>
        <p:nvSpPr>
          <p:cNvPr id="275465" name="Rectangle 9"/>
          <p:cNvSpPr>
            <a:spLocks noChangeArrowheads="1"/>
          </p:cNvSpPr>
          <p:nvPr/>
        </p:nvSpPr>
        <p:spPr bwMode="auto">
          <a:xfrm>
            <a:off x="323850" y="2954338"/>
            <a:ext cx="777716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dirty="0">
                <a:ea typeface="楷体_GB2312" pitchFamily="49" charset="-122"/>
              </a:rPr>
              <a:t>2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、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查表得到滤波器归一化系统函数</a:t>
            </a:r>
            <a:r>
              <a:rPr lang="en-US" altLang="zh-CN" sz="2800" i="1" dirty="0" err="1">
                <a:ea typeface="楷体_GB2312" pitchFamily="49" charset="-122"/>
              </a:rPr>
              <a:t>H</a:t>
            </a:r>
            <a:r>
              <a:rPr lang="en-US" altLang="zh-CN" sz="2800" i="1" baseline="-25000" dirty="0" err="1">
                <a:ea typeface="楷体_GB2312" pitchFamily="49" charset="-122"/>
              </a:rPr>
              <a:t>aN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ea typeface="楷体_GB2312" pitchFamily="49" charset="-122"/>
              </a:rPr>
              <a:t>、</a:t>
            </a:r>
            <a:r>
              <a:rPr lang="en-US" altLang="zh-CN" sz="2800" i="1" dirty="0">
                <a:solidFill>
                  <a:srgbClr val="FFFF00"/>
                </a:solidFill>
                <a:ea typeface="楷体_GB2312" pitchFamily="49" charset="-122"/>
                <a:hlinkClick r:id="rId5" action="ppaction://hlinksldjump"/>
              </a:rPr>
              <a:t>d</a:t>
            </a:r>
            <a:r>
              <a:rPr lang="en-US" altLang="zh-CN" sz="2800" baseline="-25000" dirty="0">
                <a:solidFill>
                  <a:srgbClr val="FFFF00"/>
                </a:solidFill>
                <a:ea typeface="楷体_GB2312" pitchFamily="49" charset="-122"/>
                <a:hlinkClick r:id="rId5" action="ppaction://hlinksldjump"/>
              </a:rPr>
              <a:t>0</a:t>
            </a:r>
            <a:endParaRPr lang="en-US" altLang="zh-CN" sz="2800" baseline="-25000" dirty="0">
              <a:solidFill>
                <a:srgbClr val="FFFF00"/>
              </a:solidFill>
              <a:ea typeface="楷体_GB2312" pitchFamily="49" charset="-122"/>
            </a:endParaRPr>
          </a:p>
        </p:txBody>
      </p:sp>
      <p:sp>
        <p:nvSpPr>
          <p:cNvPr id="275466" name="Rectangle 10"/>
          <p:cNvSpPr>
            <a:spLocks noChangeArrowheads="1"/>
          </p:cNvSpPr>
          <p:nvPr/>
        </p:nvSpPr>
        <p:spPr bwMode="auto">
          <a:xfrm>
            <a:off x="323850" y="3530600"/>
            <a:ext cx="55435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dirty="0">
                <a:ea typeface="楷体_GB2312" pitchFamily="49" charset="-122"/>
              </a:rPr>
              <a:t>3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、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去归一化得到系统函数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endParaRPr lang="en-US" altLang="zh-CN" dirty="0"/>
          </a:p>
        </p:txBody>
      </p:sp>
      <p:graphicFrame>
        <p:nvGraphicFramePr>
          <p:cNvPr id="275467" name="Object 11"/>
          <p:cNvGraphicFramePr>
            <a:graphicFrameLocks/>
          </p:cNvGraphicFramePr>
          <p:nvPr/>
        </p:nvGraphicFramePr>
        <p:xfrm>
          <a:off x="579438" y="4062413"/>
          <a:ext cx="2789237" cy="1620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5877" name="公式" r:id="rId6" imgW="1091880" imgH="660240" progId="Equation.3">
                  <p:embed/>
                </p:oleObj>
              </mc:Choice>
              <mc:Fallback>
                <p:oleObj name="公式" r:id="rId6" imgW="1091880" imgH="660240" progId="Equation.3">
                  <p:embed/>
                  <p:pic>
                    <p:nvPicPr>
                      <p:cNvPr id="0" name="Object 11"/>
                      <p:cNvPicPr>
                        <a:picLocks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9438" y="4062413"/>
                        <a:ext cx="2789237" cy="1620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5468" name="Object 12"/>
          <p:cNvGraphicFramePr>
            <a:graphicFrameLocks/>
          </p:cNvGraphicFramePr>
          <p:nvPr/>
        </p:nvGraphicFramePr>
        <p:xfrm>
          <a:off x="4657725" y="4221163"/>
          <a:ext cx="3835400" cy="1716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5878" name="公式" r:id="rId8" imgW="1498320" imgH="698400" progId="Equation.3">
                  <p:embed/>
                </p:oleObj>
              </mc:Choice>
              <mc:Fallback>
                <p:oleObj name="公式" r:id="rId8" imgW="1498320" imgH="698400" progId="Equation.3">
                  <p:embed/>
                  <p:pic>
                    <p:nvPicPr>
                      <p:cNvPr id="0" name="Object 12"/>
                      <p:cNvPicPr>
                        <a:picLocks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57725" y="4221163"/>
                        <a:ext cx="3835400" cy="17160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5469" name="Text Box 13"/>
          <p:cNvSpPr txBox="1">
            <a:spLocks noChangeArrowheads="1"/>
          </p:cNvSpPr>
          <p:nvPr/>
        </p:nvSpPr>
        <p:spPr bwMode="auto">
          <a:xfrm>
            <a:off x="2936825" y="720725"/>
            <a:ext cx="4299471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just">
              <a:spcBef>
                <a:spcPct val="20000"/>
              </a:spcBef>
            </a:pP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设计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模拟低通滤波器</a:t>
            </a:r>
          </a:p>
        </p:txBody>
      </p:sp>
      <p:sp>
        <p:nvSpPr>
          <p:cNvPr id="275470" name="Text Box 14"/>
          <p:cNvSpPr txBox="1">
            <a:spLocks noChangeArrowheads="1"/>
          </p:cNvSpPr>
          <p:nvPr/>
        </p:nvSpPr>
        <p:spPr bwMode="auto">
          <a:xfrm>
            <a:off x="2570163" y="87313"/>
            <a:ext cx="2881312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6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复    习</a:t>
            </a:r>
          </a:p>
        </p:txBody>
      </p:sp>
      <p:graphicFrame>
        <p:nvGraphicFramePr>
          <p:cNvPr id="275472" name="Object 16"/>
          <p:cNvGraphicFramePr>
            <a:graphicFrameLocks noChangeAspect="1"/>
          </p:cNvGraphicFramePr>
          <p:nvPr/>
        </p:nvGraphicFramePr>
        <p:xfrm>
          <a:off x="1835150" y="5387975"/>
          <a:ext cx="3048000" cy="1208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5879" name="Equation" r:id="rId10" imgW="1155600" imgH="457200" progId="Equation.DSMT4">
                  <p:embed/>
                </p:oleObj>
              </mc:Choice>
              <mc:Fallback>
                <p:oleObj name="Equation" r:id="rId10" imgW="1155600" imgH="457200" progId="Equation.DSMT4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5387975"/>
                        <a:ext cx="3048000" cy="12080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5473" name="Object 17"/>
          <p:cNvGraphicFramePr>
            <a:graphicFrameLocks noChangeAspect="1"/>
          </p:cNvGraphicFramePr>
          <p:nvPr/>
        </p:nvGraphicFramePr>
        <p:xfrm>
          <a:off x="5148263" y="5895975"/>
          <a:ext cx="3805237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5880" name="公式" r:id="rId12" imgW="1612800" imgH="266400" progId="Equation.3">
                  <p:embed/>
                </p:oleObj>
              </mc:Choice>
              <mc:Fallback>
                <p:oleObj name="公式" r:id="rId12" imgW="1612800" imgH="266400" progId="Equation.3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48263" y="5895975"/>
                        <a:ext cx="3805237" cy="628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5475" name="Rectangle 19"/>
          <p:cNvSpPr>
            <a:spLocks noChangeArrowheads="1"/>
          </p:cNvSpPr>
          <p:nvPr/>
        </p:nvSpPr>
        <p:spPr bwMode="auto">
          <a:xfrm>
            <a:off x="5278438" y="3544888"/>
            <a:ext cx="2951162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>
                <a:ea typeface="楷体_GB2312" pitchFamily="49" charset="-122"/>
              </a:rPr>
              <a:t>  s</a:t>
            </a:r>
            <a:r>
              <a:rPr lang="en-US" altLang="zh-CN" sz="2800"/>
              <a:t>←</a:t>
            </a:r>
            <a:r>
              <a:rPr lang="en-US" altLang="zh-CN" sz="2800">
                <a:solidFill>
                  <a:srgbClr val="FFFF00"/>
                </a:solidFill>
              </a:rPr>
              <a:t>s/</a:t>
            </a:r>
            <a:r>
              <a:rPr lang="en-US" altLang="zh-CN" sz="2800">
                <a:solidFill>
                  <a:srgbClr val="FFFF00"/>
                </a:solidFill>
                <a:ea typeface="楷体_GB2312" pitchFamily="49" charset="-122"/>
              </a:rPr>
              <a:t>Ω</a:t>
            </a:r>
            <a:r>
              <a:rPr lang="en-US" altLang="zh-CN" sz="2800" i="1" baseline="-25000">
                <a:solidFill>
                  <a:srgbClr val="FFFF00"/>
                </a:solidFill>
              </a:rPr>
              <a:t>c  </a:t>
            </a:r>
            <a:r>
              <a:rPr lang="en-US" altLang="zh-CN" sz="2800">
                <a:solidFill>
                  <a:srgbClr val="FFFF00"/>
                </a:solidFill>
              </a:rPr>
              <a:t>s/</a:t>
            </a:r>
            <a:r>
              <a:rPr lang="en-US" altLang="zh-CN" sz="2800">
                <a:solidFill>
                  <a:srgbClr val="FFFF00"/>
                </a:solidFill>
                <a:ea typeface="楷体_GB2312" pitchFamily="49" charset="-122"/>
              </a:rPr>
              <a:t>Ω</a:t>
            </a:r>
            <a:r>
              <a:rPr lang="en-US" altLang="zh-CN" sz="2800" i="1" baseline="-25000">
                <a:solidFill>
                  <a:srgbClr val="FFFF00"/>
                </a:solidFill>
              </a:rPr>
              <a:t>p</a:t>
            </a:r>
            <a:r>
              <a:rPr lang="en-US" altLang="zh-CN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5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19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75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75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75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75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75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75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75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75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75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275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275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5460" grpId="0"/>
      <p:bldP spid="275461" grpId="0"/>
      <p:bldP spid="275463" grpId="0"/>
      <p:bldP spid="275464" grpId="0"/>
      <p:bldP spid="275465" grpId="0"/>
      <p:bldP spid="275466" grpId="0"/>
      <p:bldP spid="275469" grpId="0"/>
      <p:bldP spid="275475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2" name="Text Box 4"/>
          <p:cNvSpPr txBox="1">
            <a:spLocks noChangeArrowheads="1"/>
          </p:cNvSpPr>
          <p:nvPr/>
        </p:nvSpPr>
        <p:spPr bwMode="auto">
          <a:xfrm>
            <a:off x="280988" y="1916832"/>
            <a:ext cx="8424862" cy="265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15000"/>
              </a:lnSpc>
              <a:spcBef>
                <a:spcPct val="1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这个映射变换必须满足以下两条基本要求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： </a:t>
            </a:r>
          </a:p>
          <a:p>
            <a:pPr algn="just">
              <a:lnSpc>
                <a:spcPct val="115000"/>
              </a:lnSpc>
              <a:spcBef>
                <a:spcPct val="10000"/>
              </a:spcBef>
            </a:pPr>
            <a:r>
              <a:rPr lang="en-US" altLang="zh-CN" sz="2800" dirty="0">
                <a:ea typeface="楷体_GB2312" pitchFamily="49" charset="-122"/>
              </a:rPr>
              <a:t>1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)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的频率响应要能模仿</a:t>
            </a:r>
            <a:r>
              <a:rPr lang="en-US" altLang="zh-CN" sz="2800" i="1" dirty="0" smtClean="0">
                <a:ea typeface="楷体_GB2312" pitchFamily="49" charset="-122"/>
              </a:rPr>
              <a:t>H</a:t>
            </a:r>
            <a:r>
              <a:rPr lang="en-US" altLang="zh-CN" sz="2800" dirty="0" smtClean="0">
                <a:ea typeface="楷体_GB2312" pitchFamily="49" charset="-122"/>
              </a:rPr>
              <a:t>(s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的频率响应，也即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平面虚轴</a:t>
            </a:r>
            <a:r>
              <a:rPr lang="en-US" altLang="zh-CN" sz="2800" i="1" dirty="0" err="1">
                <a:ea typeface="楷体_GB2312" pitchFamily="49" charset="-122"/>
              </a:rPr>
              <a:t>j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必须映射到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平面的单位圆</a:t>
            </a:r>
            <a:r>
              <a:rPr lang="en-US" altLang="zh-CN" sz="2800" dirty="0">
                <a:ea typeface="楷体_GB2312" pitchFamily="49" charset="-122"/>
              </a:rPr>
              <a:t>e </a:t>
            </a:r>
            <a:r>
              <a:rPr lang="en-US" altLang="zh-CN" sz="2800" i="1" baseline="30000" dirty="0" err="1">
                <a:ea typeface="楷体_GB2312" pitchFamily="49" charset="-122"/>
              </a:rPr>
              <a:t>jω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上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。 </a:t>
            </a:r>
          </a:p>
          <a:p>
            <a:pPr algn="just">
              <a:lnSpc>
                <a:spcPct val="115000"/>
              </a:lnSpc>
              <a:spcBef>
                <a:spcPct val="10000"/>
              </a:spcBef>
            </a:pPr>
            <a:r>
              <a:rPr lang="en-US" altLang="zh-CN" sz="2800" dirty="0">
                <a:ea typeface="楷体_GB2312" pitchFamily="49" charset="-122"/>
              </a:rPr>
              <a:t>2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因果稳定的</a:t>
            </a:r>
            <a:r>
              <a:rPr lang="en-US" altLang="zh-CN" sz="2800" i="1" dirty="0" smtClean="0">
                <a:ea typeface="楷体_GB2312" pitchFamily="49" charset="-122"/>
              </a:rPr>
              <a:t>H</a:t>
            </a:r>
            <a:r>
              <a:rPr lang="en-US" altLang="zh-CN" sz="2800" dirty="0" smtClean="0">
                <a:ea typeface="楷体_GB2312" pitchFamily="49" charset="-122"/>
              </a:rPr>
              <a:t>(</a:t>
            </a:r>
            <a:r>
              <a:rPr lang="en-US" altLang="zh-CN" sz="2800" i="1" dirty="0" smtClean="0">
                <a:ea typeface="楷体_GB2312" pitchFamily="49" charset="-122"/>
              </a:rPr>
              <a:t>s</a:t>
            </a:r>
            <a:r>
              <a:rPr lang="en-US" altLang="zh-CN" sz="2800" dirty="0" smtClean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映射成因果稳定的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即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平面的左半平面</a:t>
            </a:r>
            <a:r>
              <a:rPr lang="en-US" altLang="zh-CN" sz="2800" dirty="0">
                <a:ea typeface="楷体_GB2312" pitchFamily="49" charset="-122"/>
              </a:rPr>
              <a:t>Re[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en-US" altLang="zh-CN" sz="2800" dirty="0">
                <a:ea typeface="楷体_GB2312" pitchFamily="49" charset="-122"/>
              </a:rPr>
              <a:t>]&lt;</a:t>
            </a:r>
            <a:r>
              <a:rPr lang="en-US" altLang="zh-CN" sz="2800" dirty="0" smtClean="0">
                <a:ea typeface="楷体_GB2312" pitchFamily="49" charset="-122"/>
              </a:rPr>
              <a:t>0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映射到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平面单位圆的内部</a:t>
            </a:r>
            <a:r>
              <a:rPr lang="en-US" altLang="zh-CN" sz="2800" dirty="0">
                <a:ea typeface="楷体_GB2312" pitchFamily="49" charset="-122"/>
              </a:rPr>
              <a:t>|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en-US" altLang="zh-CN" sz="2800" dirty="0">
                <a:ea typeface="楷体_GB2312" pitchFamily="49" charset="-122"/>
              </a:rPr>
              <a:t>|&lt;1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。</a:t>
            </a:r>
            <a:endParaRPr lang="zh-CN" altLang="en-US" sz="2800" dirty="0"/>
          </a:p>
        </p:txBody>
      </p:sp>
      <p:sp>
        <p:nvSpPr>
          <p:cNvPr id="150533" name="Rectangle 5"/>
          <p:cNvSpPr>
            <a:spLocks noChangeArrowheads="1"/>
          </p:cNvSpPr>
          <p:nvPr/>
        </p:nvSpPr>
        <p:spPr bwMode="auto">
          <a:xfrm>
            <a:off x="217488" y="265930"/>
            <a:ext cx="8675687" cy="15788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5000"/>
              </a:lnSpc>
              <a:spcBef>
                <a:spcPct val="10000"/>
              </a:spcBef>
            </a:pP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 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模拟滤波器转化为数字滤波器，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就是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将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模拟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滤波器系统函数</a:t>
            </a:r>
            <a:r>
              <a:rPr lang="en-US" altLang="zh-CN" sz="2800" i="1" dirty="0" smtClean="0">
                <a:ea typeface="楷体_GB2312" pitchFamily="49" charset="-122"/>
              </a:rPr>
              <a:t>H</a:t>
            </a:r>
            <a:r>
              <a:rPr lang="en-US" altLang="zh-CN" sz="2800" dirty="0" smtClean="0">
                <a:ea typeface="楷体_GB2312" pitchFamily="49" charset="-122"/>
              </a:rPr>
              <a:t>(</a:t>
            </a:r>
            <a:r>
              <a:rPr lang="en-US" altLang="zh-CN" sz="2800" i="1" dirty="0" smtClean="0">
                <a:ea typeface="楷体_GB2312" pitchFamily="49" charset="-122"/>
              </a:rPr>
              <a:t>s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映射成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数字滤波器系统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函数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。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因此，是一个</a:t>
            </a:r>
            <a:r>
              <a:rPr lang="en-US" altLang="zh-CN" sz="2800" i="1" dirty="0" smtClean="0">
                <a:ea typeface="楷体_GB2312" pitchFamily="49" charset="-122"/>
              </a:rPr>
              <a:t>s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平面映射到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平面的变换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。</a:t>
            </a:r>
          </a:p>
        </p:txBody>
      </p:sp>
      <p:sp>
        <p:nvSpPr>
          <p:cNvPr id="150535" name="Text Box 7"/>
          <p:cNvSpPr txBox="1">
            <a:spLocks noChangeArrowheads="1"/>
          </p:cNvSpPr>
          <p:nvPr/>
        </p:nvSpPr>
        <p:spPr bwMode="auto">
          <a:xfrm>
            <a:off x="2340645" y="5273848"/>
            <a:ext cx="386873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solidFill>
                  <a:srgbClr val="FFFF00"/>
                </a:solidFill>
                <a:latin typeface="+mn-lt"/>
                <a:ea typeface="楷体" panose="02010609060101010101" pitchFamily="49" charset="-122"/>
                <a:hlinkClick r:id="rId3" action="ppaction://hlinksldjump"/>
              </a:rPr>
              <a:t>6.7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双线性变换法</a:t>
            </a:r>
          </a:p>
        </p:txBody>
      </p:sp>
      <p:sp>
        <p:nvSpPr>
          <p:cNvPr id="150536" name="Text Box 8"/>
          <p:cNvSpPr txBox="1">
            <a:spLocks noChangeArrowheads="1"/>
          </p:cNvSpPr>
          <p:nvPr/>
        </p:nvSpPr>
        <p:spPr bwMode="auto">
          <a:xfrm>
            <a:off x="2326358" y="4653136"/>
            <a:ext cx="38830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solidFill>
                  <a:srgbClr val="FFFF00"/>
                </a:solidFill>
                <a:latin typeface="+mn-lt"/>
                <a:ea typeface="楷体" panose="02010609060101010101" pitchFamily="49" charset="-122"/>
                <a:hlinkClick r:id="rId4" action="ppaction://hlinksldjump"/>
              </a:rPr>
              <a:t>6.5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冲激响应不变法</a:t>
            </a:r>
          </a:p>
        </p:txBody>
      </p:sp>
      <p:graphicFrame>
        <p:nvGraphicFramePr>
          <p:cNvPr id="417820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9704358"/>
              </p:ext>
            </p:extLst>
          </p:nvPr>
        </p:nvGraphicFramePr>
        <p:xfrm>
          <a:off x="2051720" y="4740448"/>
          <a:ext cx="439738" cy="1039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620" name="公式" r:id="rId5" imgW="190440" imgH="457200" progId="Equation.3">
                  <p:embed/>
                </p:oleObj>
              </mc:Choice>
              <mc:Fallback>
                <p:oleObj name="公式" r:id="rId5" imgW="190440" imgH="45720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51720" y="4740448"/>
                        <a:ext cx="439738" cy="1039813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0539" name="Text Box 11"/>
          <p:cNvSpPr txBox="1">
            <a:spLocks noChangeArrowheads="1"/>
          </p:cNvSpPr>
          <p:nvPr/>
        </p:nvSpPr>
        <p:spPr bwMode="auto">
          <a:xfrm>
            <a:off x="2989933" y="5804073"/>
            <a:ext cx="2735262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举例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:</a:t>
            </a:r>
            <a:r>
              <a:rPr lang="en-US" altLang="zh-CN" sz="2800" dirty="0">
                <a:latin typeface="+mn-lt"/>
                <a:ea typeface="楷体" panose="02010609060101010101" pitchFamily="49" charset="-122"/>
                <a:hlinkClick r:id="rId7" action="ppaction://hlinksldjump"/>
              </a:rPr>
              <a:t>8 ~ 13</a:t>
            </a:r>
            <a:endParaRPr lang="en-US" altLang="zh-CN" sz="2800" dirty="0">
              <a:latin typeface="+mn-lt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0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505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505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505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17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50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50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50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0533" grpId="0"/>
      <p:bldP spid="150535" grpId="0"/>
      <p:bldP spid="150536" grpId="0"/>
      <p:bldP spid="150539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ChangeArrowheads="1"/>
          </p:cNvSpPr>
          <p:nvPr/>
        </p:nvSpPr>
        <p:spPr bwMode="auto">
          <a:xfrm>
            <a:off x="179388" y="1539528"/>
            <a:ext cx="8713787" cy="1630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  <a:spcBef>
                <a:spcPct val="50000"/>
              </a:spcBef>
            </a:pP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 使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数字滤波器的单位脉冲响应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模仿模拟滤波器的冲激响应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i="1" baseline="-25000" dirty="0">
                <a:ea typeface="楷体_GB2312" pitchFamily="49" charset="-122"/>
              </a:rPr>
              <a:t>a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t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即将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i="1" baseline="-25000" dirty="0">
                <a:ea typeface="楷体_GB2312" pitchFamily="49" charset="-122"/>
              </a:rPr>
              <a:t>a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t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进行等间隔采样，使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r>
              <a:rPr lang="en-US" altLang="zh-CN" sz="2800" dirty="0" smtClean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等于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i="1" baseline="-25000" dirty="0">
                <a:ea typeface="楷体_GB2312" pitchFamily="49" charset="-122"/>
              </a:rPr>
              <a:t>a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t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的采样值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：</a:t>
            </a:r>
          </a:p>
        </p:txBody>
      </p:sp>
      <p:sp>
        <p:nvSpPr>
          <p:cNvPr id="51203" name="Text Box 3"/>
          <p:cNvSpPr txBox="1">
            <a:spLocks noChangeArrowheads="1"/>
          </p:cNvSpPr>
          <p:nvPr/>
        </p:nvSpPr>
        <p:spPr bwMode="auto">
          <a:xfrm>
            <a:off x="2124075" y="333375"/>
            <a:ext cx="46085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200" dirty="0">
                <a:solidFill>
                  <a:srgbClr val="FFFF00"/>
                </a:solidFill>
                <a:latin typeface="+mn-lt"/>
                <a:ea typeface="楷体" panose="02010609060101010101" pitchFamily="49" charset="-122"/>
              </a:rPr>
              <a:t>6.5</a:t>
            </a:r>
            <a:r>
              <a:rPr lang="en-US" altLang="zh-CN" sz="32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32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冲激响应不变法</a:t>
            </a:r>
          </a:p>
        </p:txBody>
      </p:sp>
      <p:sp>
        <p:nvSpPr>
          <p:cNvPr id="51204" name="Text Box 4"/>
          <p:cNvSpPr txBox="1">
            <a:spLocks noChangeArrowheads="1"/>
          </p:cNvSpPr>
          <p:nvPr/>
        </p:nvSpPr>
        <p:spPr bwMode="auto">
          <a:xfrm>
            <a:off x="122238" y="980728"/>
            <a:ext cx="32004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一、变换原理</a:t>
            </a:r>
          </a:p>
        </p:txBody>
      </p:sp>
      <p:graphicFrame>
        <p:nvGraphicFramePr>
          <p:cNvPr id="417819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5541782"/>
              </p:ext>
            </p:extLst>
          </p:nvPr>
        </p:nvGraphicFramePr>
        <p:xfrm>
          <a:off x="2058988" y="3215928"/>
          <a:ext cx="2800350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83" name="公式" r:id="rId3" imgW="977760" imgH="253800" progId="Equation.3">
                  <p:embed/>
                </p:oleObj>
              </mc:Choice>
              <mc:Fallback>
                <p:oleObj name="公式" r:id="rId3" imgW="977760" imgH="253800" progId="Equation.3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58988" y="3215928"/>
                        <a:ext cx="2800350" cy="727075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7820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6980159"/>
              </p:ext>
            </p:extLst>
          </p:nvPr>
        </p:nvGraphicFramePr>
        <p:xfrm>
          <a:off x="971550" y="3943003"/>
          <a:ext cx="2449513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84" name="公式" r:id="rId5" imgW="850680" imgH="203040" progId="Equation.3">
                  <p:embed/>
                </p:oleObj>
              </mc:Choice>
              <mc:Fallback>
                <p:oleObj name="公式" r:id="rId5" imgW="850680" imgH="20304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3943003"/>
                        <a:ext cx="2449513" cy="584200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3167516"/>
              </p:ext>
            </p:extLst>
          </p:nvPr>
        </p:nvGraphicFramePr>
        <p:xfrm>
          <a:off x="4135438" y="3943003"/>
          <a:ext cx="2668587" cy="658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85" name="公式" r:id="rId7" imgW="927000" imgH="228600" progId="Equation.3">
                  <p:embed/>
                </p:oleObj>
              </mc:Choice>
              <mc:Fallback>
                <p:oleObj name="公式" r:id="rId7" imgW="927000" imgH="22860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35438" y="3943003"/>
                        <a:ext cx="2668587" cy="658813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17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5411248"/>
              </p:ext>
            </p:extLst>
          </p:nvPr>
        </p:nvGraphicFramePr>
        <p:xfrm>
          <a:off x="2341563" y="4612928"/>
          <a:ext cx="1216025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86" name="公式" r:id="rId9" imgW="457200" imgH="203040" progId="Equation.3">
                  <p:embed/>
                </p:oleObj>
              </mc:Choice>
              <mc:Fallback>
                <p:oleObj name="公式" r:id="rId9" imgW="457200" imgH="203040" progId="Equation.3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41563" y="4612928"/>
                        <a:ext cx="1216025" cy="539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18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0986682"/>
              </p:ext>
            </p:extLst>
          </p:nvPr>
        </p:nvGraphicFramePr>
        <p:xfrm>
          <a:off x="1258888" y="4612928"/>
          <a:ext cx="944562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87" name="公式" r:id="rId11" imgW="355320" imgH="203040" progId="Equation.3">
                  <p:embed/>
                </p:oleObj>
              </mc:Choice>
              <mc:Fallback>
                <p:oleObj name="公式" r:id="rId11" imgW="355320" imgH="203040" progId="Equation.3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8888" y="4612928"/>
                        <a:ext cx="944562" cy="539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19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891234"/>
              </p:ext>
            </p:extLst>
          </p:nvPr>
        </p:nvGraphicFramePr>
        <p:xfrm>
          <a:off x="5208588" y="4627216"/>
          <a:ext cx="1450975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88" name="公式" r:id="rId13" imgW="545760" imgH="203040" progId="Equation.3">
                  <p:embed/>
                </p:oleObj>
              </mc:Choice>
              <mc:Fallback>
                <p:oleObj name="公式" r:id="rId13" imgW="545760" imgH="203040" progId="Equation.3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08588" y="4627216"/>
                        <a:ext cx="1450975" cy="539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20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636020"/>
              </p:ext>
            </p:extLst>
          </p:nvPr>
        </p:nvGraphicFramePr>
        <p:xfrm>
          <a:off x="3698875" y="4612928"/>
          <a:ext cx="1316038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89" name="公式" r:id="rId15" imgW="495000" imgH="203040" progId="Equation.3">
                  <p:embed/>
                </p:oleObj>
              </mc:Choice>
              <mc:Fallback>
                <p:oleObj name="公式" r:id="rId15" imgW="495000" imgH="203040" progId="Equation.3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98875" y="4612928"/>
                        <a:ext cx="1316038" cy="539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221" name="Text Box 21"/>
          <p:cNvSpPr txBox="1">
            <a:spLocks noChangeArrowheads="1"/>
          </p:cNvSpPr>
          <p:nvPr/>
        </p:nvSpPr>
        <p:spPr bwMode="auto">
          <a:xfrm>
            <a:off x="1475656" y="5572596"/>
            <a:ext cx="3217862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时域离散化 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  <a:sym typeface="Wingdings" panose="05000000000000000000" pitchFamily="2" charset="2"/>
              </a:rPr>
              <a:t></a:t>
            </a:r>
            <a:endParaRPr lang="zh-CN" altLang="en-US" sz="2800" dirty="0">
              <a:solidFill>
                <a:srgbClr val="FFFF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1222" name="Text Box 22"/>
          <p:cNvSpPr txBox="1">
            <a:spLocks noChangeArrowheads="1"/>
          </p:cNvSpPr>
          <p:nvPr/>
        </p:nvSpPr>
        <p:spPr bwMode="auto">
          <a:xfrm>
            <a:off x="4188693" y="5574184"/>
            <a:ext cx="27146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频域周期化</a:t>
            </a:r>
          </a:p>
        </p:txBody>
      </p:sp>
      <p:sp>
        <p:nvSpPr>
          <p:cNvPr id="7" name="任意多边形 6"/>
          <p:cNvSpPr/>
          <p:nvPr/>
        </p:nvSpPr>
        <p:spPr bwMode="auto">
          <a:xfrm>
            <a:off x="1573742" y="5099467"/>
            <a:ext cx="4488872" cy="275462"/>
          </a:xfrm>
          <a:custGeom>
            <a:avLst/>
            <a:gdLst>
              <a:gd name="connsiteX0" fmla="*/ 0 w 4488872"/>
              <a:gd name="connsiteY0" fmla="*/ 0 h 486709"/>
              <a:gd name="connsiteX1" fmla="*/ 762000 w 4488872"/>
              <a:gd name="connsiteY1" fmla="*/ 387927 h 486709"/>
              <a:gd name="connsiteX2" fmla="*/ 2743200 w 4488872"/>
              <a:gd name="connsiteY2" fmla="*/ 484909 h 486709"/>
              <a:gd name="connsiteX3" fmla="*/ 4045527 w 4488872"/>
              <a:gd name="connsiteY3" fmla="*/ 332509 h 486709"/>
              <a:gd name="connsiteX4" fmla="*/ 4488872 w 4488872"/>
              <a:gd name="connsiteY4" fmla="*/ 55418 h 486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88872" h="486709">
                <a:moveTo>
                  <a:pt x="0" y="0"/>
                </a:moveTo>
                <a:cubicBezTo>
                  <a:pt x="152400" y="153554"/>
                  <a:pt x="304800" y="307109"/>
                  <a:pt x="762000" y="387927"/>
                </a:cubicBezTo>
                <a:cubicBezTo>
                  <a:pt x="1219200" y="468745"/>
                  <a:pt x="2195946" y="494145"/>
                  <a:pt x="2743200" y="484909"/>
                </a:cubicBezTo>
                <a:cubicBezTo>
                  <a:pt x="3290454" y="475673"/>
                  <a:pt x="3754582" y="404091"/>
                  <a:pt x="4045527" y="332509"/>
                </a:cubicBezTo>
                <a:cubicBezTo>
                  <a:pt x="4336472" y="260927"/>
                  <a:pt x="4412672" y="158172"/>
                  <a:pt x="4488872" y="55418"/>
                </a:cubicBezTo>
              </a:path>
            </a:pathLst>
          </a:custGeom>
          <a:noFill/>
          <a:ln w="19050" cap="flat" cmpd="sng" algn="ctr">
            <a:solidFill>
              <a:srgbClr val="FFFF00"/>
            </a:solidFill>
            <a:prstDash val="solid"/>
            <a:round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1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1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178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17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1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1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1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1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51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51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02" grpId="0"/>
      <p:bldP spid="51204" grpId="0"/>
      <p:bldP spid="51221" grpId="0"/>
      <p:bldP spid="51222" grpId="0"/>
      <p:bldP spid="7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3" name="Text Box 5"/>
          <p:cNvSpPr txBox="1">
            <a:spLocks noChangeArrowheads="1"/>
          </p:cNvSpPr>
          <p:nvPr/>
        </p:nvSpPr>
        <p:spPr bwMode="auto">
          <a:xfrm>
            <a:off x="346075" y="980728"/>
            <a:ext cx="8402638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altLang="zh-CN" sz="2800" i="1" dirty="0" smtClean="0">
                <a:latin typeface="+mn-lt"/>
                <a:ea typeface="楷体_GB2312" pitchFamily="49" charset="-122"/>
              </a:rPr>
              <a:t>a</a:t>
            </a:r>
            <a:r>
              <a:rPr lang="en-US" altLang="zh-CN" sz="2800" dirty="0" smtClean="0">
                <a:latin typeface="+mn-lt"/>
                <a:ea typeface="楷体_GB2312" pitchFamily="49" charset="-122"/>
              </a:rPr>
              <a:t>. 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由于</a:t>
            </a:r>
            <a:r>
              <a:rPr lang="en-US" altLang="zh-CN" sz="2800" i="1" dirty="0">
                <a:latin typeface="+mn-lt"/>
                <a:ea typeface="楷体" panose="02010609060101010101" pitchFamily="49" charset="-122"/>
              </a:rPr>
              <a:t>h</a:t>
            </a:r>
            <a:r>
              <a:rPr lang="en-US" altLang="zh-CN" sz="2800" dirty="0" smtClean="0">
                <a:latin typeface="+mn-lt"/>
                <a:ea typeface="楷体" panose="02010609060101010101" pitchFamily="49" charset="-122"/>
              </a:rPr>
              <a:t>(</a:t>
            </a:r>
            <a:r>
              <a:rPr lang="en-US" altLang="zh-CN" sz="2800" i="1" dirty="0" smtClean="0">
                <a:latin typeface="+mn-lt"/>
                <a:ea typeface="楷体" panose="02010609060101010101" pitchFamily="49" charset="-122"/>
              </a:rPr>
              <a:t>t</a:t>
            </a:r>
            <a:r>
              <a:rPr lang="en-US" altLang="zh-CN" sz="2800" dirty="0" smtClean="0">
                <a:latin typeface="+mn-lt"/>
                <a:ea typeface="楷体" panose="02010609060101010101" pitchFamily="49" charset="-122"/>
              </a:rPr>
              <a:t>)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离散化为</a:t>
            </a:r>
            <a:r>
              <a:rPr lang="en-US" altLang="zh-CN" sz="2800" i="1" dirty="0">
                <a:latin typeface="+mn-lt"/>
                <a:ea typeface="楷体" panose="02010609060101010101" pitchFamily="49" charset="-122"/>
              </a:rPr>
              <a:t>h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(</a:t>
            </a:r>
            <a:r>
              <a:rPr lang="en-US" altLang="zh-CN" sz="2800" i="1" dirty="0">
                <a:latin typeface="+mn-lt"/>
                <a:ea typeface="楷体" panose="02010609060101010101" pitchFamily="49" charset="-122"/>
              </a:rPr>
              <a:t>n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)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，所以数字滤波器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的频响是模拟滤波器频响的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周期延拓</a:t>
            </a:r>
          </a:p>
        </p:txBody>
      </p:sp>
      <p:sp>
        <p:nvSpPr>
          <p:cNvPr id="53257" name="Rectangle 9"/>
          <p:cNvSpPr>
            <a:spLocks noChangeArrowheads="1"/>
          </p:cNvSpPr>
          <p:nvPr/>
        </p:nvSpPr>
        <p:spPr bwMode="auto">
          <a:xfrm>
            <a:off x="288925" y="173583"/>
            <a:ext cx="305911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二、混叠失真</a:t>
            </a:r>
          </a:p>
        </p:txBody>
      </p:sp>
      <p:sp>
        <p:nvSpPr>
          <p:cNvPr id="53258" name="Rectangle 10"/>
          <p:cNvSpPr>
            <a:spLocks noChangeArrowheads="1"/>
          </p:cNvSpPr>
          <p:nvPr/>
        </p:nvSpPr>
        <p:spPr bwMode="auto">
          <a:xfrm>
            <a:off x="361950" y="2132856"/>
            <a:ext cx="8602663" cy="10402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zh-CN" sz="2800" i="1" dirty="0">
                <a:ea typeface="楷体_GB2312" pitchFamily="49" charset="-122"/>
              </a:rPr>
              <a:t>b</a:t>
            </a:r>
            <a:r>
              <a:rPr lang="en-US" altLang="zh-CN" sz="2800" dirty="0" smtClean="0">
                <a:latin typeface="楷体_GB2312" pitchFamily="49" charset="-122"/>
                <a:ea typeface="楷体_GB2312" pitchFamily="49" charset="-122"/>
              </a:rPr>
              <a:t>.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只有当模拟滤波器的频率响应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是严格限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带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的，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且频带限于折叠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频率之内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时，才不产生混叠失真</a:t>
            </a:r>
          </a:p>
        </p:txBody>
      </p:sp>
      <p:sp>
        <p:nvSpPr>
          <p:cNvPr id="53261" name="Text Box 13"/>
          <p:cNvSpPr txBox="1">
            <a:spLocks noChangeArrowheads="1"/>
          </p:cNvSpPr>
          <p:nvPr/>
        </p:nvSpPr>
        <p:spPr bwMode="auto">
          <a:xfrm>
            <a:off x="395288" y="3327141"/>
            <a:ext cx="8326437" cy="19020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05000"/>
              </a:lnSpc>
              <a:spcBef>
                <a:spcPct val="50000"/>
              </a:spcBef>
            </a:pPr>
            <a:r>
              <a:rPr lang="en-US" altLang="zh-CN" sz="2800" i="1" dirty="0">
                <a:ea typeface="楷体_GB2312" pitchFamily="49" charset="-122"/>
              </a:rPr>
              <a:t>c</a:t>
            </a:r>
            <a:r>
              <a:rPr lang="en-US" altLang="zh-CN" sz="2800" dirty="0" smtClean="0">
                <a:latin typeface="楷体_GB2312" pitchFamily="49" charset="-122"/>
                <a:ea typeface="楷体_GB2312" pitchFamily="49" charset="-122"/>
              </a:rPr>
              <a:t>.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实际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的模拟滤波器的频率响应都不是严格限带的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，所以周期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延拓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后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会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产生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频谱混叠，即产生频率响应的混叠失真，这时数字滤波器的频响就不同于原模拟滤波器的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频响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3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3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3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3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53" grpId="0"/>
      <p:bldP spid="53257" grpId="0"/>
      <p:bldP spid="53258" grpId="0"/>
      <p:bldP spid="53261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Text Box 4"/>
          <p:cNvSpPr txBox="1">
            <a:spLocks noChangeArrowheads="1"/>
          </p:cNvSpPr>
          <p:nvPr/>
        </p:nvSpPr>
        <p:spPr bwMode="auto">
          <a:xfrm>
            <a:off x="107950" y="115888"/>
            <a:ext cx="456406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三、模拟滤波器的数字化</a:t>
            </a:r>
          </a:p>
        </p:txBody>
      </p:sp>
      <p:sp>
        <p:nvSpPr>
          <p:cNvPr id="9228" name="Rectangle 12"/>
          <p:cNvSpPr>
            <a:spLocks noChangeArrowheads="1"/>
          </p:cNvSpPr>
          <p:nvPr/>
        </p:nvSpPr>
        <p:spPr bwMode="auto">
          <a:xfrm>
            <a:off x="452438" y="836613"/>
            <a:ext cx="8208962" cy="10402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50000"/>
              </a:spcBef>
            </a:pP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 设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模拟滤波器的系统函数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i="1" baseline="-25000" dirty="0">
                <a:ea typeface="楷体_GB2312" pitchFamily="49" charset="-122"/>
              </a:rPr>
              <a:t>a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只有单阶极点，且假定分母的阶次大于分子的阶次，</a:t>
            </a:r>
          </a:p>
        </p:txBody>
      </p:sp>
      <p:graphicFrame>
        <p:nvGraphicFramePr>
          <p:cNvPr id="9229" name="Object 13"/>
          <p:cNvGraphicFramePr>
            <a:graphicFrameLocks noChangeAspect="1"/>
          </p:cNvGraphicFramePr>
          <p:nvPr/>
        </p:nvGraphicFramePr>
        <p:xfrm>
          <a:off x="1187450" y="1916113"/>
          <a:ext cx="2827338" cy="1136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57" name="公式" r:id="rId3" imgW="1104840" imgH="444240" progId="Equation.3">
                  <p:embed/>
                </p:oleObj>
              </mc:Choice>
              <mc:Fallback>
                <p:oleObj name="公式" r:id="rId3" imgW="1104840" imgH="44424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1916113"/>
                        <a:ext cx="2827338" cy="1136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30" name="Object 14"/>
          <p:cNvGraphicFramePr>
            <a:graphicFrameLocks noChangeAspect="1"/>
          </p:cNvGraphicFramePr>
          <p:nvPr/>
        </p:nvGraphicFramePr>
        <p:xfrm>
          <a:off x="1116013" y="3143250"/>
          <a:ext cx="3282950" cy="617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58" name="公式" r:id="rId5" imgW="1282680" imgH="241200" progId="Equation.3">
                  <p:embed/>
                </p:oleObj>
              </mc:Choice>
              <mc:Fallback>
                <p:oleObj name="公式" r:id="rId5" imgW="1282680" imgH="24120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3143250"/>
                        <a:ext cx="3282950" cy="6175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232" name="Text Box 16"/>
          <p:cNvSpPr txBox="1">
            <a:spLocks noChangeArrowheads="1"/>
          </p:cNvSpPr>
          <p:nvPr/>
        </p:nvSpPr>
        <p:spPr bwMode="auto">
          <a:xfrm>
            <a:off x="412750" y="3967163"/>
            <a:ext cx="8335963" cy="1031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10000"/>
              </a:lnSpc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使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数字滤波器的单位脉冲响应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等于模拟滤波器冲击响应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i="1" baseline="-25000" dirty="0">
                <a:ea typeface="楷体_GB2312" pitchFamily="49" charset="-122"/>
              </a:rPr>
              <a:t>a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t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的采样：</a:t>
            </a:r>
          </a:p>
        </p:txBody>
      </p:sp>
      <p:graphicFrame>
        <p:nvGraphicFramePr>
          <p:cNvPr id="9233" name="Object 17"/>
          <p:cNvGraphicFramePr>
            <a:graphicFrameLocks noChangeAspect="1"/>
          </p:cNvGraphicFramePr>
          <p:nvPr/>
        </p:nvGraphicFramePr>
        <p:xfrm>
          <a:off x="1136650" y="5184775"/>
          <a:ext cx="2600325" cy="674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59" name="公式" r:id="rId7" imgW="977760" imgH="253800" progId="Equation.3">
                  <p:embed/>
                </p:oleObj>
              </mc:Choice>
              <mc:Fallback>
                <p:oleObj name="公式" r:id="rId7" imgW="977760" imgH="253800" progId="Equation.3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36650" y="5184775"/>
                        <a:ext cx="2600325" cy="674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34" name="Object 18"/>
          <p:cNvGraphicFramePr>
            <a:graphicFrameLocks noChangeAspect="1"/>
          </p:cNvGraphicFramePr>
          <p:nvPr/>
        </p:nvGraphicFramePr>
        <p:xfrm>
          <a:off x="5076825" y="188913"/>
          <a:ext cx="1216025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60" name="公式" r:id="rId9" imgW="457200" imgH="203040" progId="Equation.3">
                  <p:embed/>
                </p:oleObj>
              </mc:Choice>
              <mc:Fallback>
                <p:oleObj name="公式" r:id="rId9" imgW="457200" imgH="203040" progId="Equation.3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76825" y="188913"/>
                        <a:ext cx="1216025" cy="539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36" name="Object 20"/>
          <p:cNvGraphicFramePr>
            <a:graphicFrameLocks noChangeAspect="1"/>
          </p:cNvGraphicFramePr>
          <p:nvPr/>
        </p:nvGraphicFramePr>
        <p:xfrm>
          <a:off x="4211638" y="188913"/>
          <a:ext cx="944562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61" name="公式" r:id="rId11" imgW="355320" imgH="203040" progId="Equation.3">
                  <p:embed/>
                </p:oleObj>
              </mc:Choice>
              <mc:Fallback>
                <p:oleObj name="公式" r:id="rId11" imgW="355320" imgH="203040" progId="Equation.3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11638" y="188913"/>
                        <a:ext cx="944562" cy="539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38" name="Object 22"/>
          <p:cNvGraphicFramePr>
            <a:graphicFrameLocks noChangeAspect="1"/>
          </p:cNvGraphicFramePr>
          <p:nvPr/>
        </p:nvGraphicFramePr>
        <p:xfrm>
          <a:off x="7442200" y="203200"/>
          <a:ext cx="1450975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62" name="公式" r:id="rId13" imgW="545760" imgH="203040" progId="Equation.3">
                  <p:embed/>
                </p:oleObj>
              </mc:Choice>
              <mc:Fallback>
                <p:oleObj name="公式" r:id="rId13" imgW="545760" imgH="203040" progId="Equation.3">
                  <p:embed/>
                  <p:pic>
                    <p:nvPicPr>
                      <p:cNvPr id="0" name="Object 2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42200" y="203200"/>
                        <a:ext cx="1450975" cy="539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40" name="Object 24"/>
          <p:cNvGraphicFramePr>
            <a:graphicFrameLocks noChangeAspect="1"/>
          </p:cNvGraphicFramePr>
          <p:nvPr/>
        </p:nvGraphicFramePr>
        <p:xfrm>
          <a:off x="6218238" y="188913"/>
          <a:ext cx="1316037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63" name="公式" r:id="rId15" imgW="495000" imgH="203040" progId="Equation.3">
                  <p:embed/>
                </p:oleObj>
              </mc:Choice>
              <mc:Fallback>
                <p:oleObj name="公式" r:id="rId15" imgW="495000" imgH="203040" progId="Equation.3">
                  <p:embed/>
                  <p:pic>
                    <p:nvPicPr>
                      <p:cNvPr id="0" name="Object 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18238" y="188913"/>
                        <a:ext cx="1316037" cy="539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43" name="Object 27"/>
          <p:cNvGraphicFramePr>
            <a:graphicFrameLocks noChangeAspect="1"/>
          </p:cNvGraphicFramePr>
          <p:nvPr/>
        </p:nvGraphicFramePr>
        <p:xfrm>
          <a:off x="4395788" y="2916238"/>
          <a:ext cx="2047875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64" name="公式" r:id="rId17" imgW="799920" imgH="431640" progId="Equation.3">
                  <p:embed/>
                </p:oleObj>
              </mc:Choice>
              <mc:Fallback>
                <p:oleObj name="公式" r:id="rId17" imgW="799920" imgH="431640" progId="Equation.3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95788" y="2916238"/>
                        <a:ext cx="2047875" cy="1104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45" name="Object 29"/>
          <p:cNvGraphicFramePr>
            <a:graphicFrameLocks noChangeAspect="1"/>
          </p:cNvGraphicFramePr>
          <p:nvPr/>
        </p:nvGraphicFramePr>
        <p:xfrm>
          <a:off x="3654425" y="4941888"/>
          <a:ext cx="3005138" cy="1147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65" name="公式" r:id="rId19" imgW="1130040" imgH="431640" progId="Equation.3">
                  <p:embed/>
                </p:oleObj>
              </mc:Choice>
              <mc:Fallback>
                <p:oleObj name="公式" r:id="rId19" imgW="1130040" imgH="431640" progId="Equation.3">
                  <p:embed/>
                  <p:pic>
                    <p:nvPicPr>
                      <p:cNvPr id="0" name="Object 2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4425" y="4941888"/>
                        <a:ext cx="3005138" cy="1147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9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9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9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9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9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9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0" grpId="0"/>
      <p:bldP spid="9228" grpId="0"/>
      <p:bldP spid="9232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5" name="Text Box 13"/>
          <p:cNvSpPr txBox="1">
            <a:spLocks noChangeArrowheads="1"/>
          </p:cNvSpPr>
          <p:nvPr/>
        </p:nvSpPr>
        <p:spPr bwMode="auto">
          <a:xfrm>
            <a:off x="107950" y="950913"/>
            <a:ext cx="8351838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对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n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求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变换，得数字滤波器的系统函数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en-US" altLang="zh-CN" sz="2800" b="0" dirty="0"/>
              <a:t> </a:t>
            </a:r>
          </a:p>
        </p:txBody>
      </p:sp>
      <p:grpSp>
        <p:nvGrpSpPr>
          <p:cNvPr id="8223" name="Group 31"/>
          <p:cNvGrpSpPr>
            <a:grpSpLocks/>
          </p:cNvGrpSpPr>
          <p:nvPr/>
        </p:nvGrpSpPr>
        <p:grpSpPr bwMode="auto">
          <a:xfrm>
            <a:off x="395288" y="3690938"/>
            <a:ext cx="6432550" cy="1165225"/>
            <a:chOff x="204" y="2187"/>
            <a:chExt cx="4052" cy="734"/>
          </a:xfrm>
        </p:grpSpPr>
        <p:graphicFrame>
          <p:nvGraphicFramePr>
            <p:cNvPr id="8208" name="Object 16"/>
            <p:cNvGraphicFramePr>
              <a:graphicFrameLocks noChangeAspect="1"/>
            </p:cNvGraphicFramePr>
            <p:nvPr/>
          </p:nvGraphicFramePr>
          <p:xfrm>
            <a:off x="492" y="2187"/>
            <a:ext cx="1824" cy="73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849" name="公式" r:id="rId3" imgW="1104840" imgH="444240" progId="Equation.3">
                    <p:embed/>
                  </p:oleObj>
                </mc:Choice>
                <mc:Fallback>
                  <p:oleObj name="公式" r:id="rId3" imgW="1104840" imgH="444240" progId="Equation.3">
                    <p:embed/>
                    <p:pic>
                      <p:nvPicPr>
                        <p:cNvPr id="0" name="Object 1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92" y="2187"/>
                          <a:ext cx="1824" cy="73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8209" name="Text Box 17"/>
            <p:cNvSpPr txBox="1">
              <a:spLocks noChangeArrowheads="1"/>
            </p:cNvSpPr>
            <p:nvPr/>
          </p:nvSpPr>
          <p:spPr bwMode="auto">
            <a:xfrm>
              <a:off x="204" y="2352"/>
              <a:ext cx="288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与</a:t>
              </a:r>
            </a:p>
          </p:txBody>
        </p:sp>
        <p:sp>
          <p:nvSpPr>
            <p:cNvPr id="8210" name="Text Box 18"/>
            <p:cNvSpPr txBox="1">
              <a:spLocks noChangeArrowheads="1"/>
            </p:cNvSpPr>
            <p:nvPr/>
          </p:nvSpPr>
          <p:spPr bwMode="auto">
            <a:xfrm>
              <a:off x="2336" y="2400"/>
              <a:ext cx="1920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比较，可以看出：</a:t>
              </a:r>
            </a:p>
          </p:txBody>
        </p:sp>
      </p:grpSp>
      <p:graphicFrame>
        <p:nvGraphicFramePr>
          <p:cNvPr id="8212" name="Object 20"/>
          <p:cNvGraphicFramePr>
            <a:graphicFrameLocks noChangeAspect="1"/>
          </p:cNvGraphicFramePr>
          <p:nvPr/>
        </p:nvGraphicFramePr>
        <p:xfrm>
          <a:off x="179388" y="1350963"/>
          <a:ext cx="3208337" cy="1147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50" name="公式" r:id="rId5" imgW="1206500" imgH="431800" progId="Equation.3">
                  <p:embed/>
                </p:oleObj>
              </mc:Choice>
              <mc:Fallback>
                <p:oleObj name="公式" r:id="rId5" imgW="1206500" imgH="431800" progId="Equation.3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388" y="1350963"/>
                        <a:ext cx="3208337" cy="11477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214" name="Object 22"/>
          <p:cNvGraphicFramePr>
            <a:graphicFrameLocks noChangeAspect="1"/>
          </p:cNvGraphicFramePr>
          <p:nvPr/>
        </p:nvGraphicFramePr>
        <p:xfrm>
          <a:off x="3132138" y="1417638"/>
          <a:ext cx="3040062" cy="1147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51" name="公式" r:id="rId7" imgW="1143000" imgH="431640" progId="Equation.3">
                  <p:embed/>
                </p:oleObj>
              </mc:Choice>
              <mc:Fallback>
                <p:oleObj name="公式" r:id="rId7" imgW="1143000" imgH="431640" progId="Equation.3">
                  <p:embed/>
                  <p:pic>
                    <p:nvPicPr>
                      <p:cNvPr id="0" name="Object 2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32138" y="1417638"/>
                        <a:ext cx="3040062" cy="1147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215" name="Object 23"/>
          <p:cNvGraphicFramePr>
            <a:graphicFrameLocks noChangeAspect="1"/>
          </p:cNvGraphicFramePr>
          <p:nvPr/>
        </p:nvGraphicFramePr>
        <p:xfrm>
          <a:off x="4418013" y="2568575"/>
          <a:ext cx="2532062" cy="1147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52" name="公式" r:id="rId9" imgW="952200" imgH="431640" progId="Equation.3">
                  <p:embed/>
                </p:oleObj>
              </mc:Choice>
              <mc:Fallback>
                <p:oleObj name="公式" r:id="rId9" imgW="952200" imgH="43164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18013" y="2568575"/>
                        <a:ext cx="2532062" cy="11477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217" name="Object 25"/>
          <p:cNvGraphicFramePr>
            <a:graphicFrameLocks noChangeAspect="1"/>
          </p:cNvGraphicFramePr>
          <p:nvPr/>
        </p:nvGraphicFramePr>
        <p:xfrm>
          <a:off x="1951038" y="6350"/>
          <a:ext cx="3357562" cy="1019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53" name="公式" r:id="rId11" imgW="1422360" imgH="431640" progId="Equation.3">
                  <p:embed/>
                </p:oleObj>
              </mc:Choice>
              <mc:Fallback>
                <p:oleObj name="公式" r:id="rId11" imgW="1422360" imgH="431640" progId="Equation.3">
                  <p:embed/>
                  <p:pic>
                    <p:nvPicPr>
                      <p:cNvPr id="0" name="Object 2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51038" y="6350"/>
                        <a:ext cx="3357562" cy="1019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218" name="Object 26"/>
          <p:cNvGraphicFramePr>
            <a:graphicFrameLocks noChangeAspect="1"/>
          </p:cNvGraphicFramePr>
          <p:nvPr/>
        </p:nvGraphicFramePr>
        <p:xfrm>
          <a:off x="1116013" y="2495550"/>
          <a:ext cx="3343275" cy="1147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54" name="公式" r:id="rId13" imgW="1257120" imgH="431640" progId="Equation.3">
                  <p:embed/>
                </p:oleObj>
              </mc:Choice>
              <mc:Fallback>
                <p:oleObj name="公式" r:id="rId13" imgW="1257120" imgH="431640" progId="Equation.3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2495550"/>
                        <a:ext cx="3343275" cy="11477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224" name="Group 32"/>
          <p:cNvGrpSpPr>
            <a:grpSpLocks/>
          </p:cNvGrpSpPr>
          <p:nvPr/>
        </p:nvGrpSpPr>
        <p:grpSpPr bwMode="auto">
          <a:xfrm>
            <a:off x="252413" y="4843463"/>
            <a:ext cx="8064500" cy="1331912"/>
            <a:chOff x="159" y="3181"/>
            <a:chExt cx="5080" cy="839"/>
          </a:xfrm>
        </p:grpSpPr>
        <p:sp>
          <p:nvSpPr>
            <p:cNvPr id="8207" name="Text Box 15"/>
            <p:cNvSpPr txBox="1">
              <a:spLocks noChangeArrowheads="1"/>
            </p:cNvSpPr>
            <p:nvPr/>
          </p:nvSpPr>
          <p:spPr bwMode="auto">
            <a:xfrm>
              <a:off x="159" y="3181"/>
              <a:ext cx="5080" cy="83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just">
                <a:lnSpc>
                  <a:spcPct val="130000"/>
                </a:lnSpc>
                <a:spcBef>
                  <a:spcPct val="30000"/>
                </a:spcBef>
              </a:pPr>
              <a:r>
                <a:rPr lang="en-US" altLang="zh-CN" sz="2800" dirty="0">
                  <a:ea typeface="楷体_GB2312" pitchFamily="49" charset="-122"/>
                </a:rPr>
                <a:t>1</a:t>
              </a:r>
              <a:r>
                <a:rPr lang="en-US" altLang="zh-CN" sz="2800" dirty="0">
                  <a:latin typeface="楷体_GB2312" pitchFamily="49" charset="-122"/>
                  <a:ea typeface="楷体_GB2312" pitchFamily="49" charset="-122"/>
                </a:rPr>
                <a:t>) </a:t>
              </a:r>
              <a:r>
                <a:rPr lang="en-US" altLang="zh-CN" sz="2800" i="1" dirty="0">
                  <a:ea typeface="楷体_GB2312" pitchFamily="49" charset="-122"/>
                </a:rPr>
                <a:t>s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平面的极点  变换到</a:t>
              </a:r>
              <a:r>
                <a:rPr lang="en-US" altLang="zh-CN" sz="2800" i="1" dirty="0">
                  <a:ea typeface="楷体_GB2312" pitchFamily="49" charset="-122"/>
                </a:rPr>
                <a:t>z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平面上的极点       </a:t>
              </a:r>
            </a:p>
            <a:p>
              <a:pPr algn="just">
                <a:lnSpc>
                  <a:spcPct val="130000"/>
                </a:lnSpc>
                <a:spcBef>
                  <a:spcPct val="30000"/>
                </a:spcBef>
              </a:pPr>
              <a:r>
                <a:rPr lang="en-US" altLang="zh-CN" sz="2800" dirty="0">
                  <a:latin typeface="+mn-lt"/>
                  <a:ea typeface="楷体" panose="02010609060101010101" pitchFamily="49" charset="-122"/>
                </a:rPr>
                <a:t>2</a:t>
              </a:r>
              <a:r>
                <a:rPr lang="en-US" altLang="zh-CN" sz="2800" dirty="0">
                  <a:latin typeface="楷体_GB2312" pitchFamily="49" charset="-122"/>
                  <a:ea typeface="楷体_GB2312" pitchFamily="49" charset="-122"/>
                </a:rPr>
                <a:t>) </a:t>
              </a:r>
              <a:r>
                <a:rPr lang="en-US" altLang="zh-CN" sz="2800" i="1" dirty="0">
                  <a:ea typeface="楷体_GB2312" pitchFamily="49" charset="-122"/>
                </a:rPr>
                <a:t>H</a:t>
              </a:r>
              <a:r>
                <a:rPr lang="en-US" altLang="zh-CN" sz="2800" i="1" baseline="-25000" dirty="0">
                  <a:ea typeface="楷体_GB2312" pitchFamily="49" charset="-122"/>
                </a:rPr>
                <a:t>a</a:t>
              </a:r>
              <a:r>
                <a:rPr lang="en-US" altLang="zh-CN" sz="2800" dirty="0">
                  <a:ea typeface="楷体_GB2312" pitchFamily="49" charset="-122"/>
                </a:rPr>
                <a:t>(</a:t>
              </a:r>
              <a:r>
                <a:rPr lang="en-US" altLang="zh-CN" sz="2800" i="1" dirty="0">
                  <a:ea typeface="楷体_GB2312" pitchFamily="49" charset="-122"/>
                </a:rPr>
                <a:t>s</a:t>
              </a:r>
              <a:r>
                <a:rPr lang="en-US" altLang="zh-CN" sz="2800" dirty="0">
                  <a:ea typeface="楷体_GB2312" pitchFamily="49" charset="-122"/>
                </a:rPr>
                <a:t>)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与</a:t>
              </a:r>
              <a:r>
                <a:rPr lang="en-US" altLang="zh-CN" sz="2800" i="1" dirty="0">
                  <a:ea typeface="楷体_GB2312" pitchFamily="49" charset="-122"/>
                </a:rPr>
                <a:t>H</a:t>
              </a:r>
              <a:r>
                <a:rPr lang="en-US" altLang="zh-CN" sz="2800" dirty="0">
                  <a:ea typeface="楷体_GB2312" pitchFamily="49" charset="-122"/>
                </a:rPr>
                <a:t>(</a:t>
              </a:r>
              <a:r>
                <a:rPr lang="en-US" altLang="zh-CN" sz="2800" i="1" dirty="0">
                  <a:ea typeface="楷体_GB2312" pitchFamily="49" charset="-122"/>
                </a:rPr>
                <a:t>z</a:t>
              </a:r>
              <a:r>
                <a:rPr lang="en-US" altLang="zh-CN" sz="2800" dirty="0">
                  <a:ea typeface="楷体_GB2312" pitchFamily="49" charset="-122"/>
                </a:rPr>
                <a:t>)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的部分分式的系数是相同的</a:t>
              </a:r>
              <a:r>
                <a:rPr lang="en-US" altLang="zh-CN" sz="2800" dirty="0">
                  <a:latin typeface="楷体_GB2312" pitchFamily="49" charset="-122"/>
                  <a:ea typeface="楷体_GB2312" pitchFamily="49" charset="-122"/>
                </a:rPr>
                <a:t>:</a:t>
              </a:r>
              <a:r>
                <a:rPr lang="en-US" altLang="zh-CN" sz="2800" i="1" dirty="0" err="1">
                  <a:ea typeface="楷体_GB2312" pitchFamily="49" charset="-122"/>
                </a:rPr>
                <a:t>A</a:t>
              </a:r>
              <a:r>
                <a:rPr lang="en-US" altLang="zh-CN" sz="2800" i="1" baseline="-25000" dirty="0" err="1">
                  <a:ea typeface="楷体_GB2312" pitchFamily="49" charset="-122"/>
                </a:rPr>
                <a:t>k</a:t>
              </a:r>
              <a:r>
                <a:rPr lang="zh-CN" altLang="en-US" sz="2800" dirty="0">
                  <a:latin typeface="楷体_GB2312" pitchFamily="49" charset="-122"/>
                  <a:ea typeface="楷体_GB2312" pitchFamily="49" charset="-122"/>
                </a:rPr>
                <a:t>。</a:t>
              </a:r>
              <a:r>
                <a:rPr lang="zh-CN" altLang="en-US" sz="2800" dirty="0"/>
                <a:t> </a:t>
              </a:r>
            </a:p>
          </p:txBody>
        </p:sp>
        <p:graphicFrame>
          <p:nvGraphicFramePr>
            <p:cNvPr id="8220" name="Object 28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46312777"/>
                </p:ext>
              </p:extLst>
            </p:nvPr>
          </p:nvGraphicFramePr>
          <p:xfrm>
            <a:off x="1746" y="3182"/>
            <a:ext cx="299" cy="41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855" name="公式" r:id="rId15" imgW="164880" imgH="228600" progId="Equation.3">
                    <p:embed/>
                  </p:oleObj>
                </mc:Choice>
                <mc:Fallback>
                  <p:oleObj name="公式" r:id="rId15" imgW="164880" imgH="228600" progId="Equation.3">
                    <p:embed/>
                    <p:pic>
                      <p:nvPicPr>
                        <p:cNvPr id="0" name="Object 2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46" y="3182"/>
                          <a:ext cx="299" cy="41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221" name="Object 29"/>
            <p:cNvGraphicFramePr>
              <a:graphicFrameLocks noChangeAspect="1"/>
            </p:cNvGraphicFramePr>
            <p:nvPr/>
          </p:nvGraphicFramePr>
          <p:xfrm>
            <a:off x="4105" y="3181"/>
            <a:ext cx="871" cy="36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856" name="公式" r:id="rId17" imgW="482400" imgH="203040" progId="Equation.3">
                    <p:embed/>
                  </p:oleObj>
                </mc:Choice>
                <mc:Fallback>
                  <p:oleObj name="公式" r:id="rId17" imgW="482400" imgH="203040" progId="Equation.3">
                    <p:embed/>
                    <p:pic>
                      <p:nvPicPr>
                        <p:cNvPr id="0" name="Object 2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105" y="3181"/>
                          <a:ext cx="871" cy="36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8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8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8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0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21" y="680158"/>
            <a:ext cx="5400675" cy="158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5975" y="4365104"/>
            <a:ext cx="5400675" cy="1539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10"/>
          <p:cNvSpPr>
            <a:spLocks noChangeArrowheads="1"/>
          </p:cNvSpPr>
          <p:nvPr/>
        </p:nvSpPr>
        <p:spPr bwMode="auto">
          <a:xfrm>
            <a:off x="2005583" y="5876925"/>
            <a:ext cx="6310313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幅频特性影响不同频率分量的大小</a:t>
            </a:r>
            <a:endParaRPr lang="en-US" altLang="zh-CN" sz="28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5" name="Picture 10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56" r="7974" b="2490"/>
          <a:stretch>
            <a:fillRect/>
          </a:stretch>
        </p:blipFill>
        <p:spPr bwMode="auto">
          <a:xfrm>
            <a:off x="125760" y="908720"/>
            <a:ext cx="2286000" cy="36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"/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3212976"/>
            <a:ext cx="2765425" cy="1224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7"/>
          <p:cNvPicPr>
            <a:picLocks/>
          </p:cNvPicPr>
          <p:nvPr/>
        </p:nvPicPr>
        <p:blipFill rotWithShape="1">
          <a:blip r:embed="rId7"/>
          <a:srcRect l="12196" t="6222" r="9537" b="8858"/>
          <a:stretch/>
        </p:blipFill>
        <p:spPr>
          <a:xfrm rot="16200000">
            <a:off x="1401890" y="2135868"/>
            <a:ext cx="3225774" cy="918000"/>
          </a:xfrm>
          <a:prstGeom prst="rect">
            <a:avLst/>
          </a:prstGeom>
        </p:spPr>
      </p:pic>
      <p:graphicFrame>
        <p:nvGraphicFramePr>
          <p:cNvPr id="9" name="对象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21527591"/>
              </p:ext>
            </p:extLst>
          </p:nvPr>
        </p:nvGraphicFramePr>
        <p:xfrm>
          <a:off x="2771800" y="44077"/>
          <a:ext cx="3806825" cy="508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2153" name="公式" r:id="rId8" imgW="1714320" imgH="228600" progId="Equation.3">
                  <p:embed/>
                </p:oleObj>
              </mc:Choice>
              <mc:Fallback>
                <p:oleObj name="公式" r:id="rId8" imgW="1714320" imgH="228600" progId="Equation.3">
                  <p:embed/>
                  <p:pic>
                    <p:nvPicPr>
                      <p:cNvPr id="5" name="对象 4"/>
                      <p:cNvPicPr>
                        <a:picLocks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1800" y="44077"/>
                        <a:ext cx="3806825" cy="508001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1700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ext Box 2"/>
          <p:cNvSpPr txBox="1">
            <a:spLocks noChangeArrowheads="1"/>
          </p:cNvSpPr>
          <p:nvPr/>
        </p:nvSpPr>
        <p:spPr bwMode="auto">
          <a:xfrm>
            <a:off x="323850" y="1279525"/>
            <a:ext cx="831056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数字滤波器频率响应幅度还与采样间隔</a:t>
            </a:r>
            <a:r>
              <a:rPr lang="en-US" altLang="zh-CN" sz="2800" i="1" dirty="0">
                <a:ea typeface="楷体_GB2312" pitchFamily="49" charset="-122"/>
              </a:rPr>
              <a:t>T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成反比</a:t>
            </a:r>
          </a:p>
        </p:txBody>
      </p:sp>
      <p:graphicFrame>
        <p:nvGraphicFramePr>
          <p:cNvPr id="57347" name="Object 3"/>
          <p:cNvGraphicFramePr>
            <a:graphicFrameLocks/>
          </p:cNvGraphicFramePr>
          <p:nvPr/>
        </p:nvGraphicFramePr>
        <p:xfrm>
          <a:off x="1870075" y="146050"/>
          <a:ext cx="4646613" cy="97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831" name="公式" r:id="rId3" imgW="1968480" imgH="431640" progId="Equation.3">
                  <p:embed/>
                </p:oleObj>
              </mc:Choice>
              <mc:Fallback>
                <p:oleObj name="公式" r:id="rId3" imgW="1968480" imgH="431640" progId="Equation.3">
                  <p:embed/>
                  <p:pic>
                    <p:nvPicPr>
                      <p:cNvPr id="0" name="Object 3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70075" y="146050"/>
                        <a:ext cx="4646613" cy="974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349" name="Text Box 5"/>
          <p:cNvSpPr txBox="1">
            <a:spLocks noChangeArrowheads="1"/>
          </p:cNvSpPr>
          <p:nvPr/>
        </p:nvSpPr>
        <p:spPr bwMode="auto">
          <a:xfrm>
            <a:off x="279400" y="1844675"/>
            <a:ext cx="8353425" cy="2117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15000"/>
              </a:lnSpc>
              <a:spcBef>
                <a:spcPct val="15000"/>
              </a:spcBef>
            </a:pP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  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如果采样频率很高，即</a:t>
            </a:r>
            <a:r>
              <a:rPr lang="en-US" altLang="zh-CN" sz="2800" i="1" dirty="0">
                <a:ea typeface="楷体_GB2312" pitchFamily="49" charset="-122"/>
              </a:rPr>
              <a:t>T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很小，数字滤波器可能具有很高的增益，这是不希望的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。</a:t>
            </a:r>
          </a:p>
          <a:p>
            <a:pPr algn="just">
              <a:lnSpc>
                <a:spcPct val="115000"/>
              </a:lnSpc>
              <a:spcBef>
                <a:spcPct val="15000"/>
              </a:spcBef>
            </a:pP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  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为了使数字滤波器增益不随采样频率而变化，作以下修正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： </a:t>
            </a:r>
          </a:p>
        </p:txBody>
      </p:sp>
      <p:graphicFrame>
        <p:nvGraphicFramePr>
          <p:cNvPr id="57353" name="Object 9"/>
          <p:cNvGraphicFramePr>
            <a:graphicFrameLocks noChangeAspect="1"/>
          </p:cNvGraphicFramePr>
          <p:nvPr/>
        </p:nvGraphicFramePr>
        <p:xfrm>
          <a:off x="2651125" y="3573463"/>
          <a:ext cx="3073400" cy="730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832" name="公式" r:id="rId5" imgW="1066680" imgH="253800" progId="Equation.3">
                  <p:embed/>
                </p:oleObj>
              </mc:Choice>
              <mc:Fallback>
                <p:oleObj name="公式" r:id="rId5" imgW="1066680" imgH="2538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51125" y="3573463"/>
                        <a:ext cx="3073400" cy="730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357" name="Text Box 13"/>
          <p:cNvSpPr txBox="1">
            <a:spLocks noChangeArrowheads="1"/>
          </p:cNvSpPr>
          <p:nvPr/>
        </p:nvSpPr>
        <p:spPr bwMode="auto">
          <a:xfrm>
            <a:off x="198438" y="314325"/>
            <a:ext cx="18161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3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修正</a:t>
            </a:r>
          </a:p>
        </p:txBody>
      </p:sp>
      <p:graphicFrame>
        <p:nvGraphicFramePr>
          <p:cNvPr id="57358" name="Object 14"/>
          <p:cNvGraphicFramePr>
            <a:graphicFrameLocks noChangeAspect="1"/>
          </p:cNvGraphicFramePr>
          <p:nvPr/>
        </p:nvGraphicFramePr>
        <p:xfrm>
          <a:off x="719138" y="4652963"/>
          <a:ext cx="3181350" cy="1279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833" name="公式" r:id="rId7" imgW="1104840" imgH="444240" progId="Equation.3">
                  <p:embed/>
                </p:oleObj>
              </mc:Choice>
              <mc:Fallback>
                <p:oleObj name="公式" r:id="rId7" imgW="1104840" imgH="44424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9138" y="4652963"/>
                        <a:ext cx="3181350" cy="1279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359" name="Object 15"/>
          <p:cNvGraphicFramePr>
            <a:graphicFrameLocks noChangeAspect="1"/>
          </p:cNvGraphicFramePr>
          <p:nvPr/>
        </p:nvGraphicFramePr>
        <p:xfrm>
          <a:off x="4608513" y="5008563"/>
          <a:ext cx="1389062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834" name="公式" r:id="rId9" imgW="482400" imgH="203040" progId="Equation.3">
                  <p:embed/>
                </p:oleObj>
              </mc:Choice>
              <mc:Fallback>
                <p:oleObj name="公式" r:id="rId9" imgW="482400" imgH="203040" progId="Equation.3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08513" y="5008563"/>
                        <a:ext cx="1389062" cy="584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360" name="Object 16"/>
          <p:cNvGraphicFramePr>
            <a:graphicFrameLocks noChangeAspect="1"/>
          </p:cNvGraphicFramePr>
          <p:nvPr/>
        </p:nvGraphicFramePr>
        <p:xfrm>
          <a:off x="3932238" y="5064125"/>
          <a:ext cx="550862" cy="43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835" name="公式" r:id="rId11" imgW="190440" imgH="152280" progId="Equation.3">
                  <p:embed/>
                </p:oleObj>
              </mc:Choice>
              <mc:Fallback>
                <p:oleObj name="公式" r:id="rId11" imgW="190440" imgH="152280" progId="Equation.3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32238" y="5064125"/>
                        <a:ext cx="550862" cy="4397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361" name="Object 17"/>
          <p:cNvGraphicFramePr>
            <a:graphicFrameLocks noChangeAspect="1"/>
          </p:cNvGraphicFramePr>
          <p:nvPr/>
        </p:nvGraphicFramePr>
        <p:xfrm>
          <a:off x="5976938" y="4662488"/>
          <a:ext cx="2376487" cy="1243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836" name="公式" r:id="rId13" imgW="825480" imgH="431640" progId="Equation.3">
                  <p:embed/>
                </p:oleObj>
              </mc:Choice>
              <mc:Fallback>
                <p:oleObj name="公式" r:id="rId13" imgW="825480" imgH="431640" progId="Equation.3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76938" y="4662488"/>
                        <a:ext cx="2376487" cy="1243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362" name="Oval 18"/>
          <p:cNvSpPr>
            <a:spLocks noChangeArrowheads="1"/>
          </p:cNvSpPr>
          <p:nvPr/>
        </p:nvSpPr>
        <p:spPr bwMode="auto">
          <a:xfrm>
            <a:off x="142875" y="4365625"/>
            <a:ext cx="8893175" cy="2016125"/>
          </a:xfrm>
          <a:prstGeom prst="ellipse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FFFF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7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7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7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7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7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7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7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57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57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57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346" grpId="0"/>
      <p:bldP spid="57349" grpId="0"/>
      <p:bldP spid="57357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80" name="Group 40"/>
          <p:cNvGrpSpPr>
            <a:grpSpLocks/>
          </p:cNvGrpSpPr>
          <p:nvPr/>
        </p:nvGrpSpPr>
        <p:grpSpPr bwMode="auto">
          <a:xfrm>
            <a:off x="107950" y="44450"/>
            <a:ext cx="8064500" cy="1384300"/>
            <a:chOff x="113" y="94"/>
            <a:chExt cx="5080" cy="872"/>
          </a:xfrm>
        </p:grpSpPr>
        <p:graphicFrame>
          <p:nvGraphicFramePr>
            <p:cNvPr id="10269" name="Object 29"/>
            <p:cNvGraphicFramePr>
              <a:graphicFrameLocks noChangeAspect="1"/>
            </p:cNvGraphicFramePr>
            <p:nvPr/>
          </p:nvGraphicFramePr>
          <p:xfrm>
            <a:off x="3343" y="94"/>
            <a:ext cx="1701" cy="55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150" name="公式" r:id="rId3" imgW="1206360" imgH="393480" progId="Equation.3">
                    <p:embed/>
                  </p:oleObj>
                </mc:Choice>
                <mc:Fallback>
                  <p:oleObj name="公式" r:id="rId3" imgW="1206360" imgH="393480" progId="Equation.3">
                    <p:embed/>
                    <p:pic>
                      <p:nvPicPr>
                        <p:cNvPr id="0" name="Object 2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343" y="94"/>
                          <a:ext cx="1701" cy="551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271" name="Text Box 31"/>
            <p:cNvSpPr txBox="1">
              <a:spLocks noChangeArrowheads="1"/>
            </p:cNvSpPr>
            <p:nvPr/>
          </p:nvSpPr>
          <p:spPr bwMode="auto">
            <a:xfrm>
              <a:off x="113" y="187"/>
              <a:ext cx="3765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例</a:t>
              </a:r>
              <a:r>
                <a:rPr lang="en-US" altLang="zh-CN" sz="2800" dirty="0">
                  <a:ea typeface="楷体_GB2312" pitchFamily="49" charset="-122"/>
                </a:rPr>
                <a:t>7.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已知模拟滤波器的系统函数</a:t>
              </a:r>
            </a:p>
          </p:txBody>
        </p:sp>
        <p:sp>
          <p:nvSpPr>
            <p:cNvPr id="10272" name="Rectangle 32"/>
            <p:cNvSpPr>
              <a:spLocks noChangeArrowheads="1"/>
            </p:cNvSpPr>
            <p:nvPr/>
          </p:nvSpPr>
          <p:spPr bwMode="auto">
            <a:xfrm>
              <a:off x="158" y="639"/>
              <a:ext cx="5035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使用冲激响应不变法将其转换为数字滤波器</a:t>
              </a:r>
              <a:r>
                <a:rPr lang="en-US" altLang="zh-CN" sz="2800" i="1" dirty="0">
                  <a:ea typeface="楷体_GB2312" pitchFamily="49" charset="-122"/>
                </a:rPr>
                <a:t>H</a:t>
              </a:r>
              <a:r>
                <a:rPr lang="en-US" altLang="zh-CN" sz="2800" dirty="0">
                  <a:ea typeface="楷体_GB2312" pitchFamily="49" charset="-122"/>
                </a:rPr>
                <a:t>(</a:t>
              </a:r>
              <a:r>
                <a:rPr lang="en-US" altLang="zh-CN" sz="2800" i="1" dirty="0">
                  <a:ea typeface="楷体_GB2312" pitchFamily="49" charset="-122"/>
                </a:rPr>
                <a:t>z</a:t>
              </a:r>
              <a:r>
                <a:rPr lang="en-US" altLang="zh-CN" sz="2800" dirty="0">
                  <a:ea typeface="楷体_GB2312" pitchFamily="49" charset="-122"/>
                </a:rPr>
                <a:t>)</a:t>
              </a:r>
            </a:p>
          </p:txBody>
        </p:sp>
      </p:grpSp>
      <p:graphicFrame>
        <p:nvGraphicFramePr>
          <p:cNvPr id="10273" name="Object 33"/>
          <p:cNvGraphicFramePr>
            <a:graphicFrameLocks/>
          </p:cNvGraphicFramePr>
          <p:nvPr/>
        </p:nvGraphicFramePr>
        <p:xfrm>
          <a:off x="1042988" y="3140075"/>
          <a:ext cx="1417637" cy="608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51" name="公式" r:id="rId5" imgW="533160" imgH="228600" progId="Equation.3">
                  <p:embed/>
                </p:oleObj>
              </mc:Choice>
              <mc:Fallback>
                <p:oleObj name="公式" r:id="rId5" imgW="533160" imgH="228600" progId="Equation.3">
                  <p:embed/>
                  <p:pic>
                    <p:nvPicPr>
                      <p:cNvPr id="0" name="Object 33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3140075"/>
                        <a:ext cx="1417637" cy="6080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75" name="Object 35"/>
          <p:cNvGraphicFramePr>
            <a:graphicFrameLocks/>
          </p:cNvGraphicFramePr>
          <p:nvPr/>
        </p:nvGraphicFramePr>
        <p:xfrm>
          <a:off x="4652963" y="2911475"/>
          <a:ext cx="2295525" cy="1046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52" name="公式" r:id="rId7" imgW="863280" imgH="393480" progId="Equation.3">
                  <p:embed/>
                </p:oleObj>
              </mc:Choice>
              <mc:Fallback>
                <p:oleObj name="公式" r:id="rId7" imgW="863280" imgH="393480" progId="Equation.3">
                  <p:embed/>
                  <p:pic>
                    <p:nvPicPr>
                      <p:cNvPr id="0" name="Object 35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52963" y="2911475"/>
                        <a:ext cx="2295525" cy="10461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78" name="Object 38"/>
          <p:cNvGraphicFramePr>
            <a:graphicFrameLocks/>
          </p:cNvGraphicFramePr>
          <p:nvPr/>
        </p:nvGraphicFramePr>
        <p:xfrm>
          <a:off x="1258888" y="4441825"/>
          <a:ext cx="1282700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53" name="公式" r:id="rId9" imgW="482400" imgH="203040" progId="Equation.3">
                  <p:embed/>
                </p:oleObj>
              </mc:Choice>
              <mc:Fallback>
                <p:oleObj name="公式" r:id="rId9" imgW="482400" imgH="203040" progId="Equation.3">
                  <p:embed/>
                  <p:pic>
                    <p:nvPicPr>
                      <p:cNvPr id="0" name="Object 38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8888" y="4441825"/>
                        <a:ext cx="1282700" cy="539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81" name="Object 41"/>
          <p:cNvGraphicFramePr>
            <a:graphicFrameLocks/>
          </p:cNvGraphicFramePr>
          <p:nvPr/>
        </p:nvGraphicFramePr>
        <p:xfrm>
          <a:off x="2444750" y="2897188"/>
          <a:ext cx="2127250" cy="1114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54" name="公式" r:id="rId11" imgW="799920" imgH="419040" progId="Equation.3">
                  <p:embed/>
                </p:oleObj>
              </mc:Choice>
              <mc:Fallback>
                <p:oleObj name="公式" r:id="rId11" imgW="799920" imgH="419040" progId="Equation.3">
                  <p:embed/>
                  <p:pic>
                    <p:nvPicPr>
                      <p:cNvPr id="0" name="Object 41"/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44750" y="2897188"/>
                        <a:ext cx="2127250" cy="1114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84" name="Object 44"/>
          <p:cNvGraphicFramePr>
            <a:graphicFrameLocks/>
          </p:cNvGraphicFramePr>
          <p:nvPr/>
        </p:nvGraphicFramePr>
        <p:xfrm>
          <a:off x="2559050" y="4168775"/>
          <a:ext cx="1654175" cy="1046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55" name="公式" r:id="rId13" imgW="622080" imgH="393480" progId="Equation.3">
                  <p:embed/>
                </p:oleObj>
              </mc:Choice>
              <mc:Fallback>
                <p:oleObj name="公式" r:id="rId13" imgW="622080" imgH="393480" progId="Equation.3">
                  <p:embed/>
                  <p:pic>
                    <p:nvPicPr>
                      <p:cNvPr id="0" name="Object 44"/>
                      <p:cNvPicPr>
                        <a:picLocks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59050" y="4168775"/>
                        <a:ext cx="1654175" cy="10461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86" name="Object 46"/>
          <p:cNvGraphicFramePr>
            <a:graphicFrameLocks/>
          </p:cNvGraphicFramePr>
          <p:nvPr/>
        </p:nvGraphicFramePr>
        <p:xfrm>
          <a:off x="4241800" y="4183063"/>
          <a:ext cx="2058988" cy="1046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56" name="公式" r:id="rId15" imgW="774360" imgH="393480" progId="Equation.3">
                  <p:embed/>
                </p:oleObj>
              </mc:Choice>
              <mc:Fallback>
                <p:oleObj name="公式" r:id="rId15" imgW="774360" imgH="393480" progId="Equation.3">
                  <p:embed/>
                  <p:pic>
                    <p:nvPicPr>
                      <p:cNvPr id="0" name="Object 46"/>
                      <p:cNvPicPr>
                        <a:picLocks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41800" y="4183063"/>
                        <a:ext cx="2058988" cy="10461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87" name="Rectangle 47"/>
          <p:cNvSpPr>
            <a:spLocks noChangeArrowheads="1"/>
          </p:cNvSpPr>
          <p:nvPr/>
        </p:nvSpPr>
        <p:spPr bwMode="auto">
          <a:xfrm>
            <a:off x="1547813" y="5473700"/>
            <a:ext cx="467995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800">
                <a:solidFill>
                  <a:srgbClr val="FFFF00"/>
                </a:solidFill>
              </a:rPr>
              <a:t>[Bz,Az] = impinvar(B,A,Fs)</a:t>
            </a:r>
          </a:p>
        </p:txBody>
      </p:sp>
      <p:graphicFrame>
        <p:nvGraphicFramePr>
          <p:cNvPr id="10288" name="Object 48"/>
          <p:cNvGraphicFramePr>
            <a:graphicFrameLocks noChangeAspect="1"/>
          </p:cNvGraphicFramePr>
          <p:nvPr/>
        </p:nvGraphicFramePr>
        <p:xfrm>
          <a:off x="682625" y="1485900"/>
          <a:ext cx="3181350" cy="1279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57" name="公式" r:id="rId17" imgW="1104840" imgH="444240" progId="Equation.3">
                  <p:embed/>
                </p:oleObj>
              </mc:Choice>
              <mc:Fallback>
                <p:oleObj name="公式" r:id="rId17" imgW="1104840" imgH="444240" progId="Equation.3">
                  <p:embed/>
                  <p:pic>
                    <p:nvPicPr>
                      <p:cNvPr id="0" name="Object 4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2625" y="1485900"/>
                        <a:ext cx="3181350" cy="1279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89" name="Object 49"/>
          <p:cNvGraphicFramePr>
            <a:graphicFrameLocks noChangeAspect="1"/>
          </p:cNvGraphicFramePr>
          <p:nvPr/>
        </p:nvGraphicFramePr>
        <p:xfrm>
          <a:off x="4572000" y="1841500"/>
          <a:ext cx="1389063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58" name="公式" r:id="rId19" imgW="482400" imgH="203040" progId="Equation.3">
                  <p:embed/>
                </p:oleObj>
              </mc:Choice>
              <mc:Fallback>
                <p:oleObj name="公式" r:id="rId19" imgW="482400" imgH="203040" progId="Equation.3">
                  <p:embed/>
                  <p:pic>
                    <p:nvPicPr>
                      <p:cNvPr id="0" name="Object 4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0" y="1841500"/>
                        <a:ext cx="1389063" cy="584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90" name="Object 50"/>
          <p:cNvGraphicFramePr>
            <a:graphicFrameLocks noChangeAspect="1"/>
          </p:cNvGraphicFramePr>
          <p:nvPr/>
        </p:nvGraphicFramePr>
        <p:xfrm>
          <a:off x="3895725" y="1897063"/>
          <a:ext cx="550863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59" name="公式" r:id="rId21" imgW="190440" imgH="152280" progId="Equation.3">
                  <p:embed/>
                </p:oleObj>
              </mc:Choice>
              <mc:Fallback>
                <p:oleObj name="公式" r:id="rId21" imgW="190440" imgH="152280" progId="Equation.3">
                  <p:embed/>
                  <p:pic>
                    <p:nvPicPr>
                      <p:cNvPr id="0" name="Object 5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95725" y="1897063"/>
                        <a:ext cx="550863" cy="4397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91" name="Object 51"/>
          <p:cNvGraphicFramePr>
            <a:graphicFrameLocks noChangeAspect="1"/>
          </p:cNvGraphicFramePr>
          <p:nvPr/>
        </p:nvGraphicFramePr>
        <p:xfrm>
          <a:off x="5940425" y="1495425"/>
          <a:ext cx="2376488" cy="1243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0" name="公式" r:id="rId23" imgW="825480" imgH="431640" progId="Equation.3">
                  <p:embed/>
                </p:oleObj>
              </mc:Choice>
              <mc:Fallback>
                <p:oleObj name="公式" r:id="rId23" imgW="825480" imgH="431640" progId="Equation.3">
                  <p:embed/>
                  <p:pic>
                    <p:nvPicPr>
                      <p:cNvPr id="0" name="Object 5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40425" y="1495425"/>
                        <a:ext cx="2376488" cy="1243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0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0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0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0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0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0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0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0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10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87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ext Box 2"/>
          <p:cNvSpPr txBox="1">
            <a:spLocks noChangeArrowheads="1"/>
          </p:cNvSpPr>
          <p:nvPr/>
        </p:nvSpPr>
        <p:spPr bwMode="auto">
          <a:xfrm>
            <a:off x="369888" y="2930525"/>
            <a:ext cx="8248650" cy="1501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10000"/>
              </a:lnSpc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冲激响应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不变法只适用于限带的模拟滤波器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例如，衰减特性很好的低通或带通滤波器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，而且高频衰减越快，混叠效应越小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。</a:t>
            </a:r>
          </a:p>
        </p:txBody>
      </p:sp>
      <p:sp>
        <p:nvSpPr>
          <p:cNvPr id="58371" name="Rectangle 3"/>
          <p:cNvSpPr>
            <a:spLocks noChangeArrowheads="1"/>
          </p:cNvSpPr>
          <p:nvPr/>
        </p:nvSpPr>
        <p:spPr bwMode="auto">
          <a:xfrm>
            <a:off x="379413" y="2390775"/>
            <a:ext cx="6208811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缺点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：有频率响应的</a:t>
            </a:r>
            <a:r>
              <a:rPr lang="zh-CN" altLang="en-US" sz="2800" dirty="0" smtClean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混叠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失真</a:t>
            </a:r>
          </a:p>
        </p:txBody>
      </p:sp>
      <p:sp>
        <p:nvSpPr>
          <p:cNvPr id="58372" name="Text Box 4"/>
          <p:cNvSpPr txBox="1">
            <a:spLocks noChangeArrowheads="1"/>
          </p:cNvSpPr>
          <p:nvPr/>
        </p:nvSpPr>
        <p:spPr bwMode="auto">
          <a:xfrm>
            <a:off x="409575" y="4479925"/>
            <a:ext cx="8021638" cy="1563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15000"/>
              </a:lnSpc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对于高通和带阻滤波器，不能采用冲激响应不变法，否则必须加保护滤波器，滤掉高于折叠频率以上的频率，然后再使用冲激响应不变法转换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。</a:t>
            </a:r>
          </a:p>
        </p:txBody>
      </p:sp>
      <p:sp>
        <p:nvSpPr>
          <p:cNvPr id="58373" name="Text Box 5"/>
          <p:cNvSpPr txBox="1">
            <a:spLocks noChangeArrowheads="1"/>
          </p:cNvSpPr>
          <p:nvPr/>
        </p:nvSpPr>
        <p:spPr bwMode="auto">
          <a:xfrm>
            <a:off x="438150" y="890588"/>
            <a:ext cx="8064500" cy="154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10000"/>
              </a:lnSpc>
              <a:spcBef>
                <a:spcPct val="1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优点：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①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冲激响应不变法时域逼近良好</a:t>
            </a:r>
          </a:p>
          <a:p>
            <a:pPr algn="just">
              <a:lnSpc>
                <a:spcPct val="110000"/>
              </a:lnSpc>
              <a:spcBef>
                <a:spcPct val="10000"/>
              </a:spcBef>
            </a:pP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      ②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模拟频率</a:t>
            </a:r>
            <a:r>
              <a:rPr lang="en-US" altLang="zh-CN" sz="2800" dirty="0">
                <a:ea typeface="楷体_GB2312" pitchFamily="49" charset="-122"/>
              </a:rPr>
              <a:t>Ω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和数字频率</a:t>
            </a:r>
            <a:r>
              <a:rPr lang="en-US" altLang="zh-CN" sz="2800" dirty="0">
                <a:ea typeface="楷体_GB2312" pitchFamily="49" charset="-122"/>
              </a:rPr>
              <a:t>ω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之间呈线性关系</a:t>
            </a:r>
            <a:r>
              <a:rPr lang="en-US" altLang="zh-CN" sz="2800" dirty="0">
                <a:solidFill>
                  <a:srgbClr val="FFFF00"/>
                </a:solidFill>
                <a:ea typeface="楷体_GB2312" pitchFamily="49" charset="-122"/>
              </a:rPr>
              <a:t>ω=Ω</a:t>
            </a:r>
            <a:r>
              <a:rPr lang="en-US" altLang="zh-CN" sz="2800" i="1" dirty="0">
                <a:solidFill>
                  <a:srgbClr val="FFFF00"/>
                </a:solidFill>
                <a:ea typeface="楷体_GB2312" pitchFamily="49" charset="-122"/>
              </a:rPr>
              <a:t>T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。</a:t>
            </a:r>
          </a:p>
        </p:txBody>
      </p:sp>
      <p:sp>
        <p:nvSpPr>
          <p:cNvPr id="58374" name="Rectangle 6"/>
          <p:cNvSpPr>
            <a:spLocks noChangeArrowheads="1"/>
          </p:cNvSpPr>
          <p:nvPr/>
        </p:nvSpPr>
        <p:spPr bwMode="auto">
          <a:xfrm>
            <a:off x="263525" y="215900"/>
            <a:ext cx="547528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3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四、冲激响应不变法的优、缺点</a:t>
            </a:r>
          </a:p>
        </p:txBody>
      </p:sp>
      <p:sp>
        <p:nvSpPr>
          <p:cNvPr id="58375" name="Text Box 7"/>
          <p:cNvSpPr txBox="1">
            <a:spLocks noChangeArrowheads="1"/>
          </p:cNvSpPr>
          <p:nvPr/>
        </p:nvSpPr>
        <p:spPr bwMode="auto">
          <a:xfrm>
            <a:off x="7812088" y="6067425"/>
            <a:ext cx="10810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hlinkClick r:id="rId2" action="ppaction://hlinksldjump"/>
              </a:rPr>
              <a:t>返回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8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8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8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8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8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8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370" grpId="0"/>
      <p:bldP spid="58371" grpId="0"/>
      <p:bldP spid="58372" grpId="0"/>
      <p:bldP spid="58373" grpId="0"/>
      <p:bldP spid="58374" grpId="0"/>
      <p:bldP spid="58375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2"/>
          <p:cNvSpPr txBox="1">
            <a:spLocks noChangeArrowheads="1"/>
          </p:cNvSpPr>
          <p:nvPr/>
        </p:nvSpPr>
        <p:spPr bwMode="auto">
          <a:xfrm>
            <a:off x="2432050" y="101600"/>
            <a:ext cx="38687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200" dirty="0">
                <a:solidFill>
                  <a:srgbClr val="FFFF00"/>
                </a:solidFill>
                <a:latin typeface="+mn-lt"/>
                <a:ea typeface="楷体" panose="02010609060101010101" pitchFamily="49" charset="-122"/>
              </a:rPr>
              <a:t>6.7</a:t>
            </a:r>
            <a:r>
              <a:rPr lang="en-US" altLang="zh-CN" sz="32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32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双线性变换法</a:t>
            </a:r>
          </a:p>
        </p:txBody>
      </p:sp>
      <p:sp>
        <p:nvSpPr>
          <p:cNvPr id="12291" name="Text Box 3"/>
          <p:cNvSpPr txBox="1">
            <a:spLocks noChangeArrowheads="1"/>
          </p:cNvSpPr>
          <p:nvPr/>
        </p:nvSpPr>
        <p:spPr bwMode="auto">
          <a:xfrm>
            <a:off x="193675" y="649288"/>
            <a:ext cx="266541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ea typeface="楷体_GB2312" pitchFamily="49" charset="-122"/>
              </a:rPr>
              <a:t>1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、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变换原理</a:t>
            </a:r>
          </a:p>
        </p:txBody>
      </p:sp>
      <p:sp>
        <p:nvSpPr>
          <p:cNvPr id="12299" name="Text Box 11"/>
          <p:cNvSpPr txBox="1">
            <a:spLocks noChangeArrowheads="1"/>
          </p:cNvSpPr>
          <p:nvPr/>
        </p:nvSpPr>
        <p:spPr bwMode="auto">
          <a:xfrm>
            <a:off x="250825" y="2205038"/>
            <a:ext cx="8604250" cy="9823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这样就使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平面与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平面建立了一、一对应的单值关系，消除了多值变换性，也就消除了频谱混叠现象</a:t>
            </a:r>
          </a:p>
        </p:txBody>
      </p:sp>
      <p:sp>
        <p:nvSpPr>
          <p:cNvPr id="12301" name="Rectangle 13"/>
          <p:cNvSpPr>
            <a:spLocks noChangeArrowheads="1"/>
          </p:cNvSpPr>
          <p:nvPr/>
        </p:nvSpPr>
        <p:spPr bwMode="auto">
          <a:xfrm>
            <a:off x="223838" y="1125538"/>
            <a:ext cx="8610600" cy="10402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50000"/>
              </a:spcBef>
            </a:pP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先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采用非线性频率压缩方法，将整个频率轴压缩到</a:t>
            </a:r>
          </a:p>
          <a:p>
            <a:pPr>
              <a:lnSpc>
                <a:spcPct val="110000"/>
              </a:lnSpc>
            </a:pPr>
            <a:r>
              <a:rPr lang="en-US" altLang="zh-CN" sz="2800" dirty="0">
                <a:ea typeface="楷体_GB2312" pitchFamily="49" charset="-122"/>
              </a:rPr>
              <a:t>-π/</a:t>
            </a:r>
            <a:r>
              <a:rPr lang="en-US" altLang="zh-CN" sz="2800" i="1" dirty="0">
                <a:ea typeface="楷体_GB2312" pitchFamily="49" charset="-122"/>
              </a:rPr>
              <a:t>T</a:t>
            </a:r>
            <a:r>
              <a:rPr lang="zh-CN" altLang="en-US" sz="2800" dirty="0">
                <a:ea typeface="楷体_GB2312" pitchFamily="49" charset="-122"/>
              </a:rPr>
              <a:t>～</a:t>
            </a:r>
            <a:r>
              <a:rPr lang="en-US" altLang="zh-CN" sz="2800" dirty="0">
                <a:ea typeface="楷体_GB2312" pitchFamily="49" charset="-122"/>
              </a:rPr>
              <a:t>π/</a:t>
            </a:r>
            <a:r>
              <a:rPr lang="en-US" altLang="zh-CN" sz="2800" i="1" dirty="0">
                <a:ea typeface="楷体_GB2312" pitchFamily="49" charset="-122"/>
              </a:rPr>
              <a:t>T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之间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再用</a:t>
            </a:r>
            <a:r>
              <a:rPr lang="en-US" altLang="zh-CN" sz="2800" i="1" dirty="0">
                <a:ea typeface="楷体_GB2312" pitchFamily="49" charset="-122"/>
              </a:rPr>
              <a:t>z </a:t>
            </a:r>
            <a:r>
              <a:rPr lang="en-US" altLang="zh-CN" sz="2800" dirty="0">
                <a:ea typeface="楷体_GB2312" pitchFamily="49" charset="-122"/>
              </a:rPr>
              <a:t>= </a:t>
            </a:r>
            <a:r>
              <a:rPr lang="en-US" altLang="zh-CN" sz="2800" i="1" dirty="0">
                <a:ea typeface="楷体_GB2312" pitchFamily="49" charset="-122"/>
              </a:rPr>
              <a:t>e</a:t>
            </a:r>
            <a:r>
              <a:rPr lang="en-US" altLang="zh-CN" sz="2800" dirty="0">
                <a:ea typeface="楷体_GB2312" pitchFamily="49" charset="-122"/>
              </a:rPr>
              <a:t> </a:t>
            </a:r>
            <a:r>
              <a:rPr lang="en-US" altLang="zh-CN" sz="2800" i="1" baseline="30000" dirty="0" err="1">
                <a:ea typeface="楷体_GB2312" pitchFamily="49" charset="-122"/>
              </a:rPr>
              <a:t>sT</a:t>
            </a:r>
            <a:r>
              <a:rPr lang="en-US" altLang="zh-CN" sz="2800" i="1" baseline="30000" dirty="0">
                <a:ea typeface="楷体_GB2312" pitchFamily="49" charset="-122"/>
              </a:rPr>
              <a:t>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转换到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平面上</a:t>
            </a:r>
          </a:p>
        </p:txBody>
      </p:sp>
      <p:graphicFrame>
        <p:nvGraphicFramePr>
          <p:cNvPr id="12303" name="Object 15"/>
          <p:cNvGraphicFramePr>
            <a:graphicFrameLocks/>
          </p:cNvGraphicFramePr>
          <p:nvPr/>
        </p:nvGraphicFramePr>
        <p:xfrm>
          <a:off x="79375" y="3287713"/>
          <a:ext cx="8991600" cy="345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84" name="VISIO" r:id="rId3" imgW="4404600" imgH="1527480" progId="Visio.Drawing.4">
                  <p:embed/>
                </p:oleObj>
              </mc:Choice>
              <mc:Fallback>
                <p:oleObj name="VISIO" r:id="rId3" imgW="4404600" imgH="1527480" progId="Visio.Drawing.4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375" y="3287713"/>
                        <a:ext cx="8991600" cy="3454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2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1" grpId="0"/>
      <p:bldP spid="12301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Text Box 2"/>
          <p:cNvSpPr txBox="1">
            <a:spLocks noChangeArrowheads="1"/>
          </p:cNvSpPr>
          <p:nvPr/>
        </p:nvSpPr>
        <p:spPr bwMode="auto">
          <a:xfrm>
            <a:off x="228600" y="107950"/>
            <a:ext cx="8447088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15000"/>
              </a:lnSpc>
              <a:spcBef>
                <a:spcPct val="50000"/>
              </a:spcBef>
            </a:pP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  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为了将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平面的整个虚轴</a:t>
            </a:r>
            <a:r>
              <a:rPr lang="en-US" altLang="zh-CN" sz="2800" i="1" dirty="0" err="1">
                <a:ea typeface="楷体_GB2312" pitchFamily="49" charset="-122"/>
              </a:rPr>
              <a:t>j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压缩到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en-US" altLang="zh-CN" sz="2800" baseline="-25000" dirty="0">
                <a:ea typeface="楷体_GB2312" pitchFamily="49" charset="-122"/>
              </a:rPr>
              <a:t>1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平面</a:t>
            </a:r>
            <a:r>
              <a:rPr lang="en-US" altLang="zh-CN" sz="2800" i="1" dirty="0">
                <a:ea typeface="楷体_GB2312" pitchFamily="49" charset="-122"/>
              </a:rPr>
              <a:t>j</a:t>
            </a:r>
            <a:r>
              <a:rPr lang="en-US" altLang="zh-CN" sz="2800" dirty="0">
                <a:ea typeface="楷体_GB2312" pitchFamily="49" charset="-122"/>
              </a:rPr>
              <a:t>Ω</a:t>
            </a:r>
            <a:r>
              <a:rPr lang="en-US" altLang="zh-CN" sz="2800" baseline="-25000" dirty="0">
                <a:ea typeface="楷体_GB2312" pitchFamily="49" charset="-122"/>
              </a:rPr>
              <a:t>1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轴上的</a:t>
            </a:r>
            <a:r>
              <a:rPr lang="en-US" altLang="zh-CN" sz="2800" dirty="0">
                <a:ea typeface="楷体_GB2312" pitchFamily="49" charset="-122"/>
              </a:rPr>
              <a:t>-π/</a:t>
            </a:r>
            <a:r>
              <a:rPr lang="en-US" altLang="zh-CN" sz="2800" i="1" dirty="0">
                <a:ea typeface="楷体_GB2312" pitchFamily="49" charset="-122"/>
              </a:rPr>
              <a:t>T~</a:t>
            </a:r>
            <a:r>
              <a:rPr lang="en-US" altLang="zh-CN" sz="2800" dirty="0">
                <a:ea typeface="楷体_GB2312" pitchFamily="49" charset="-122"/>
              </a:rPr>
              <a:t>π/</a:t>
            </a:r>
            <a:r>
              <a:rPr lang="en-US" altLang="zh-CN" sz="2800" i="1" dirty="0">
                <a:ea typeface="楷体_GB2312" pitchFamily="49" charset="-122"/>
              </a:rPr>
              <a:t>T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段上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可通过正切变换实现 </a:t>
            </a:r>
          </a:p>
        </p:txBody>
      </p:sp>
      <p:sp>
        <p:nvSpPr>
          <p:cNvPr id="60421" name="Text Box 5"/>
          <p:cNvSpPr txBox="1">
            <a:spLocks noChangeArrowheads="1"/>
          </p:cNvSpPr>
          <p:nvPr/>
        </p:nvSpPr>
        <p:spPr bwMode="auto">
          <a:xfrm>
            <a:off x="242888" y="2195513"/>
            <a:ext cx="801528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当</a:t>
            </a:r>
            <a:r>
              <a:rPr lang="en-US" altLang="zh-CN" sz="2800" dirty="0">
                <a:ea typeface="楷体_GB2312" pitchFamily="49" charset="-122"/>
              </a:rPr>
              <a:t>Ω</a:t>
            </a:r>
            <a:r>
              <a:rPr lang="en-US" altLang="zh-CN" sz="2800" baseline="-25000" dirty="0">
                <a:ea typeface="楷体_GB2312" pitchFamily="49" charset="-122"/>
              </a:rPr>
              <a:t>1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由</a:t>
            </a:r>
            <a:r>
              <a:rPr lang="en-US" altLang="zh-CN" sz="2800" dirty="0">
                <a:ea typeface="楷体_GB2312" pitchFamily="49" charset="-122"/>
              </a:rPr>
              <a:t>-π/</a:t>
            </a:r>
            <a:r>
              <a:rPr lang="en-US" altLang="zh-CN" sz="2800" i="1" dirty="0">
                <a:ea typeface="楷体_GB2312" pitchFamily="49" charset="-122"/>
              </a:rPr>
              <a:t>T </a:t>
            </a:r>
            <a:r>
              <a:rPr lang="en-US" altLang="zh-CN" sz="2800" dirty="0">
                <a:ea typeface="楷体_GB2312" pitchFamily="49" charset="-122"/>
              </a:rPr>
              <a:t>~</a:t>
            </a:r>
            <a:r>
              <a:rPr lang="en-US" altLang="zh-CN" sz="2800" i="1" dirty="0">
                <a:ea typeface="楷体_GB2312" pitchFamily="49" charset="-122"/>
              </a:rPr>
              <a:t> </a:t>
            </a:r>
            <a:r>
              <a:rPr lang="en-US" altLang="zh-CN" sz="2800" dirty="0">
                <a:ea typeface="楷体_GB2312" pitchFamily="49" charset="-122"/>
              </a:rPr>
              <a:t>0 </a:t>
            </a:r>
            <a:r>
              <a:rPr lang="en-US" altLang="zh-CN" sz="2800" dirty="0" smtClean="0">
                <a:ea typeface="楷体_GB2312" pitchFamily="49" charset="-122"/>
              </a:rPr>
              <a:t>~ </a:t>
            </a:r>
            <a:r>
              <a:rPr lang="en-US" altLang="zh-CN" sz="2800" i="1" dirty="0" smtClean="0">
                <a:ea typeface="楷体_GB2312" pitchFamily="49" charset="-122"/>
              </a:rPr>
              <a:t>π</a:t>
            </a:r>
            <a:r>
              <a:rPr lang="en-US" altLang="zh-CN" sz="2800" dirty="0" smtClean="0">
                <a:ea typeface="楷体_GB2312" pitchFamily="49" charset="-122"/>
              </a:rPr>
              <a:t>/</a:t>
            </a:r>
            <a:r>
              <a:rPr lang="en-US" altLang="zh-CN" sz="2800" i="1" dirty="0" smtClean="0">
                <a:ea typeface="楷体_GB2312" pitchFamily="49" charset="-122"/>
              </a:rPr>
              <a:t>T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时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en-US" altLang="zh-CN" sz="2800" dirty="0">
                <a:ea typeface="楷体_GB2312" pitchFamily="49" charset="-122"/>
              </a:rPr>
              <a:t>Ω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由</a:t>
            </a:r>
            <a:r>
              <a:rPr lang="zh-CN" altLang="en-US" sz="2800" dirty="0">
                <a:latin typeface="楷体" panose="02010609060101010101" pitchFamily="49" charset="-122"/>
                <a:ea typeface="楷体_GB2312" pitchFamily="49" charset="-122"/>
              </a:rPr>
              <a:t> </a:t>
            </a:r>
            <a:r>
              <a:rPr lang="en-US" altLang="zh-CN" sz="2800" dirty="0" smtClean="0">
                <a:ea typeface="楷体_GB2312" pitchFamily="49" charset="-122"/>
              </a:rPr>
              <a:t>- ∞ </a:t>
            </a:r>
            <a:r>
              <a:rPr lang="en-US" altLang="zh-CN" sz="2800" dirty="0">
                <a:ea typeface="楷体_GB2312" pitchFamily="49" charset="-122"/>
              </a:rPr>
              <a:t>~ 0 ~ </a:t>
            </a:r>
            <a:r>
              <a:rPr lang="en-US" altLang="zh-CN" sz="2800" dirty="0" smtClean="0">
                <a:ea typeface="楷体_GB2312" pitchFamily="49" charset="-122"/>
              </a:rPr>
              <a:t>+ ∞</a:t>
            </a:r>
            <a:endParaRPr lang="en-US" altLang="zh-CN" sz="2800" dirty="0">
              <a:ea typeface="楷体_GB2312" pitchFamily="49" charset="-122"/>
            </a:endParaRPr>
          </a:p>
        </p:txBody>
      </p:sp>
      <p:sp>
        <p:nvSpPr>
          <p:cNvPr id="60424" name="Text Box 8"/>
          <p:cNvSpPr txBox="1">
            <a:spLocks noChangeArrowheads="1"/>
          </p:cNvSpPr>
          <p:nvPr/>
        </p:nvSpPr>
        <p:spPr bwMode="auto">
          <a:xfrm>
            <a:off x="179388" y="4076700"/>
            <a:ext cx="885710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解析关系延拓到整个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平面和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en-US" altLang="zh-CN" sz="2800" baseline="-25000" dirty="0">
                <a:ea typeface="楷体_GB2312" pitchFamily="49" charset="-122"/>
              </a:rPr>
              <a:t>1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平面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令</a:t>
            </a:r>
            <a:r>
              <a:rPr lang="en-US" altLang="zh-CN" sz="2800" i="1" dirty="0" err="1" smtClean="0">
                <a:ea typeface="楷体_GB2312" pitchFamily="49" charset="-122"/>
              </a:rPr>
              <a:t>j</a:t>
            </a:r>
            <a:r>
              <a:rPr lang="en-US" altLang="zh-CN" sz="2800" dirty="0" err="1" smtClean="0">
                <a:ea typeface="楷体_GB2312" pitchFamily="49" charset="-122"/>
              </a:rPr>
              <a:t>Ω</a:t>
            </a:r>
            <a:r>
              <a:rPr lang="en-US" altLang="zh-CN" sz="2800" dirty="0" smtClean="0">
                <a:ea typeface="楷体_GB2312" pitchFamily="49" charset="-122"/>
              </a:rPr>
              <a:t> </a:t>
            </a:r>
            <a:r>
              <a:rPr lang="en-US" altLang="zh-CN" sz="2800" i="1" dirty="0" smtClean="0">
                <a:ea typeface="楷体_GB2312" pitchFamily="49" charset="-122"/>
              </a:rPr>
              <a:t>= s</a:t>
            </a:r>
            <a:r>
              <a:rPr lang="zh-CN" altLang="en-US" sz="2800" i="1" dirty="0">
                <a:ea typeface="楷体_GB2312" pitchFamily="49" charset="-122"/>
              </a:rPr>
              <a:t>，</a:t>
            </a:r>
            <a:r>
              <a:rPr lang="en-US" altLang="zh-CN" sz="2800" i="1" dirty="0" smtClean="0">
                <a:ea typeface="楷体_GB2312" pitchFamily="49" charset="-122"/>
              </a:rPr>
              <a:t>j</a:t>
            </a:r>
            <a:r>
              <a:rPr lang="en-US" altLang="zh-CN" sz="2800" dirty="0" smtClean="0">
                <a:ea typeface="楷体_GB2312" pitchFamily="49" charset="-122"/>
              </a:rPr>
              <a:t>Ω</a:t>
            </a:r>
            <a:r>
              <a:rPr lang="en-US" altLang="zh-CN" sz="2800" baseline="-25000" dirty="0" smtClean="0">
                <a:ea typeface="楷体_GB2312" pitchFamily="49" charset="-122"/>
              </a:rPr>
              <a:t>1 </a:t>
            </a:r>
            <a:r>
              <a:rPr lang="en-US" altLang="zh-CN" sz="2800" i="1" dirty="0" smtClean="0">
                <a:ea typeface="楷体_GB2312" pitchFamily="49" charset="-122"/>
              </a:rPr>
              <a:t>= s</a:t>
            </a:r>
            <a:r>
              <a:rPr lang="en-US" altLang="zh-CN" sz="2800" baseline="-25000" dirty="0" smtClean="0">
                <a:ea typeface="楷体_GB2312" pitchFamily="49" charset="-122"/>
              </a:rPr>
              <a:t>1</a:t>
            </a:r>
            <a:endParaRPr lang="en-US" altLang="zh-CN" sz="2800" dirty="0">
              <a:ea typeface="楷体_GB2312" pitchFamily="49" charset="-122"/>
            </a:endParaRPr>
          </a:p>
        </p:txBody>
      </p:sp>
      <p:graphicFrame>
        <p:nvGraphicFramePr>
          <p:cNvPr id="60426" name="Object 10"/>
          <p:cNvGraphicFramePr>
            <a:graphicFrameLocks noChangeAspect="1"/>
          </p:cNvGraphicFramePr>
          <p:nvPr/>
        </p:nvGraphicFramePr>
        <p:xfrm>
          <a:off x="1541463" y="2781300"/>
          <a:ext cx="4359275" cy="1209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753" name="公式" r:id="rId3" imgW="1511280" imgH="419040" progId="Equation.3">
                  <p:embed/>
                </p:oleObj>
              </mc:Choice>
              <mc:Fallback>
                <p:oleObj name="公式" r:id="rId3" imgW="1511280" imgH="41904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41463" y="2781300"/>
                        <a:ext cx="4359275" cy="12096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0431" name="Object 15"/>
          <p:cNvGraphicFramePr>
            <a:graphicFrameLocks noChangeAspect="1"/>
          </p:cNvGraphicFramePr>
          <p:nvPr/>
        </p:nvGraphicFramePr>
        <p:xfrm>
          <a:off x="1323975" y="4733925"/>
          <a:ext cx="3248025" cy="1162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754" name="公式" r:id="rId5" imgW="1168200" imgH="419040" progId="Equation.3">
                  <p:embed/>
                </p:oleObj>
              </mc:Choice>
              <mc:Fallback>
                <p:oleObj name="公式" r:id="rId5" imgW="1168200" imgH="419040" progId="Equation.3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23975" y="4733925"/>
                        <a:ext cx="3248025" cy="11620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0436" name="Group 20"/>
          <p:cNvGrpSpPr>
            <a:grpSpLocks/>
          </p:cNvGrpSpPr>
          <p:nvPr/>
        </p:nvGrpSpPr>
        <p:grpSpPr bwMode="auto">
          <a:xfrm>
            <a:off x="2051050" y="1206500"/>
            <a:ext cx="5761038" cy="931863"/>
            <a:chOff x="1292" y="727"/>
            <a:chExt cx="3629" cy="587"/>
          </a:xfrm>
        </p:grpSpPr>
        <p:sp>
          <p:nvSpPr>
            <p:cNvPr id="60423" name="Rectangle 7"/>
            <p:cNvSpPr>
              <a:spLocks noChangeArrowheads="1"/>
            </p:cNvSpPr>
            <p:nvPr/>
          </p:nvSpPr>
          <p:spPr bwMode="auto">
            <a:xfrm>
              <a:off x="2880" y="841"/>
              <a:ext cx="2041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 i="1" dirty="0">
                  <a:ea typeface="楷体_GB2312" pitchFamily="49" charset="-122"/>
                </a:rPr>
                <a:t>T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是采样间隔</a:t>
              </a:r>
            </a:p>
          </p:txBody>
        </p:sp>
        <p:graphicFrame>
          <p:nvGraphicFramePr>
            <p:cNvPr id="60434" name="Object 18"/>
            <p:cNvGraphicFramePr>
              <a:graphicFrameLocks noChangeAspect="1"/>
            </p:cNvGraphicFramePr>
            <p:nvPr/>
          </p:nvGraphicFramePr>
          <p:xfrm>
            <a:off x="1292" y="727"/>
            <a:ext cx="1399" cy="5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0755" name="公式" r:id="rId7" imgW="1028520" imgH="431640" progId="Equation.3">
                    <p:embed/>
                  </p:oleObj>
                </mc:Choice>
                <mc:Fallback>
                  <p:oleObj name="公式" r:id="rId7" imgW="1028520" imgH="431640" progId="Equation.3">
                    <p:embed/>
                    <p:pic>
                      <p:nvPicPr>
                        <p:cNvPr id="0" name="Object 1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92" y="727"/>
                          <a:ext cx="1399" cy="587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60435" name="Object 19"/>
          <p:cNvGraphicFramePr>
            <a:graphicFrameLocks noChangeAspect="1"/>
          </p:cNvGraphicFramePr>
          <p:nvPr/>
        </p:nvGraphicFramePr>
        <p:xfrm>
          <a:off x="4572000" y="4724400"/>
          <a:ext cx="2011363" cy="1162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756" name="公式" r:id="rId9" imgW="723600" imgH="419040" progId="Equation.3">
                  <p:embed/>
                </p:oleObj>
              </mc:Choice>
              <mc:Fallback>
                <p:oleObj name="公式" r:id="rId9" imgW="723600" imgH="419040" progId="Equation.3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0" y="4724400"/>
                        <a:ext cx="2011363" cy="11620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0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0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0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0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0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0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60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418" grpId="0"/>
      <p:bldP spid="60421" grpId="0"/>
      <p:bldP spid="60424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4" name="Text Box 4"/>
          <p:cNvSpPr txBox="1">
            <a:spLocks noChangeArrowheads="1"/>
          </p:cNvSpPr>
          <p:nvPr/>
        </p:nvSpPr>
        <p:spPr bwMode="auto">
          <a:xfrm>
            <a:off x="250825" y="112713"/>
            <a:ext cx="70993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再将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en-US" altLang="zh-CN" sz="2800" baseline="-25000" dirty="0">
                <a:latin typeface="楷体_GB2312" pitchFamily="49" charset="-122"/>
                <a:ea typeface="楷体_GB2312" pitchFamily="49" charset="-122"/>
              </a:rPr>
              <a:t>1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平面通过标准变换关系映射到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平面</a:t>
            </a:r>
            <a:r>
              <a:rPr lang="zh-CN" altLang="en-US" sz="2800" b="0" dirty="0"/>
              <a:t>： </a:t>
            </a:r>
          </a:p>
        </p:txBody>
      </p:sp>
      <p:sp>
        <p:nvSpPr>
          <p:cNvPr id="61446" name="Text Box 6"/>
          <p:cNvSpPr txBox="1">
            <a:spLocks noChangeArrowheads="1"/>
          </p:cNvSpPr>
          <p:nvPr/>
        </p:nvSpPr>
        <p:spPr bwMode="auto">
          <a:xfrm>
            <a:off x="468313" y="1873250"/>
            <a:ext cx="6413935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从而得到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平面和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平面的单值映射关系</a:t>
            </a:r>
          </a:p>
        </p:txBody>
      </p:sp>
      <p:sp>
        <p:nvSpPr>
          <p:cNvPr id="61451" name="Text Box 11"/>
          <p:cNvSpPr txBox="1">
            <a:spLocks noChangeArrowheads="1"/>
          </p:cNvSpPr>
          <p:nvPr/>
        </p:nvSpPr>
        <p:spPr bwMode="auto">
          <a:xfrm>
            <a:off x="250825" y="2492375"/>
            <a:ext cx="83534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变换是两个线性函数之比，因此称为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双线性变换</a:t>
            </a:r>
          </a:p>
        </p:txBody>
      </p:sp>
      <p:sp>
        <p:nvSpPr>
          <p:cNvPr id="61452" name="Text Box 12"/>
          <p:cNvSpPr txBox="1">
            <a:spLocks noChangeArrowheads="1"/>
          </p:cNvSpPr>
          <p:nvPr/>
        </p:nvSpPr>
        <p:spPr bwMode="auto">
          <a:xfrm>
            <a:off x="152400" y="3284538"/>
            <a:ext cx="33528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二、常数</a:t>
            </a:r>
            <a:r>
              <a:rPr lang="en-US" altLang="zh-CN" sz="2800" i="1" dirty="0">
                <a:ea typeface="楷体_GB2312" pitchFamily="49" charset="-122"/>
              </a:rPr>
              <a:t>c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的选择</a:t>
            </a:r>
          </a:p>
        </p:txBody>
      </p:sp>
      <p:graphicFrame>
        <p:nvGraphicFramePr>
          <p:cNvPr id="61456" name="Object 16"/>
          <p:cNvGraphicFramePr>
            <a:graphicFrameLocks noChangeAspect="1"/>
          </p:cNvGraphicFramePr>
          <p:nvPr/>
        </p:nvGraphicFramePr>
        <p:xfrm>
          <a:off x="7164388" y="80963"/>
          <a:ext cx="1349375" cy="582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333" name="公式" r:id="rId3" imgW="469800" imgH="203040" progId="Equation.3">
                  <p:embed/>
                </p:oleObj>
              </mc:Choice>
              <mc:Fallback>
                <p:oleObj name="公式" r:id="rId3" imgW="469800" imgH="203040" progId="Equation.3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64388" y="80963"/>
                        <a:ext cx="1349375" cy="5826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58" name="Object 18"/>
          <p:cNvGraphicFramePr>
            <a:graphicFrameLocks noChangeAspect="1"/>
          </p:cNvGraphicFramePr>
          <p:nvPr/>
        </p:nvGraphicFramePr>
        <p:xfrm>
          <a:off x="755650" y="620713"/>
          <a:ext cx="2195513" cy="1114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334" name="公式" r:id="rId5" imgW="825480" imgH="419040" progId="Equation.3">
                  <p:embed/>
                </p:oleObj>
              </mc:Choice>
              <mc:Fallback>
                <p:oleObj name="公式" r:id="rId5" imgW="825480" imgH="419040" progId="Equation.3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650" y="620713"/>
                        <a:ext cx="2195513" cy="1114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60" name="Object 20"/>
          <p:cNvGraphicFramePr>
            <a:graphicFrameLocks noChangeAspect="1"/>
          </p:cNvGraphicFramePr>
          <p:nvPr/>
        </p:nvGraphicFramePr>
        <p:xfrm>
          <a:off x="2959100" y="1036638"/>
          <a:ext cx="506413" cy="404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335" name="公式" r:id="rId7" imgW="190440" imgH="152280" progId="Equation.3">
                  <p:embed/>
                </p:oleObj>
              </mc:Choice>
              <mc:Fallback>
                <p:oleObj name="公式" r:id="rId7" imgW="190440" imgH="152280" progId="Equation.3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59100" y="1036638"/>
                        <a:ext cx="506413" cy="4048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63" name="Object 23"/>
          <p:cNvGraphicFramePr>
            <a:graphicFrameLocks noChangeAspect="1"/>
          </p:cNvGraphicFramePr>
          <p:nvPr/>
        </p:nvGraphicFramePr>
        <p:xfrm>
          <a:off x="468313" y="4733925"/>
          <a:ext cx="3041650" cy="97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336" name="公式" r:id="rId9" imgW="1346040" imgH="431640" progId="Equation.3">
                  <p:embed/>
                </p:oleObj>
              </mc:Choice>
              <mc:Fallback>
                <p:oleObj name="公式" r:id="rId9" imgW="1346040" imgH="43164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313" y="4733925"/>
                        <a:ext cx="3041650" cy="9747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64" name="Object 24"/>
          <p:cNvGraphicFramePr>
            <a:graphicFrameLocks noChangeAspect="1"/>
          </p:cNvGraphicFramePr>
          <p:nvPr/>
        </p:nvGraphicFramePr>
        <p:xfrm>
          <a:off x="3563938" y="4724400"/>
          <a:ext cx="1258887" cy="928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337" name="公式" r:id="rId11" imgW="533160" imgH="393480" progId="Equation.3">
                  <p:embed/>
                </p:oleObj>
              </mc:Choice>
              <mc:Fallback>
                <p:oleObj name="公式" r:id="rId11" imgW="533160" imgH="393480" progId="Equation.3">
                  <p:embed/>
                  <p:pic>
                    <p:nvPicPr>
                      <p:cNvPr id="0" name="Object 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63938" y="4724400"/>
                        <a:ext cx="1258887" cy="9286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65" name="Object 25"/>
          <p:cNvGraphicFramePr>
            <a:graphicFrameLocks noChangeAspect="1"/>
          </p:cNvGraphicFramePr>
          <p:nvPr/>
        </p:nvGraphicFramePr>
        <p:xfrm>
          <a:off x="4859338" y="5006975"/>
          <a:ext cx="5080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338" name="公式" r:id="rId13" imgW="190440" imgH="152280" progId="Equation.3">
                  <p:embed/>
                </p:oleObj>
              </mc:Choice>
              <mc:Fallback>
                <p:oleObj name="公式" r:id="rId13" imgW="190440" imgH="152280" progId="Equation.3">
                  <p:embed/>
                  <p:pic>
                    <p:nvPicPr>
                      <p:cNvPr id="0" name="Object 2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59338" y="5006975"/>
                        <a:ext cx="508000" cy="4064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66" name="Object 26"/>
          <p:cNvGraphicFramePr>
            <a:graphicFrameLocks noChangeAspect="1"/>
          </p:cNvGraphicFramePr>
          <p:nvPr/>
        </p:nvGraphicFramePr>
        <p:xfrm>
          <a:off x="5507038" y="4738688"/>
          <a:ext cx="928687" cy="928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339" name="公式" r:id="rId15" imgW="393480" imgH="393480" progId="Equation.3">
                  <p:embed/>
                </p:oleObj>
              </mc:Choice>
              <mc:Fallback>
                <p:oleObj name="公式" r:id="rId15" imgW="393480" imgH="393480" progId="Equation.3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07038" y="4738688"/>
                        <a:ext cx="928687" cy="9286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67" name="Object 27"/>
          <p:cNvGraphicFramePr>
            <a:graphicFrameLocks noChangeAspect="1"/>
          </p:cNvGraphicFramePr>
          <p:nvPr/>
        </p:nvGraphicFramePr>
        <p:xfrm>
          <a:off x="5530850" y="650875"/>
          <a:ext cx="1992313" cy="1114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340" name="公式" r:id="rId17" imgW="749160" imgH="419040" progId="Equation.3">
                  <p:embed/>
                </p:oleObj>
              </mc:Choice>
              <mc:Fallback>
                <p:oleObj name="公式" r:id="rId17" imgW="749160" imgH="419040" progId="Equation.3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30850" y="650875"/>
                        <a:ext cx="1992313" cy="1114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469" name="Text Box 29"/>
          <p:cNvSpPr txBox="1">
            <a:spLocks noChangeArrowheads="1"/>
          </p:cNvSpPr>
          <p:nvPr/>
        </p:nvSpPr>
        <p:spPr bwMode="auto">
          <a:xfrm>
            <a:off x="250825" y="3860800"/>
            <a:ext cx="8353425" cy="5437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5000"/>
              </a:lnSpc>
              <a:spcBef>
                <a:spcPct val="50000"/>
              </a:spcBef>
            </a:pPr>
            <a:r>
              <a:rPr lang="en-US" altLang="zh-CN" sz="2800" dirty="0">
                <a:ea typeface="楷体_GB2312" pitchFamily="49" charset="-122"/>
              </a:rPr>
              <a:t>1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、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使在低频处有较确切的对应关系，即</a:t>
            </a:r>
          </a:p>
        </p:txBody>
      </p:sp>
      <p:graphicFrame>
        <p:nvGraphicFramePr>
          <p:cNvPr id="61472" name="Object 32"/>
          <p:cNvGraphicFramePr>
            <a:graphicFrameLocks noChangeAspect="1"/>
          </p:cNvGraphicFramePr>
          <p:nvPr/>
        </p:nvGraphicFramePr>
        <p:xfrm>
          <a:off x="3490913" y="909638"/>
          <a:ext cx="1249362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341" name="公式" r:id="rId19" imgW="469800" imgH="203040" progId="Equation.3">
                  <p:embed/>
                </p:oleObj>
              </mc:Choice>
              <mc:Fallback>
                <p:oleObj name="公式" r:id="rId19" imgW="469800" imgH="20304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90913" y="909638"/>
                        <a:ext cx="1249362" cy="539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73" name="Object 33"/>
          <p:cNvGraphicFramePr>
            <a:graphicFrameLocks noChangeAspect="1"/>
          </p:cNvGraphicFramePr>
          <p:nvPr/>
        </p:nvGraphicFramePr>
        <p:xfrm>
          <a:off x="4787900" y="1039813"/>
          <a:ext cx="506413" cy="404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342" name="公式" r:id="rId21" imgW="190440" imgH="152280" progId="Equation.3">
                  <p:embed/>
                </p:oleObj>
              </mc:Choice>
              <mc:Fallback>
                <p:oleObj name="公式" r:id="rId21" imgW="190440" imgH="152280" progId="Equation.3">
                  <p:embed/>
                  <p:pic>
                    <p:nvPicPr>
                      <p:cNvPr id="0" name="Object 3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87900" y="1039813"/>
                        <a:ext cx="506413" cy="4048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74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5097804"/>
              </p:ext>
            </p:extLst>
          </p:nvPr>
        </p:nvGraphicFramePr>
        <p:xfrm>
          <a:off x="6659563" y="3861048"/>
          <a:ext cx="1281112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343" name="公式" r:id="rId23" imgW="482400" imgH="215640" progId="Equation.3">
                  <p:embed/>
                </p:oleObj>
              </mc:Choice>
              <mc:Fallback>
                <p:oleObj name="公式" r:id="rId23" imgW="482400" imgH="215640" progId="Equation.3">
                  <p:embed/>
                  <p:pic>
                    <p:nvPicPr>
                      <p:cNvPr id="0" name="Object 3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59563" y="3861048"/>
                        <a:ext cx="1281112" cy="5715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1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1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1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1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1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1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61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61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61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61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1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61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61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61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61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61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44" grpId="0"/>
      <p:bldP spid="61446" grpId="0"/>
      <p:bldP spid="61451" grpId="0"/>
      <p:bldP spid="61452" grpId="0"/>
      <p:bldP spid="61469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Text Box 2"/>
          <p:cNvSpPr txBox="1">
            <a:spLocks noChangeArrowheads="1"/>
          </p:cNvSpPr>
          <p:nvPr/>
        </p:nvSpPr>
        <p:spPr bwMode="auto">
          <a:xfrm>
            <a:off x="395288" y="404813"/>
            <a:ext cx="13716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此时</a:t>
            </a:r>
            <a:r>
              <a:rPr lang="zh-CN" altLang="en-US" sz="2800" dirty="0">
                <a:ea typeface="楷体_GB2312" pitchFamily="49" charset="-122"/>
              </a:rPr>
              <a:t>：</a:t>
            </a:r>
          </a:p>
        </p:txBody>
      </p:sp>
      <p:graphicFrame>
        <p:nvGraphicFramePr>
          <p:cNvPr id="62467" name="Object 3"/>
          <p:cNvGraphicFramePr>
            <a:graphicFrameLocks noChangeAspect="1"/>
          </p:cNvGraphicFramePr>
          <p:nvPr/>
        </p:nvGraphicFramePr>
        <p:xfrm>
          <a:off x="1476375" y="246063"/>
          <a:ext cx="2362200" cy="946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361" name="公式" r:id="rId3" imgW="1079280" imgH="431640" progId="Equation.3">
                  <p:embed/>
                </p:oleObj>
              </mc:Choice>
              <mc:Fallback>
                <p:oleObj name="公式" r:id="rId3" imgW="1079280" imgH="43164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76375" y="246063"/>
                        <a:ext cx="2362200" cy="946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2468" name="Object 4"/>
          <p:cNvGraphicFramePr>
            <a:graphicFrameLocks noChangeAspect="1"/>
          </p:cNvGraphicFramePr>
          <p:nvPr/>
        </p:nvGraphicFramePr>
        <p:xfrm>
          <a:off x="4529138" y="1397000"/>
          <a:ext cx="2130425" cy="1116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362" name="公式" r:id="rId5" imgW="799920" imgH="419040" progId="Equation.3">
                  <p:embed/>
                </p:oleObj>
              </mc:Choice>
              <mc:Fallback>
                <p:oleObj name="公式" r:id="rId5" imgW="799920" imgH="41904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29138" y="1397000"/>
                        <a:ext cx="2130425" cy="1116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2475" name="Object 11"/>
          <p:cNvGraphicFramePr>
            <a:graphicFrameLocks noChangeAspect="1"/>
          </p:cNvGraphicFramePr>
          <p:nvPr/>
        </p:nvGraphicFramePr>
        <p:xfrm>
          <a:off x="971550" y="4138613"/>
          <a:ext cx="2447925" cy="1019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363" name="公式" r:id="rId7" imgW="1041120" imgH="431640" progId="Equation.3">
                  <p:embed/>
                </p:oleObj>
              </mc:Choice>
              <mc:Fallback>
                <p:oleObj name="公式" r:id="rId7" imgW="1041120" imgH="43164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4138613"/>
                        <a:ext cx="2447925" cy="10191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2483" name="Object 19"/>
          <p:cNvGraphicFramePr>
            <a:graphicFrameLocks noChangeAspect="1"/>
          </p:cNvGraphicFramePr>
          <p:nvPr/>
        </p:nvGraphicFramePr>
        <p:xfrm>
          <a:off x="4227513" y="4138613"/>
          <a:ext cx="2486025" cy="1017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364" name="公式" r:id="rId9" imgW="1054080" imgH="431640" progId="Equation.3">
                  <p:embed/>
                </p:oleObj>
              </mc:Choice>
              <mc:Fallback>
                <p:oleObj name="公式" r:id="rId9" imgW="1054080" imgH="431640" progId="Equation.3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27513" y="4138613"/>
                        <a:ext cx="2486025" cy="1017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2485" name="Object 21"/>
          <p:cNvGraphicFramePr>
            <a:graphicFrameLocks noChangeAspect="1"/>
          </p:cNvGraphicFramePr>
          <p:nvPr/>
        </p:nvGraphicFramePr>
        <p:xfrm>
          <a:off x="3563938" y="4456113"/>
          <a:ext cx="503237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365" name="公式" r:id="rId11" imgW="190440" imgH="152280" progId="Equation.3">
                  <p:embed/>
                </p:oleObj>
              </mc:Choice>
              <mc:Fallback>
                <p:oleObj name="公式" r:id="rId11" imgW="190440" imgH="152280" progId="Equation.3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63938" y="4456113"/>
                        <a:ext cx="503237" cy="4016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2488" name="Group 24"/>
          <p:cNvGrpSpPr>
            <a:grpSpLocks/>
          </p:cNvGrpSpPr>
          <p:nvPr/>
        </p:nvGrpSpPr>
        <p:grpSpPr bwMode="auto">
          <a:xfrm>
            <a:off x="207963" y="2841625"/>
            <a:ext cx="8642350" cy="1189038"/>
            <a:chOff x="158" y="1888"/>
            <a:chExt cx="5444" cy="749"/>
          </a:xfrm>
        </p:grpSpPr>
        <p:graphicFrame>
          <p:nvGraphicFramePr>
            <p:cNvPr id="62478" name="Object 14"/>
            <p:cNvGraphicFramePr>
              <a:graphicFrameLocks noChangeAspect="1"/>
            </p:cNvGraphicFramePr>
            <p:nvPr/>
          </p:nvGraphicFramePr>
          <p:xfrm>
            <a:off x="3833" y="1924"/>
            <a:ext cx="307" cy="36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3366" name="公式" r:id="rId13" imgW="190500" imgH="228600" progId="Equation.3">
                    <p:embed/>
                  </p:oleObj>
                </mc:Choice>
                <mc:Fallback>
                  <p:oleObj name="公式" r:id="rId13" imgW="190500" imgH="228600" progId="Equation.3">
                    <p:embed/>
                    <p:pic>
                      <p:nvPicPr>
                        <p:cNvPr id="0" name="Object 1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833" y="1924"/>
                          <a:ext cx="307" cy="369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2480" name="Object 16"/>
            <p:cNvGraphicFramePr>
              <a:graphicFrameLocks noChangeAspect="1"/>
            </p:cNvGraphicFramePr>
            <p:nvPr/>
          </p:nvGraphicFramePr>
          <p:xfrm>
            <a:off x="2798" y="2269"/>
            <a:ext cx="348" cy="36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3367" name="公式" r:id="rId15" imgW="215806" imgH="228501" progId="Equation.3">
                    <p:embed/>
                  </p:oleObj>
                </mc:Choice>
                <mc:Fallback>
                  <p:oleObj name="公式" r:id="rId15" imgW="215806" imgH="228501" progId="Equation.3">
                    <p:embed/>
                    <p:pic>
                      <p:nvPicPr>
                        <p:cNvPr id="0" name="Object 1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98" y="2269"/>
                          <a:ext cx="348" cy="368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2487" name="Text Box 23"/>
            <p:cNvSpPr txBox="1">
              <a:spLocks noChangeArrowheads="1"/>
            </p:cNvSpPr>
            <p:nvPr/>
          </p:nvSpPr>
          <p:spPr bwMode="auto">
            <a:xfrm>
              <a:off x="158" y="1888"/>
              <a:ext cx="5444" cy="6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120000"/>
                </a:lnSpc>
                <a:spcBef>
                  <a:spcPct val="50000"/>
                </a:spcBef>
              </a:pPr>
              <a:r>
                <a:rPr lang="en-US" altLang="zh-CN" sz="2800" dirty="0">
                  <a:ea typeface="楷体_GB2312" pitchFamily="49" charset="-122"/>
                </a:rPr>
                <a:t>2</a:t>
              </a:r>
              <a:r>
                <a:rPr lang="zh-CN" altLang="en-US" sz="2800" dirty="0">
                  <a:latin typeface="楷体_GB2312" pitchFamily="49" charset="-122"/>
                  <a:ea typeface="楷体_GB2312" pitchFamily="49" charset="-122"/>
                </a:rPr>
                <a:t>、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使数字滤波器的某一特定频率</a:t>
              </a:r>
              <a:r>
                <a:rPr lang="en-US" altLang="zh-CN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(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如   </a:t>
              </a:r>
              <a:r>
                <a:rPr lang="en-US" altLang="zh-CN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)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与模拟原形滤波器的一个特定频率</a:t>
              </a:r>
              <a:r>
                <a:rPr lang="en-US" altLang="zh-CN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(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如   </a:t>
              </a:r>
              <a:r>
                <a:rPr lang="en-US" altLang="zh-CN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)</a:t>
              </a: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严格相对应：</a:t>
              </a:r>
            </a:p>
          </p:txBody>
        </p:sp>
      </p:grpSp>
      <p:graphicFrame>
        <p:nvGraphicFramePr>
          <p:cNvPr id="62495" name="Object 31"/>
          <p:cNvGraphicFramePr>
            <a:graphicFrameLocks noChangeAspect="1"/>
          </p:cNvGraphicFramePr>
          <p:nvPr/>
        </p:nvGraphicFramePr>
        <p:xfrm>
          <a:off x="1995488" y="1484313"/>
          <a:ext cx="2152650" cy="1019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368" name="公式" r:id="rId17" imgW="914400" imgH="431640" progId="Equation.3">
                  <p:embed/>
                </p:oleObj>
              </mc:Choice>
              <mc:Fallback>
                <p:oleObj name="公式" r:id="rId17" imgW="914400" imgH="431640" progId="Equation.3">
                  <p:embed/>
                  <p:pic>
                    <p:nvPicPr>
                      <p:cNvPr id="0" name="Object 3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5488" y="1484313"/>
                        <a:ext cx="2152650" cy="1019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2497" name="Oval 33"/>
          <p:cNvSpPr>
            <a:spLocks noChangeArrowheads="1"/>
          </p:cNvSpPr>
          <p:nvPr/>
        </p:nvSpPr>
        <p:spPr bwMode="auto">
          <a:xfrm>
            <a:off x="1619250" y="1168400"/>
            <a:ext cx="5832475" cy="1655763"/>
          </a:xfrm>
          <a:prstGeom prst="ellipse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FFFF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62499" name="Object 35"/>
          <p:cNvGraphicFramePr>
            <a:graphicFrameLocks noChangeAspect="1"/>
          </p:cNvGraphicFramePr>
          <p:nvPr/>
        </p:nvGraphicFramePr>
        <p:xfrm>
          <a:off x="6732588" y="333375"/>
          <a:ext cx="1320800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369" name="公式" r:id="rId19" imgW="558720" imgH="215640" progId="Equation.3">
                  <p:embed/>
                </p:oleObj>
              </mc:Choice>
              <mc:Fallback>
                <p:oleObj name="公式" r:id="rId19" imgW="558720" imgH="215640" progId="Equation.3">
                  <p:embed/>
                  <p:pic>
                    <p:nvPicPr>
                      <p:cNvPr id="0" name="Object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32588" y="333375"/>
                        <a:ext cx="1320800" cy="511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2501" name="Object 37"/>
          <p:cNvGraphicFramePr>
            <a:graphicFrameLocks noChangeAspect="1"/>
          </p:cNvGraphicFramePr>
          <p:nvPr/>
        </p:nvGraphicFramePr>
        <p:xfrm>
          <a:off x="4500563" y="260350"/>
          <a:ext cx="1349375" cy="582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370" name="公式" r:id="rId21" imgW="469800" imgH="203040" progId="Equation.3">
                  <p:embed/>
                </p:oleObj>
              </mc:Choice>
              <mc:Fallback>
                <p:oleObj name="公式" r:id="rId21" imgW="469800" imgH="203040" progId="Equation.3">
                  <p:embed/>
                  <p:pic>
                    <p:nvPicPr>
                      <p:cNvPr id="0" name="Object 3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00563" y="260350"/>
                        <a:ext cx="1349375" cy="582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2502" name="Object 38"/>
          <p:cNvGraphicFramePr>
            <a:graphicFrameLocks noChangeAspect="1"/>
          </p:cNvGraphicFramePr>
          <p:nvPr/>
        </p:nvGraphicFramePr>
        <p:xfrm>
          <a:off x="6010275" y="390525"/>
          <a:ext cx="506413" cy="404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371" name="公式" r:id="rId23" imgW="190440" imgH="152280" progId="Equation.3">
                  <p:embed/>
                </p:oleObj>
              </mc:Choice>
              <mc:Fallback>
                <p:oleObj name="公式" r:id="rId23" imgW="190440" imgH="152280" progId="Equation.3">
                  <p:embed/>
                  <p:pic>
                    <p:nvPicPr>
                      <p:cNvPr id="0" name="Object 3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10275" y="390525"/>
                        <a:ext cx="506413" cy="4048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2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2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2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2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2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2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62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62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62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62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62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62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66" grpId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2" name="Text Box 4"/>
          <p:cNvSpPr txBox="1">
            <a:spLocks noChangeArrowheads="1"/>
          </p:cNvSpPr>
          <p:nvPr/>
        </p:nvSpPr>
        <p:spPr bwMode="auto">
          <a:xfrm>
            <a:off x="107950" y="101600"/>
            <a:ext cx="493236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四、双线性变换的优缺点</a:t>
            </a:r>
          </a:p>
        </p:txBody>
      </p:sp>
      <p:sp>
        <p:nvSpPr>
          <p:cNvPr id="17413" name="Text Box 5"/>
          <p:cNvSpPr txBox="1">
            <a:spLocks noChangeArrowheads="1"/>
          </p:cNvSpPr>
          <p:nvPr/>
        </p:nvSpPr>
        <p:spPr bwMode="auto">
          <a:xfrm>
            <a:off x="265113" y="765175"/>
            <a:ext cx="762000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优点：消除了冲激响应不变法的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混叠失真</a:t>
            </a:r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7414" name="Text Box 6"/>
          <p:cNvSpPr txBox="1">
            <a:spLocks noChangeArrowheads="1"/>
          </p:cNvSpPr>
          <p:nvPr/>
        </p:nvSpPr>
        <p:spPr bwMode="auto">
          <a:xfrm>
            <a:off x="304800" y="1412875"/>
            <a:ext cx="707548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缺点：存在严重的非线性频率变换</a:t>
            </a:r>
          </a:p>
        </p:txBody>
      </p:sp>
      <p:graphicFrame>
        <p:nvGraphicFramePr>
          <p:cNvPr id="17425" name="Object 17"/>
          <p:cNvGraphicFramePr>
            <a:graphicFrameLocks noChangeAspect="1"/>
          </p:cNvGraphicFramePr>
          <p:nvPr/>
        </p:nvGraphicFramePr>
        <p:xfrm>
          <a:off x="4629150" y="1052513"/>
          <a:ext cx="4419600" cy="4891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89" name="VISIO" r:id="rId3" imgW="1799280" imgH="1990440" progId="Visio.Drawing.4">
                  <p:embed/>
                </p:oleObj>
              </mc:Choice>
              <mc:Fallback>
                <p:oleObj name="VISIO" r:id="rId3" imgW="1799280" imgH="1990440" progId="Visio.Drawing.4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29150" y="1052513"/>
                        <a:ext cx="4419600" cy="48910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26" name="Object 18"/>
          <p:cNvGraphicFramePr>
            <a:graphicFrameLocks noChangeAspect="1"/>
          </p:cNvGraphicFramePr>
          <p:nvPr/>
        </p:nvGraphicFramePr>
        <p:xfrm>
          <a:off x="1476375" y="2276475"/>
          <a:ext cx="2184400" cy="1019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90" name="公式" r:id="rId5" imgW="927000" imgH="431640" progId="Equation.3">
                  <p:embed/>
                </p:oleObj>
              </mc:Choice>
              <mc:Fallback>
                <p:oleObj name="公式" r:id="rId5" imgW="927000" imgH="431640" progId="Equation.3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76375" y="2276475"/>
                        <a:ext cx="2184400" cy="1019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428" name="Text Box 20"/>
          <p:cNvSpPr txBox="1">
            <a:spLocks noChangeArrowheads="1"/>
          </p:cNvSpPr>
          <p:nvPr/>
        </p:nvSpPr>
        <p:spPr bwMode="auto">
          <a:xfrm>
            <a:off x="252413" y="4797425"/>
            <a:ext cx="4679950" cy="1126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  <a:spcBef>
                <a:spcPct val="50000"/>
              </a:spcBef>
            </a:pP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②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要求被变换的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AF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的幅度响应是分段常数型的</a:t>
            </a:r>
          </a:p>
        </p:txBody>
      </p:sp>
      <p:sp>
        <p:nvSpPr>
          <p:cNvPr id="17429" name="Text Box 21"/>
          <p:cNvSpPr txBox="1">
            <a:spLocks noChangeArrowheads="1"/>
          </p:cNvSpPr>
          <p:nvPr/>
        </p:nvSpPr>
        <p:spPr bwMode="auto">
          <a:xfrm>
            <a:off x="250825" y="3616325"/>
            <a:ext cx="5113338" cy="10577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  <a:spcBef>
                <a:spcPct val="50000"/>
              </a:spcBef>
            </a:pP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①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非线性失真会导致原线性相位系统不再保持线性相位特性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7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7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7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7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7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2" grpId="0"/>
      <p:bldP spid="17413" grpId="0"/>
      <p:bldP spid="17414" grpId="0"/>
      <p:bldP spid="17428" grpId="0"/>
      <p:bldP spid="17429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93" name="Arc 9"/>
          <p:cNvSpPr>
            <a:spLocks/>
          </p:cNvSpPr>
          <p:nvPr/>
        </p:nvSpPr>
        <p:spPr bwMode="auto">
          <a:xfrm rot="5400000">
            <a:off x="3382963" y="711200"/>
            <a:ext cx="1684337" cy="1890713"/>
          </a:xfrm>
          <a:custGeom>
            <a:avLst/>
            <a:gdLst>
              <a:gd name="G0" fmla="+- 0 0 0"/>
              <a:gd name="G1" fmla="+- 20450 0 0"/>
              <a:gd name="G2" fmla="+- 21600 0 0"/>
              <a:gd name="T0" fmla="*/ 6955 w 21600"/>
              <a:gd name="T1" fmla="*/ 0 h 20450"/>
              <a:gd name="T2" fmla="*/ 21600 w 21600"/>
              <a:gd name="T3" fmla="*/ 20450 h 20450"/>
              <a:gd name="T4" fmla="*/ 0 w 21600"/>
              <a:gd name="T5" fmla="*/ 20450 h 20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0450" fill="none" extrusionOk="0">
                <a:moveTo>
                  <a:pt x="6954" y="0"/>
                </a:moveTo>
                <a:cubicBezTo>
                  <a:pt x="15711" y="2978"/>
                  <a:pt x="21600" y="11200"/>
                  <a:pt x="21600" y="20450"/>
                </a:cubicBezTo>
              </a:path>
              <a:path w="21600" h="20450" stroke="0" extrusionOk="0">
                <a:moveTo>
                  <a:pt x="6954" y="0"/>
                </a:moveTo>
                <a:cubicBezTo>
                  <a:pt x="15711" y="2978"/>
                  <a:pt x="21600" y="11200"/>
                  <a:pt x="21600" y="20450"/>
                </a:cubicBezTo>
                <a:lnTo>
                  <a:pt x="0" y="20450"/>
                </a:lnTo>
                <a:close/>
              </a:path>
            </a:pathLst>
          </a:custGeom>
          <a:noFill/>
          <a:ln w="25400">
            <a:solidFill>
              <a:srgbClr val="FFFF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46797" name="Line 13"/>
          <p:cNvSpPr>
            <a:spLocks noChangeShapeType="1"/>
          </p:cNvSpPr>
          <p:nvPr/>
        </p:nvSpPr>
        <p:spPr bwMode="auto">
          <a:xfrm>
            <a:off x="1819275" y="1822450"/>
            <a:ext cx="219551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none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798" name="Line 14"/>
          <p:cNvSpPr>
            <a:spLocks noChangeShapeType="1"/>
          </p:cNvSpPr>
          <p:nvPr/>
        </p:nvSpPr>
        <p:spPr bwMode="auto">
          <a:xfrm flipH="1" flipV="1">
            <a:off x="4024313" y="1793875"/>
            <a:ext cx="0" cy="216058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none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799" name="Line 15"/>
          <p:cNvSpPr>
            <a:spLocks noChangeShapeType="1"/>
          </p:cNvSpPr>
          <p:nvPr/>
        </p:nvSpPr>
        <p:spPr bwMode="auto">
          <a:xfrm flipV="1">
            <a:off x="2138363" y="1577975"/>
            <a:ext cx="212407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none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800" name="Line 16"/>
          <p:cNvSpPr>
            <a:spLocks noChangeShapeType="1"/>
          </p:cNvSpPr>
          <p:nvPr/>
        </p:nvSpPr>
        <p:spPr bwMode="auto">
          <a:xfrm flipV="1">
            <a:off x="3284538" y="1825625"/>
            <a:ext cx="1582737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none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801" name="Line 17"/>
          <p:cNvSpPr>
            <a:spLocks noChangeShapeType="1"/>
          </p:cNvSpPr>
          <p:nvPr/>
        </p:nvSpPr>
        <p:spPr bwMode="auto">
          <a:xfrm flipV="1">
            <a:off x="4256088" y="1577975"/>
            <a:ext cx="0" cy="23907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none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802" name="Line 18"/>
          <p:cNvSpPr>
            <a:spLocks noChangeShapeType="1"/>
          </p:cNvSpPr>
          <p:nvPr/>
        </p:nvSpPr>
        <p:spPr bwMode="auto">
          <a:xfrm flipV="1">
            <a:off x="4887913" y="1838325"/>
            <a:ext cx="0" cy="21240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none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46863" name="Group 79"/>
          <p:cNvGrpSpPr>
            <a:grpSpLocks/>
          </p:cNvGrpSpPr>
          <p:nvPr/>
        </p:nvGrpSpPr>
        <p:grpSpPr bwMode="auto">
          <a:xfrm>
            <a:off x="539750" y="788988"/>
            <a:ext cx="2520950" cy="2252662"/>
            <a:chOff x="839" y="1134"/>
            <a:chExt cx="1588" cy="1419"/>
          </a:xfrm>
        </p:grpSpPr>
        <p:graphicFrame>
          <p:nvGraphicFramePr>
            <p:cNvPr id="246816" name="Object 32"/>
            <p:cNvGraphicFramePr>
              <a:graphicFrameLocks noChangeAspect="1"/>
            </p:cNvGraphicFramePr>
            <p:nvPr/>
          </p:nvGraphicFramePr>
          <p:xfrm>
            <a:off x="919" y="2224"/>
            <a:ext cx="673" cy="32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1122" name="公式" r:id="rId3" imgW="520560" imgH="253800" progId="Equation.3">
                    <p:embed/>
                  </p:oleObj>
                </mc:Choice>
                <mc:Fallback>
                  <p:oleObj name="公式" r:id="rId3" imgW="520560" imgH="253800" progId="Equation.3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19" y="2224"/>
                          <a:ext cx="673" cy="329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246817" name="Group 33"/>
            <p:cNvGrpSpPr>
              <a:grpSpLocks/>
            </p:cNvGrpSpPr>
            <p:nvPr/>
          </p:nvGrpSpPr>
          <p:grpSpPr bwMode="auto">
            <a:xfrm>
              <a:off x="839" y="1134"/>
              <a:ext cx="1361" cy="1089"/>
              <a:chOff x="521" y="1942"/>
              <a:chExt cx="1361" cy="1089"/>
            </a:xfrm>
          </p:grpSpPr>
          <p:sp>
            <p:nvSpPr>
              <p:cNvPr id="246818" name="Line 34"/>
              <p:cNvSpPr>
                <a:spLocks noChangeShapeType="1"/>
              </p:cNvSpPr>
              <p:nvPr/>
            </p:nvSpPr>
            <p:spPr bwMode="auto">
              <a:xfrm>
                <a:off x="521" y="3022"/>
                <a:ext cx="1361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stealth" w="lg" len="lg"/>
                <a:tailEnd type="non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819" name="Line 35"/>
              <p:cNvSpPr>
                <a:spLocks noChangeShapeType="1"/>
              </p:cNvSpPr>
              <p:nvPr/>
            </p:nvSpPr>
            <p:spPr bwMode="auto">
              <a:xfrm flipV="1">
                <a:off x="1882" y="1942"/>
                <a:ext cx="0" cy="1089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 type="stealth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aphicFrame>
          <p:nvGraphicFramePr>
            <p:cNvPr id="246820" name="Object 36"/>
            <p:cNvGraphicFramePr>
              <a:graphicFrameLocks noChangeAspect="1"/>
            </p:cNvGraphicFramePr>
            <p:nvPr/>
          </p:nvGraphicFramePr>
          <p:xfrm>
            <a:off x="2218" y="1146"/>
            <a:ext cx="209" cy="20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1123" name="公式" r:id="rId5" imgW="164880" imgH="164880" progId="Equation.3">
                    <p:embed/>
                  </p:oleObj>
                </mc:Choice>
                <mc:Fallback>
                  <p:oleObj name="公式" r:id="rId5" imgW="164880" imgH="164880" progId="Equation.3">
                    <p:embed/>
                    <p:pic>
                      <p:nvPicPr>
                        <p:cNvPr id="0" name="Object 3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218" y="1146"/>
                          <a:ext cx="209" cy="207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46823" name="Line 39"/>
          <p:cNvSpPr>
            <a:spLocks noChangeShapeType="1"/>
          </p:cNvSpPr>
          <p:nvPr/>
        </p:nvSpPr>
        <p:spPr bwMode="auto">
          <a:xfrm flipH="1" flipV="1">
            <a:off x="3751263" y="1577975"/>
            <a:ext cx="12954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none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246828" name="Object 44"/>
          <p:cNvGraphicFramePr>
            <a:graphicFrameLocks noChangeAspect="1"/>
          </p:cNvGraphicFramePr>
          <p:nvPr/>
        </p:nvGraphicFramePr>
        <p:xfrm>
          <a:off x="6062663" y="1700213"/>
          <a:ext cx="2090737" cy="97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24" name="公式" r:id="rId7" imgW="927000" imgH="431640" progId="Equation.3">
                  <p:embed/>
                </p:oleObj>
              </mc:Choice>
              <mc:Fallback>
                <p:oleObj name="公式" r:id="rId7" imgW="927000" imgH="431640" progId="Equation.3">
                  <p:embed/>
                  <p:pic>
                    <p:nvPicPr>
                      <p:cNvPr id="0" name="Object 4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62663" y="1700213"/>
                        <a:ext cx="2090737" cy="974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6791" name="Line 7"/>
          <p:cNvSpPr>
            <a:spLocks noChangeShapeType="1"/>
          </p:cNvSpPr>
          <p:nvPr/>
        </p:nvSpPr>
        <p:spPr bwMode="auto">
          <a:xfrm>
            <a:off x="3275013" y="2509838"/>
            <a:ext cx="287972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792" name="Line 8"/>
          <p:cNvSpPr>
            <a:spLocks noChangeShapeType="1"/>
          </p:cNvSpPr>
          <p:nvPr/>
        </p:nvSpPr>
        <p:spPr bwMode="auto">
          <a:xfrm flipV="1">
            <a:off x="3275013" y="781050"/>
            <a:ext cx="0" cy="17287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246794" name="Object 10"/>
          <p:cNvGraphicFramePr>
            <a:graphicFrameLocks noChangeAspect="1"/>
          </p:cNvGraphicFramePr>
          <p:nvPr/>
        </p:nvGraphicFramePr>
        <p:xfrm>
          <a:off x="5794375" y="2581275"/>
          <a:ext cx="306388" cy="277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25" name="公式" r:id="rId9" imgW="152280" imgH="139680" progId="Equation.3">
                  <p:embed/>
                </p:oleObj>
              </mc:Choice>
              <mc:Fallback>
                <p:oleObj name="公式" r:id="rId9" imgW="152280" imgH="13968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94375" y="2581275"/>
                        <a:ext cx="306388" cy="2778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6795" name="Object 11"/>
          <p:cNvGraphicFramePr>
            <a:graphicFrameLocks noChangeAspect="1"/>
          </p:cNvGraphicFramePr>
          <p:nvPr/>
        </p:nvGraphicFramePr>
        <p:xfrm>
          <a:off x="3332163" y="811213"/>
          <a:ext cx="331787" cy="328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26" name="公式" r:id="rId11" imgW="164880" imgH="164880" progId="Equation.3">
                  <p:embed/>
                </p:oleObj>
              </mc:Choice>
              <mc:Fallback>
                <p:oleObj name="公式" r:id="rId11" imgW="164880" imgH="16488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32163" y="811213"/>
                        <a:ext cx="331787" cy="3286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6829" name="Line 45"/>
          <p:cNvSpPr>
            <a:spLocks noChangeShapeType="1"/>
          </p:cNvSpPr>
          <p:nvPr/>
        </p:nvSpPr>
        <p:spPr bwMode="auto">
          <a:xfrm flipV="1">
            <a:off x="3290888" y="895350"/>
            <a:ext cx="1727200" cy="15843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246854" name="Object 70"/>
          <p:cNvGraphicFramePr>
            <a:graphicFrameLocks noChangeAspect="1"/>
          </p:cNvGraphicFramePr>
          <p:nvPr/>
        </p:nvGraphicFramePr>
        <p:xfrm>
          <a:off x="2700338" y="1793875"/>
          <a:ext cx="458787" cy="481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27" name="公式" r:id="rId13" imgW="228600" imgH="241200" progId="Equation.3">
                  <p:embed/>
                </p:oleObj>
              </mc:Choice>
              <mc:Fallback>
                <p:oleObj name="公式" r:id="rId13" imgW="228600" imgH="241200" progId="Equation.3">
                  <p:embed/>
                  <p:pic>
                    <p:nvPicPr>
                      <p:cNvPr id="0" name="Object 7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00338" y="1793875"/>
                        <a:ext cx="458787" cy="4810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46859" name="Group 75"/>
          <p:cNvGrpSpPr>
            <a:grpSpLocks/>
          </p:cNvGrpSpPr>
          <p:nvPr/>
        </p:nvGrpSpPr>
        <p:grpSpPr bwMode="auto">
          <a:xfrm>
            <a:off x="2181225" y="2776538"/>
            <a:ext cx="3962400" cy="1593850"/>
            <a:chOff x="1873" y="2396"/>
            <a:chExt cx="2496" cy="1004"/>
          </a:xfrm>
        </p:grpSpPr>
        <p:grpSp>
          <p:nvGrpSpPr>
            <p:cNvPr id="246858" name="Group 74"/>
            <p:cNvGrpSpPr>
              <a:grpSpLocks/>
            </p:cNvGrpSpPr>
            <p:nvPr/>
          </p:nvGrpSpPr>
          <p:grpSpPr bwMode="auto">
            <a:xfrm>
              <a:off x="1873" y="2396"/>
              <a:ext cx="2496" cy="934"/>
              <a:chOff x="2008" y="2396"/>
              <a:chExt cx="2496" cy="934"/>
            </a:xfrm>
          </p:grpSpPr>
          <p:sp>
            <p:nvSpPr>
              <p:cNvPr id="246809" name="Line 25"/>
              <p:cNvSpPr>
                <a:spLocks noChangeShapeType="1"/>
              </p:cNvSpPr>
              <p:nvPr/>
            </p:nvSpPr>
            <p:spPr bwMode="auto">
              <a:xfrm flipH="1">
                <a:off x="3171" y="2623"/>
                <a:ext cx="0" cy="521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none" w="med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813" name="Line 29"/>
              <p:cNvSpPr>
                <a:spLocks noChangeShapeType="1"/>
              </p:cNvSpPr>
              <p:nvPr/>
            </p:nvSpPr>
            <p:spPr bwMode="auto">
              <a:xfrm flipH="1">
                <a:off x="3316" y="2940"/>
                <a:ext cx="0" cy="20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none" w="med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246853" name="Group 69"/>
              <p:cNvGrpSpPr>
                <a:grpSpLocks/>
              </p:cNvGrpSpPr>
              <p:nvPr/>
            </p:nvGrpSpPr>
            <p:grpSpPr bwMode="auto">
              <a:xfrm>
                <a:off x="2008" y="2396"/>
                <a:ext cx="2496" cy="934"/>
                <a:chOff x="2008" y="2396"/>
                <a:chExt cx="2496" cy="934"/>
              </a:xfrm>
            </p:grpSpPr>
            <p:grpSp>
              <p:nvGrpSpPr>
                <p:cNvPr id="246803" name="Group 19"/>
                <p:cNvGrpSpPr>
                  <a:grpSpLocks/>
                </p:cNvGrpSpPr>
                <p:nvPr/>
              </p:nvGrpSpPr>
              <p:grpSpPr bwMode="auto">
                <a:xfrm>
                  <a:off x="2008" y="2396"/>
                  <a:ext cx="2496" cy="934"/>
                  <a:chOff x="1427" y="2859"/>
                  <a:chExt cx="2496" cy="934"/>
                </a:xfrm>
              </p:grpSpPr>
              <p:graphicFrame>
                <p:nvGraphicFramePr>
                  <p:cNvPr id="246804" name="Object 20"/>
                  <p:cNvGraphicFramePr>
                    <a:graphicFrameLocks noChangeAspect="1"/>
                  </p:cNvGraphicFramePr>
                  <p:nvPr/>
                </p:nvGraphicFramePr>
                <p:xfrm>
                  <a:off x="3669" y="3618"/>
                  <a:ext cx="193" cy="175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spid="_x0000_s311128" name="公式" r:id="rId15" imgW="152280" imgH="139680" progId="Equation.3">
                          <p:embed/>
                        </p:oleObj>
                      </mc:Choice>
                      <mc:Fallback>
                        <p:oleObj name="公式" r:id="rId15" imgW="152280" imgH="139680" progId="Equation.3">
                          <p:embed/>
                          <p:pic>
                            <p:nvPicPr>
                              <p:cNvPr id="0" name="Object 20"/>
                              <p:cNvPicPr>
                                <a:picLocks noChangeAspect="1" noChangeArrowheads="1"/>
                              </p:cNvPicPr>
                              <p:nvPr/>
                            </p:nvPicPr>
                            <p:blipFill>
                              <a:blip r:embed="rId16">
                                <a:extLst>
                                  <a:ext uri="{28A0092B-C50C-407E-A947-70E740481C1C}">
                                    <a14:useLocalDpi xmlns:a14="http://schemas.microsoft.com/office/drawing/2010/main" val="0"/>
                                  </a:ext>
                                </a:extLst>
                              </a:blip>
                              <a:srcRect/>
                              <a:stretch>
                                <a:fillRect/>
                              </a:stretch>
                            </p:blipFill>
                            <p:spPr bwMode="auto">
                              <a:xfrm>
                                <a:off x="3669" y="3618"/>
                                <a:ext cx="193" cy="175"/>
                              </a:xfrm>
                              <a:prstGeom prst="rect">
                                <a:avLst/>
                              </a:prstGeom>
                              <a:noFill/>
                              <a:extLst>
                                <a:ext uri="{909E8E84-426E-40DD-AFC4-6F175D3DCCD1}">
                                  <a14:hiddenFill xmlns:a14="http://schemas.microsoft.com/office/drawing/2010/main">
                                    <a:solidFill>
                                      <a:srgbClr val="FFFFFF"/>
                                    </a:solidFill>
                                  </a14:hiddenFill>
                                </a:ext>
                              </a:extLst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sp>
                <p:nvSpPr>
                  <p:cNvPr id="246805" name="Line 21"/>
                  <p:cNvSpPr>
                    <a:spLocks noChangeShapeType="1"/>
                  </p:cNvSpPr>
                  <p:nvPr/>
                </p:nvSpPr>
                <p:spPr bwMode="auto">
                  <a:xfrm>
                    <a:off x="2109" y="3602"/>
                    <a:ext cx="1814" cy="0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 type="stealth" w="lg" len="lg"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6806" name="Line 22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109" y="2859"/>
                    <a:ext cx="0" cy="743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 type="stealth" w="lg" len="lg"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graphicFrame>
                <p:nvGraphicFramePr>
                  <p:cNvPr id="246807" name="Object 23"/>
                  <p:cNvGraphicFramePr>
                    <a:graphicFrameLocks noChangeAspect="1"/>
                  </p:cNvGraphicFramePr>
                  <p:nvPr/>
                </p:nvGraphicFramePr>
                <p:xfrm>
                  <a:off x="1427" y="2949"/>
                  <a:ext cx="691" cy="362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spid="_x0000_s311129" name="公式" r:id="rId17" imgW="533160" imgH="279360" progId="Equation.3">
                          <p:embed/>
                        </p:oleObj>
                      </mc:Choice>
                      <mc:Fallback>
                        <p:oleObj name="公式" r:id="rId17" imgW="533160" imgH="279360" progId="Equation.3">
                          <p:embed/>
                          <p:pic>
                            <p:nvPicPr>
                              <p:cNvPr id="0" name="Object 23"/>
                              <p:cNvPicPr>
                                <a:picLocks noChangeAspect="1" noChangeArrowheads="1"/>
                              </p:cNvPicPr>
                              <p:nvPr/>
                            </p:nvPicPr>
                            <p:blipFill>
                              <a:blip r:embed="rId18">
                                <a:extLst>
                                  <a:ext uri="{28A0092B-C50C-407E-A947-70E740481C1C}">
                                    <a14:useLocalDpi xmlns:a14="http://schemas.microsoft.com/office/drawing/2010/main" val="0"/>
                                  </a:ext>
                                </a:extLst>
                              </a:blip>
                              <a:srcRect/>
                              <a:stretch>
                                <a:fillRect/>
                              </a:stretch>
                            </p:blipFill>
                            <p:spPr bwMode="auto">
                              <a:xfrm>
                                <a:off x="1427" y="2949"/>
                                <a:ext cx="691" cy="362"/>
                              </a:xfrm>
                              <a:prstGeom prst="rect">
                                <a:avLst/>
                              </a:prstGeom>
                              <a:noFill/>
                              <a:extLst>
                                <a:ext uri="{909E8E84-426E-40DD-AFC4-6F175D3DCCD1}">
                                  <a14:hiddenFill xmlns:a14="http://schemas.microsoft.com/office/drawing/2010/main">
                                    <a:solidFill>
                                      <a:srgbClr val="FFFFFF"/>
                                    </a:solidFill>
                                  </a14:hiddenFill>
                                </a:ext>
                              </a:extLst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  <p:grpSp>
              <p:nvGrpSpPr>
                <p:cNvPr id="246852" name="Group 68"/>
                <p:cNvGrpSpPr>
                  <a:grpSpLocks/>
                </p:cNvGrpSpPr>
                <p:nvPr/>
              </p:nvGrpSpPr>
              <p:grpSpPr bwMode="auto">
                <a:xfrm>
                  <a:off x="2693" y="2568"/>
                  <a:ext cx="1230" cy="616"/>
                  <a:chOff x="2562" y="2732"/>
                  <a:chExt cx="1230" cy="616"/>
                </a:xfrm>
              </p:grpSpPr>
              <p:sp>
                <p:nvSpPr>
                  <p:cNvPr id="246834" name="Arc 50"/>
                  <p:cNvSpPr>
                    <a:spLocks/>
                  </p:cNvSpPr>
                  <p:nvPr/>
                </p:nvSpPr>
                <p:spPr bwMode="auto">
                  <a:xfrm>
                    <a:off x="2962" y="2759"/>
                    <a:ext cx="238" cy="587"/>
                  </a:xfrm>
                  <a:custGeom>
                    <a:avLst/>
                    <a:gdLst>
                      <a:gd name="G0" fmla="+- 0 0 0"/>
                      <a:gd name="G1" fmla="+- 21600 0 0"/>
                      <a:gd name="G2" fmla="+- 21600 0 0"/>
                      <a:gd name="T0" fmla="*/ 0 w 20659"/>
                      <a:gd name="T1" fmla="*/ 0 h 21600"/>
                      <a:gd name="T2" fmla="*/ 20659 w 20659"/>
                      <a:gd name="T3" fmla="*/ 15296 h 21600"/>
                      <a:gd name="T4" fmla="*/ 0 w 20659"/>
                      <a:gd name="T5" fmla="*/ 216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0659" h="21600" fill="none" extrusionOk="0">
                        <a:moveTo>
                          <a:pt x="-1" y="0"/>
                        </a:moveTo>
                        <a:cubicBezTo>
                          <a:pt x="9501" y="0"/>
                          <a:pt x="17886" y="6208"/>
                          <a:pt x="20659" y="15295"/>
                        </a:cubicBezTo>
                      </a:path>
                      <a:path w="20659" h="21600" stroke="0" extrusionOk="0">
                        <a:moveTo>
                          <a:pt x="-1" y="0"/>
                        </a:moveTo>
                        <a:cubicBezTo>
                          <a:pt x="9501" y="0"/>
                          <a:pt x="17886" y="6208"/>
                          <a:pt x="20659" y="15295"/>
                        </a:cubicBezTo>
                        <a:lnTo>
                          <a:pt x="0" y="21600"/>
                        </a:lnTo>
                        <a:close/>
                      </a:path>
                    </a:pathLst>
                  </a:custGeom>
                  <a:noFill/>
                  <a:ln w="2540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6835" name="Arc 51"/>
                  <p:cNvSpPr>
                    <a:spLocks/>
                  </p:cNvSpPr>
                  <p:nvPr/>
                </p:nvSpPr>
                <p:spPr bwMode="auto">
                  <a:xfrm rot="5400000">
                    <a:off x="3141" y="3042"/>
                    <a:ext cx="318" cy="203"/>
                  </a:xfrm>
                  <a:custGeom>
                    <a:avLst/>
                    <a:gdLst>
                      <a:gd name="G0" fmla="+- 0 0 0"/>
                      <a:gd name="G1" fmla="+- 11778 0 0"/>
                      <a:gd name="G2" fmla="+- 21600 0 0"/>
                      <a:gd name="T0" fmla="*/ 18107 w 21600"/>
                      <a:gd name="T1" fmla="*/ 0 h 30119"/>
                      <a:gd name="T2" fmla="*/ 11409 w 21600"/>
                      <a:gd name="T3" fmla="*/ 30119 h 30119"/>
                      <a:gd name="T4" fmla="*/ 0 w 21600"/>
                      <a:gd name="T5" fmla="*/ 11778 h 301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1600" h="30119" fill="none" extrusionOk="0">
                        <a:moveTo>
                          <a:pt x="18106" y="0"/>
                        </a:moveTo>
                        <a:cubicBezTo>
                          <a:pt x="20386" y="3505"/>
                          <a:pt x="21600" y="7596"/>
                          <a:pt x="21600" y="11778"/>
                        </a:cubicBezTo>
                        <a:cubicBezTo>
                          <a:pt x="21600" y="19241"/>
                          <a:pt x="17746" y="26176"/>
                          <a:pt x="11409" y="30119"/>
                        </a:cubicBezTo>
                      </a:path>
                      <a:path w="21600" h="30119" stroke="0" extrusionOk="0">
                        <a:moveTo>
                          <a:pt x="18106" y="0"/>
                        </a:moveTo>
                        <a:cubicBezTo>
                          <a:pt x="20386" y="3505"/>
                          <a:pt x="21600" y="7596"/>
                          <a:pt x="21600" y="11778"/>
                        </a:cubicBezTo>
                        <a:cubicBezTo>
                          <a:pt x="21600" y="19241"/>
                          <a:pt x="17746" y="26176"/>
                          <a:pt x="11409" y="30119"/>
                        </a:cubicBezTo>
                        <a:lnTo>
                          <a:pt x="0" y="11778"/>
                        </a:lnTo>
                        <a:close/>
                      </a:path>
                    </a:pathLst>
                  </a:custGeom>
                  <a:noFill/>
                  <a:ln w="2540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6837" name="Arc 53"/>
                  <p:cNvSpPr>
                    <a:spLocks/>
                  </p:cNvSpPr>
                  <p:nvPr/>
                </p:nvSpPr>
                <p:spPr bwMode="auto">
                  <a:xfrm rot="5400000">
                    <a:off x="2753" y="2698"/>
                    <a:ext cx="91" cy="159"/>
                  </a:xfrm>
                  <a:custGeom>
                    <a:avLst/>
                    <a:gdLst>
                      <a:gd name="G0" fmla="+- 0 0 0"/>
                      <a:gd name="G1" fmla="+- 18633 0 0"/>
                      <a:gd name="G2" fmla="+- 21600 0 0"/>
                      <a:gd name="T0" fmla="*/ 10926 w 21600"/>
                      <a:gd name="T1" fmla="*/ 0 h 36974"/>
                      <a:gd name="T2" fmla="*/ 11409 w 21600"/>
                      <a:gd name="T3" fmla="*/ 36974 h 36974"/>
                      <a:gd name="T4" fmla="*/ 0 w 21600"/>
                      <a:gd name="T5" fmla="*/ 18633 h 3697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1600" h="36974" fill="none" extrusionOk="0">
                        <a:moveTo>
                          <a:pt x="10925" y="0"/>
                        </a:moveTo>
                        <a:cubicBezTo>
                          <a:pt x="17537" y="3877"/>
                          <a:pt x="21600" y="10968"/>
                          <a:pt x="21600" y="18633"/>
                        </a:cubicBezTo>
                        <a:cubicBezTo>
                          <a:pt x="21600" y="26096"/>
                          <a:pt x="17746" y="33031"/>
                          <a:pt x="11409" y="36974"/>
                        </a:cubicBezTo>
                      </a:path>
                      <a:path w="21600" h="36974" stroke="0" extrusionOk="0">
                        <a:moveTo>
                          <a:pt x="10925" y="0"/>
                        </a:moveTo>
                        <a:cubicBezTo>
                          <a:pt x="17537" y="3877"/>
                          <a:pt x="21600" y="10968"/>
                          <a:pt x="21600" y="18633"/>
                        </a:cubicBezTo>
                        <a:cubicBezTo>
                          <a:pt x="21600" y="26096"/>
                          <a:pt x="17746" y="33031"/>
                          <a:pt x="11409" y="36974"/>
                        </a:cubicBezTo>
                        <a:lnTo>
                          <a:pt x="0" y="18633"/>
                        </a:lnTo>
                        <a:close/>
                      </a:path>
                    </a:pathLst>
                  </a:custGeom>
                  <a:noFill/>
                  <a:ln w="2540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6838" name="Arc 54"/>
                  <p:cNvSpPr>
                    <a:spLocks/>
                  </p:cNvSpPr>
                  <p:nvPr/>
                </p:nvSpPr>
                <p:spPr bwMode="auto">
                  <a:xfrm rot="16200000">
                    <a:off x="2900" y="2715"/>
                    <a:ext cx="91" cy="159"/>
                  </a:xfrm>
                  <a:custGeom>
                    <a:avLst/>
                    <a:gdLst>
                      <a:gd name="G0" fmla="+- 0 0 0"/>
                      <a:gd name="G1" fmla="+- 18633 0 0"/>
                      <a:gd name="G2" fmla="+- 21600 0 0"/>
                      <a:gd name="T0" fmla="*/ 10926 w 21600"/>
                      <a:gd name="T1" fmla="*/ 0 h 36974"/>
                      <a:gd name="T2" fmla="*/ 11409 w 21600"/>
                      <a:gd name="T3" fmla="*/ 36974 h 36974"/>
                      <a:gd name="T4" fmla="*/ 0 w 21600"/>
                      <a:gd name="T5" fmla="*/ 18633 h 3697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1600" h="36974" fill="none" extrusionOk="0">
                        <a:moveTo>
                          <a:pt x="10925" y="0"/>
                        </a:moveTo>
                        <a:cubicBezTo>
                          <a:pt x="17537" y="3877"/>
                          <a:pt x="21600" y="10968"/>
                          <a:pt x="21600" y="18633"/>
                        </a:cubicBezTo>
                        <a:cubicBezTo>
                          <a:pt x="21600" y="26096"/>
                          <a:pt x="17746" y="33031"/>
                          <a:pt x="11409" y="36974"/>
                        </a:cubicBezTo>
                      </a:path>
                      <a:path w="21600" h="36974" stroke="0" extrusionOk="0">
                        <a:moveTo>
                          <a:pt x="10925" y="0"/>
                        </a:moveTo>
                        <a:cubicBezTo>
                          <a:pt x="17537" y="3877"/>
                          <a:pt x="21600" y="10968"/>
                          <a:pt x="21600" y="18633"/>
                        </a:cubicBezTo>
                        <a:cubicBezTo>
                          <a:pt x="21600" y="26096"/>
                          <a:pt x="17746" y="33031"/>
                          <a:pt x="11409" y="36974"/>
                        </a:cubicBezTo>
                        <a:lnTo>
                          <a:pt x="0" y="18633"/>
                        </a:lnTo>
                        <a:close/>
                      </a:path>
                    </a:pathLst>
                  </a:custGeom>
                  <a:noFill/>
                  <a:ln w="2540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6840" name="Arc 56"/>
                  <p:cNvSpPr>
                    <a:spLocks/>
                  </p:cNvSpPr>
                  <p:nvPr/>
                </p:nvSpPr>
                <p:spPr bwMode="auto">
                  <a:xfrm rot="16200000">
                    <a:off x="2596" y="2716"/>
                    <a:ext cx="91" cy="159"/>
                  </a:xfrm>
                  <a:custGeom>
                    <a:avLst/>
                    <a:gdLst>
                      <a:gd name="G0" fmla="+- 0 0 0"/>
                      <a:gd name="G1" fmla="+- 18633 0 0"/>
                      <a:gd name="G2" fmla="+- 21600 0 0"/>
                      <a:gd name="T0" fmla="*/ 10926 w 21600"/>
                      <a:gd name="T1" fmla="*/ 0 h 36974"/>
                      <a:gd name="T2" fmla="*/ 11409 w 21600"/>
                      <a:gd name="T3" fmla="*/ 36974 h 36974"/>
                      <a:gd name="T4" fmla="*/ 0 w 21600"/>
                      <a:gd name="T5" fmla="*/ 18633 h 3697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1600" h="36974" fill="none" extrusionOk="0">
                        <a:moveTo>
                          <a:pt x="10925" y="0"/>
                        </a:moveTo>
                        <a:cubicBezTo>
                          <a:pt x="17537" y="3877"/>
                          <a:pt x="21600" y="10968"/>
                          <a:pt x="21600" y="18633"/>
                        </a:cubicBezTo>
                        <a:cubicBezTo>
                          <a:pt x="21600" y="26096"/>
                          <a:pt x="17746" y="33031"/>
                          <a:pt x="11409" y="36974"/>
                        </a:cubicBezTo>
                      </a:path>
                      <a:path w="21600" h="36974" stroke="0" extrusionOk="0">
                        <a:moveTo>
                          <a:pt x="10925" y="0"/>
                        </a:moveTo>
                        <a:cubicBezTo>
                          <a:pt x="17537" y="3877"/>
                          <a:pt x="21600" y="10968"/>
                          <a:pt x="21600" y="18633"/>
                        </a:cubicBezTo>
                        <a:cubicBezTo>
                          <a:pt x="21600" y="26096"/>
                          <a:pt x="17746" y="33031"/>
                          <a:pt x="11409" y="36974"/>
                        </a:cubicBezTo>
                        <a:lnTo>
                          <a:pt x="0" y="18633"/>
                        </a:lnTo>
                        <a:close/>
                      </a:path>
                    </a:pathLst>
                  </a:custGeom>
                  <a:noFill/>
                  <a:ln w="2540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6841" name="Arc 57"/>
                  <p:cNvSpPr>
                    <a:spLocks/>
                  </p:cNvSpPr>
                  <p:nvPr/>
                </p:nvSpPr>
                <p:spPr bwMode="auto">
                  <a:xfrm rot="5400000">
                    <a:off x="3549" y="3178"/>
                    <a:ext cx="91" cy="159"/>
                  </a:xfrm>
                  <a:custGeom>
                    <a:avLst/>
                    <a:gdLst>
                      <a:gd name="G0" fmla="+- 0 0 0"/>
                      <a:gd name="G1" fmla="+- 18633 0 0"/>
                      <a:gd name="G2" fmla="+- 21600 0 0"/>
                      <a:gd name="T0" fmla="*/ 10926 w 21600"/>
                      <a:gd name="T1" fmla="*/ 0 h 36974"/>
                      <a:gd name="T2" fmla="*/ 11409 w 21600"/>
                      <a:gd name="T3" fmla="*/ 36974 h 36974"/>
                      <a:gd name="T4" fmla="*/ 0 w 21600"/>
                      <a:gd name="T5" fmla="*/ 18633 h 3697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1600" h="36974" fill="none" extrusionOk="0">
                        <a:moveTo>
                          <a:pt x="10925" y="0"/>
                        </a:moveTo>
                        <a:cubicBezTo>
                          <a:pt x="17537" y="3877"/>
                          <a:pt x="21600" y="10968"/>
                          <a:pt x="21600" y="18633"/>
                        </a:cubicBezTo>
                        <a:cubicBezTo>
                          <a:pt x="21600" y="26096"/>
                          <a:pt x="17746" y="33031"/>
                          <a:pt x="11409" y="36974"/>
                        </a:cubicBezTo>
                      </a:path>
                      <a:path w="21600" h="36974" stroke="0" extrusionOk="0">
                        <a:moveTo>
                          <a:pt x="10925" y="0"/>
                        </a:moveTo>
                        <a:cubicBezTo>
                          <a:pt x="17537" y="3877"/>
                          <a:pt x="21600" y="10968"/>
                          <a:pt x="21600" y="18633"/>
                        </a:cubicBezTo>
                        <a:cubicBezTo>
                          <a:pt x="21600" y="26096"/>
                          <a:pt x="17746" y="33031"/>
                          <a:pt x="11409" y="36974"/>
                        </a:cubicBezTo>
                        <a:lnTo>
                          <a:pt x="0" y="18633"/>
                        </a:lnTo>
                        <a:close/>
                      </a:path>
                    </a:pathLst>
                  </a:custGeom>
                  <a:noFill/>
                  <a:ln w="2540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6842" name="Arc 58"/>
                  <p:cNvSpPr>
                    <a:spLocks/>
                  </p:cNvSpPr>
                  <p:nvPr/>
                </p:nvSpPr>
                <p:spPr bwMode="auto">
                  <a:xfrm rot="16200000">
                    <a:off x="3408" y="3196"/>
                    <a:ext cx="91" cy="159"/>
                  </a:xfrm>
                  <a:custGeom>
                    <a:avLst/>
                    <a:gdLst>
                      <a:gd name="G0" fmla="+- 0 0 0"/>
                      <a:gd name="G1" fmla="+- 18633 0 0"/>
                      <a:gd name="G2" fmla="+- 21600 0 0"/>
                      <a:gd name="T0" fmla="*/ 10926 w 21600"/>
                      <a:gd name="T1" fmla="*/ 0 h 36974"/>
                      <a:gd name="T2" fmla="*/ 11409 w 21600"/>
                      <a:gd name="T3" fmla="*/ 36974 h 36974"/>
                      <a:gd name="T4" fmla="*/ 0 w 21600"/>
                      <a:gd name="T5" fmla="*/ 18633 h 3697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1600" h="36974" fill="none" extrusionOk="0">
                        <a:moveTo>
                          <a:pt x="10925" y="0"/>
                        </a:moveTo>
                        <a:cubicBezTo>
                          <a:pt x="17537" y="3877"/>
                          <a:pt x="21600" y="10968"/>
                          <a:pt x="21600" y="18633"/>
                        </a:cubicBezTo>
                        <a:cubicBezTo>
                          <a:pt x="21600" y="26096"/>
                          <a:pt x="17746" y="33031"/>
                          <a:pt x="11409" y="36974"/>
                        </a:cubicBezTo>
                      </a:path>
                      <a:path w="21600" h="36974" stroke="0" extrusionOk="0">
                        <a:moveTo>
                          <a:pt x="10925" y="0"/>
                        </a:moveTo>
                        <a:cubicBezTo>
                          <a:pt x="17537" y="3877"/>
                          <a:pt x="21600" y="10968"/>
                          <a:pt x="21600" y="18633"/>
                        </a:cubicBezTo>
                        <a:cubicBezTo>
                          <a:pt x="21600" y="26096"/>
                          <a:pt x="17746" y="33031"/>
                          <a:pt x="11409" y="36974"/>
                        </a:cubicBezTo>
                        <a:lnTo>
                          <a:pt x="0" y="18633"/>
                        </a:lnTo>
                        <a:close/>
                      </a:path>
                    </a:pathLst>
                  </a:custGeom>
                  <a:noFill/>
                  <a:ln w="2540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6843" name="Arc 59"/>
                  <p:cNvSpPr>
                    <a:spLocks/>
                  </p:cNvSpPr>
                  <p:nvPr/>
                </p:nvSpPr>
                <p:spPr bwMode="auto">
                  <a:xfrm rot="16200000">
                    <a:off x="3667" y="3223"/>
                    <a:ext cx="91" cy="159"/>
                  </a:xfrm>
                  <a:custGeom>
                    <a:avLst/>
                    <a:gdLst>
                      <a:gd name="G0" fmla="+- 0 0 0"/>
                      <a:gd name="G1" fmla="+- 18633 0 0"/>
                      <a:gd name="G2" fmla="+- 21600 0 0"/>
                      <a:gd name="T0" fmla="*/ 10926 w 21600"/>
                      <a:gd name="T1" fmla="*/ 0 h 36974"/>
                      <a:gd name="T2" fmla="*/ 11409 w 21600"/>
                      <a:gd name="T3" fmla="*/ 36974 h 36974"/>
                      <a:gd name="T4" fmla="*/ 0 w 21600"/>
                      <a:gd name="T5" fmla="*/ 18633 h 3697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1600" h="36974" fill="none" extrusionOk="0">
                        <a:moveTo>
                          <a:pt x="10925" y="0"/>
                        </a:moveTo>
                        <a:cubicBezTo>
                          <a:pt x="17537" y="3877"/>
                          <a:pt x="21600" y="10968"/>
                          <a:pt x="21600" y="18633"/>
                        </a:cubicBezTo>
                        <a:cubicBezTo>
                          <a:pt x="21600" y="26096"/>
                          <a:pt x="17746" y="33031"/>
                          <a:pt x="11409" y="36974"/>
                        </a:cubicBezTo>
                      </a:path>
                      <a:path w="21600" h="36974" stroke="0" extrusionOk="0">
                        <a:moveTo>
                          <a:pt x="10925" y="0"/>
                        </a:moveTo>
                        <a:cubicBezTo>
                          <a:pt x="17537" y="3877"/>
                          <a:pt x="21600" y="10968"/>
                          <a:pt x="21600" y="18633"/>
                        </a:cubicBezTo>
                        <a:cubicBezTo>
                          <a:pt x="21600" y="26096"/>
                          <a:pt x="17746" y="33031"/>
                          <a:pt x="11409" y="36974"/>
                        </a:cubicBezTo>
                        <a:lnTo>
                          <a:pt x="0" y="18633"/>
                        </a:lnTo>
                        <a:close/>
                      </a:path>
                    </a:pathLst>
                  </a:custGeom>
                  <a:noFill/>
                  <a:ln w="2540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</p:grpSp>
        </p:grpSp>
        <p:graphicFrame>
          <p:nvGraphicFramePr>
            <p:cNvPr id="246856" name="Object 72"/>
            <p:cNvGraphicFramePr>
              <a:graphicFrameLocks noChangeAspect="1"/>
            </p:cNvGraphicFramePr>
            <p:nvPr/>
          </p:nvGraphicFramePr>
          <p:xfrm>
            <a:off x="3120" y="3113"/>
            <a:ext cx="241" cy="2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1130" name="公式" r:id="rId19" imgW="190440" imgH="228600" progId="Equation.3">
                    <p:embed/>
                  </p:oleObj>
                </mc:Choice>
                <mc:Fallback>
                  <p:oleObj name="公式" r:id="rId19" imgW="190440" imgH="228600" progId="Equation.3">
                    <p:embed/>
                    <p:pic>
                      <p:nvPicPr>
                        <p:cNvPr id="0" name="Object 7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120" y="3113"/>
                          <a:ext cx="241" cy="287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46857" name="Object 73"/>
            <p:cNvGraphicFramePr>
              <a:graphicFrameLocks noChangeAspect="1"/>
            </p:cNvGraphicFramePr>
            <p:nvPr/>
          </p:nvGraphicFramePr>
          <p:xfrm>
            <a:off x="2853" y="3095"/>
            <a:ext cx="257" cy="3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1131" name="公式" r:id="rId21" imgW="203040" imgH="241200" progId="Equation.3">
                    <p:embed/>
                  </p:oleObj>
                </mc:Choice>
                <mc:Fallback>
                  <p:oleObj name="公式" r:id="rId21" imgW="203040" imgH="241200" progId="Equation.3">
                    <p:embed/>
                    <p:pic>
                      <p:nvPicPr>
                        <p:cNvPr id="0" name="Object 7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53" y="3095"/>
                          <a:ext cx="257" cy="302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46860" name="Object 76"/>
          <p:cNvGraphicFramePr>
            <a:graphicFrameLocks noChangeAspect="1"/>
          </p:cNvGraphicFramePr>
          <p:nvPr/>
        </p:nvGraphicFramePr>
        <p:xfrm>
          <a:off x="4146550" y="217488"/>
          <a:ext cx="11557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32" name="公式" r:id="rId23" imgW="520560" imgH="177480" progId="Equation.3">
                  <p:embed/>
                </p:oleObj>
              </mc:Choice>
              <mc:Fallback>
                <p:oleObj name="公式" r:id="rId23" imgW="520560" imgH="177480" progId="Equation.3">
                  <p:embed/>
                  <p:pic>
                    <p:nvPicPr>
                      <p:cNvPr id="0" name="Object 7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46550" y="217488"/>
                        <a:ext cx="1155700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6861" name="Object 77"/>
          <p:cNvGraphicFramePr>
            <a:graphicFrameLocks noChangeAspect="1"/>
          </p:cNvGraphicFramePr>
          <p:nvPr/>
        </p:nvGraphicFramePr>
        <p:xfrm>
          <a:off x="5240338" y="-26988"/>
          <a:ext cx="1381125" cy="8731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33" name="公式" r:id="rId25" imgW="622080" imgH="393480" progId="Equation.3">
                  <p:embed/>
                </p:oleObj>
              </mc:Choice>
              <mc:Fallback>
                <p:oleObj name="公式" r:id="rId25" imgW="622080" imgH="393480" progId="Equation.3">
                  <p:embed/>
                  <p:pic>
                    <p:nvPicPr>
                      <p:cNvPr id="0" name="Object 7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40338" y="-26988"/>
                        <a:ext cx="1381125" cy="87312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6864" name="Object 80"/>
          <p:cNvGraphicFramePr>
            <a:graphicFrameLocks noChangeAspect="1"/>
          </p:cNvGraphicFramePr>
          <p:nvPr/>
        </p:nvGraphicFramePr>
        <p:xfrm>
          <a:off x="2706688" y="1135063"/>
          <a:ext cx="434975" cy="454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34" name="公式" r:id="rId27" imgW="215640" imgH="228600" progId="Equation.3">
                  <p:embed/>
                </p:oleObj>
              </mc:Choice>
              <mc:Fallback>
                <p:oleObj name="公式" r:id="rId27" imgW="215640" imgH="228600" progId="Equation.3">
                  <p:embed/>
                  <p:pic>
                    <p:nvPicPr>
                      <p:cNvPr id="0" name="Object 8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06688" y="1135063"/>
                        <a:ext cx="434975" cy="4540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46888" name="Group 104"/>
          <p:cNvGrpSpPr>
            <a:grpSpLocks/>
          </p:cNvGrpSpPr>
          <p:nvPr/>
        </p:nvGrpSpPr>
        <p:grpSpPr bwMode="auto">
          <a:xfrm>
            <a:off x="1768475" y="971550"/>
            <a:ext cx="974725" cy="1541463"/>
            <a:chOff x="930" y="850"/>
            <a:chExt cx="614" cy="971"/>
          </a:xfrm>
        </p:grpSpPr>
        <p:sp>
          <p:nvSpPr>
            <p:cNvPr id="246877" name="Arc 93"/>
            <p:cNvSpPr>
              <a:spLocks/>
            </p:cNvSpPr>
            <p:nvPr/>
          </p:nvSpPr>
          <p:spPr bwMode="auto">
            <a:xfrm rot="16200000">
              <a:off x="1132" y="1009"/>
              <a:ext cx="238" cy="587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0659"/>
                <a:gd name="T1" fmla="*/ 0 h 21600"/>
                <a:gd name="T2" fmla="*/ 20659 w 20659"/>
                <a:gd name="T3" fmla="*/ 15296 h 21600"/>
                <a:gd name="T4" fmla="*/ 0 w 20659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659" h="21600" fill="none" extrusionOk="0">
                  <a:moveTo>
                    <a:pt x="-1" y="0"/>
                  </a:moveTo>
                  <a:cubicBezTo>
                    <a:pt x="9501" y="0"/>
                    <a:pt x="17886" y="6208"/>
                    <a:pt x="20659" y="15295"/>
                  </a:cubicBezTo>
                </a:path>
                <a:path w="20659" h="21600" stroke="0" extrusionOk="0">
                  <a:moveTo>
                    <a:pt x="-1" y="0"/>
                  </a:moveTo>
                  <a:cubicBezTo>
                    <a:pt x="9501" y="0"/>
                    <a:pt x="17886" y="6208"/>
                    <a:pt x="20659" y="15295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6878" name="Arc 94"/>
            <p:cNvSpPr>
              <a:spLocks/>
            </p:cNvSpPr>
            <p:nvPr/>
          </p:nvSpPr>
          <p:spPr bwMode="auto">
            <a:xfrm rot="21600000">
              <a:off x="1183" y="982"/>
              <a:ext cx="318" cy="203"/>
            </a:xfrm>
            <a:custGeom>
              <a:avLst/>
              <a:gdLst>
                <a:gd name="G0" fmla="+- 0 0 0"/>
                <a:gd name="G1" fmla="+- 11778 0 0"/>
                <a:gd name="G2" fmla="+- 21600 0 0"/>
                <a:gd name="T0" fmla="*/ 18107 w 21600"/>
                <a:gd name="T1" fmla="*/ 0 h 30119"/>
                <a:gd name="T2" fmla="*/ 11409 w 21600"/>
                <a:gd name="T3" fmla="*/ 30119 h 30119"/>
                <a:gd name="T4" fmla="*/ 0 w 21600"/>
                <a:gd name="T5" fmla="*/ 11778 h 30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30119" fill="none" extrusionOk="0">
                  <a:moveTo>
                    <a:pt x="18106" y="0"/>
                  </a:moveTo>
                  <a:cubicBezTo>
                    <a:pt x="20386" y="3505"/>
                    <a:pt x="21600" y="7596"/>
                    <a:pt x="21600" y="11778"/>
                  </a:cubicBezTo>
                  <a:cubicBezTo>
                    <a:pt x="21600" y="19241"/>
                    <a:pt x="17746" y="26176"/>
                    <a:pt x="11409" y="30119"/>
                  </a:cubicBezTo>
                </a:path>
                <a:path w="21600" h="30119" stroke="0" extrusionOk="0">
                  <a:moveTo>
                    <a:pt x="18106" y="0"/>
                  </a:moveTo>
                  <a:cubicBezTo>
                    <a:pt x="20386" y="3505"/>
                    <a:pt x="21600" y="7596"/>
                    <a:pt x="21600" y="11778"/>
                  </a:cubicBezTo>
                  <a:cubicBezTo>
                    <a:pt x="21600" y="19241"/>
                    <a:pt x="17746" y="26176"/>
                    <a:pt x="11409" y="30119"/>
                  </a:cubicBezTo>
                  <a:lnTo>
                    <a:pt x="0" y="11778"/>
                  </a:lnTo>
                  <a:close/>
                </a:path>
              </a:pathLst>
            </a:cu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6879" name="Arc 95"/>
            <p:cNvSpPr>
              <a:spLocks/>
            </p:cNvSpPr>
            <p:nvPr/>
          </p:nvSpPr>
          <p:spPr bwMode="auto">
            <a:xfrm rot="21600000">
              <a:off x="930" y="1505"/>
              <a:ext cx="91" cy="159"/>
            </a:xfrm>
            <a:custGeom>
              <a:avLst/>
              <a:gdLst>
                <a:gd name="G0" fmla="+- 0 0 0"/>
                <a:gd name="G1" fmla="+- 18633 0 0"/>
                <a:gd name="G2" fmla="+- 21600 0 0"/>
                <a:gd name="T0" fmla="*/ 10926 w 21600"/>
                <a:gd name="T1" fmla="*/ 0 h 36974"/>
                <a:gd name="T2" fmla="*/ 11409 w 21600"/>
                <a:gd name="T3" fmla="*/ 36974 h 36974"/>
                <a:gd name="T4" fmla="*/ 0 w 21600"/>
                <a:gd name="T5" fmla="*/ 18633 h 36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36974" fill="none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</a:path>
                <a:path w="21600" h="36974" stroke="0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  <a:lnTo>
                    <a:pt x="0" y="18633"/>
                  </a:lnTo>
                  <a:close/>
                </a:path>
              </a:pathLst>
            </a:cu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6880" name="Arc 96"/>
            <p:cNvSpPr>
              <a:spLocks/>
            </p:cNvSpPr>
            <p:nvPr/>
          </p:nvSpPr>
          <p:spPr bwMode="auto">
            <a:xfrm rot="32400000">
              <a:off x="947" y="1358"/>
              <a:ext cx="91" cy="159"/>
            </a:xfrm>
            <a:custGeom>
              <a:avLst/>
              <a:gdLst>
                <a:gd name="G0" fmla="+- 0 0 0"/>
                <a:gd name="G1" fmla="+- 18633 0 0"/>
                <a:gd name="G2" fmla="+- 21600 0 0"/>
                <a:gd name="T0" fmla="*/ 10926 w 21600"/>
                <a:gd name="T1" fmla="*/ 0 h 36974"/>
                <a:gd name="T2" fmla="*/ 11409 w 21600"/>
                <a:gd name="T3" fmla="*/ 36974 h 36974"/>
                <a:gd name="T4" fmla="*/ 0 w 21600"/>
                <a:gd name="T5" fmla="*/ 18633 h 36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36974" fill="none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</a:path>
                <a:path w="21600" h="36974" stroke="0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  <a:lnTo>
                    <a:pt x="0" y="18633"/>
                  </a:lnTo>
                  <a:close/>
                </a:path>
              </a:pathLst>
            </a:cu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6881" name="Arc 97"/>
            <p:cNvSpPr>
              <a:spLocks/>
            </p:cNvSpPr>
            <p:nvPr/>
          </p:nvSpPr>
          <p:spPr bwMode="auto">
            <a:xfrm rot="32400000">
              <a:off x="948" y="1662"/>
              <a:ext cx="91" cy="159"/>
            </a:xfrm>
            <a:custGeom>
              <a:avLst/>
              <a:gdLst>
                <a:gd name="G0" fmla="+- 0 0 0"/>
                <a:gd name="G1" fmla="+- 18633 0 0"/>
                <a:gd name="G2" fmla="+- 21600 0 0"/>
                <a:gd name="T0" fmla="*/ 10926 w 21600"/>
                <a:gd name="T1" fmla="*/ 0 h 36974"/>
                <a:gd name="T2" fmla="*/ 11409 w 21600"/>
                <a:gd name="T3" fmla="*/ 36974 h 36974"/>
                <a:gd name="T4" fmla="*/ 0 w 21600"/>
                <a:gd name="T5" fmla="*/ 18633 h 36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36974" fill="none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</a:path>
                <a:path w="21600" h="36974" stroke="0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  <a:lnTo>
                    <a:pt x="0" y="18633"/>
                  </a:lnTo>
                  <a:close/>
                </a:path>
              </a:pathLst>
            </a:cu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6883" name="Arc 99"/>
            <p:cNvSpPr>
              <a:spLocks/>
            </p:cNvSpPr>
            <p:nvPr/>
          </p:nvSpPr>
          <p:spPr bwMode="auto">
            <a:xfrm rot="32400000">
              <a:off x="1428" y="850"/>
              <a:ext cx="91" cy="159"/>
            </a:xfrm>
            <a:custGeom>
              <a:avLst/>
              <a:gdLst>
                <a:gd name="G0" fmla="+- 0 0 0"/>
                <a:gd name="G1" fmla="+- 18633 0 0"/>
                <a:gd name="G2" fmla="+- 21600 0 0"/>
                <a:gd name="T0" fmla="*/ 10926 w 21600"/>
                <a:gd name="T1" fmla="*/ 0 h 36974"/>
                <a:gd name="T2" fmla="*/ 11409 w 21600"/>
                <a:gd name="T3" fmla="*/ 36974 h 36974"/>
                <a:gd name="T4" fmla="*/ 0 w 21600"/>
                <a:gd name="T5" fmla="*/ 18633 h 36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36974" fill="none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</a:path>
                <a:path w="21600" h="36974" stroke="0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  <a:lnTo>
                    <a:pt x="0" y="18633"/>
                  </a:lnTo>
                  <a:close/>
                </a:path>
              </a:pathLst>
            </a:cu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aphicFrame>
        <p:nvGraphicFramePr>
          <p:cNvPr id="246885" name="Object 101"/>
          <p:cNvGraphicFramePr>
            <a:graphicFrameLocks noChangeAspect="1"/>
          </p:cNvGraphicFramePr>
          <p:nvPr/>
        </p:nvGraphicFramePr>
        <p:xfrm>
          <a:off x="5003800" y="3967163"/>
          <a:ext cx="382588" cy="455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35" name="公式" r:id="rId29" imgW="190440" imgH="228600" progId="Equation.3">
                  <p:embed/>
                </p:oleObj>
              </mc:Choice>
              <mc:Fallback>
                <p:oleObj name="公式" r:id="rId29" imgW="190440" imgH="228600" progId="Equation.3">
                  <p:embed/>
                  <p:pic>
                    <p:nvPicPr>
                      <p:cNvPr id="0" name="Object 10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03800" y="3967163"/>
                        <a:ext cx="382588" cy="4556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6886" name="Object 102"/>
          <p:cNvGraphicFramePr>
            <a:graphicFrameLocks noChangeAspect="1"/>
          </p:cNvGraphicFramePr>
          <p:nvPr/>
        </p:nvGraphicFramePr>
        <p:xfrm>
          <a:off x="4572000" y="3952875"/>
          <a:ext cx="407988" cy="479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36" name="公式" r:id="rId31" imgW="203040" imgH="241200" progId="Equation.3">
                  <p:embed/>
                </p:oleObj>
              </mc:Choice>
              <mc:Fallback>
                <p:oleObj name="公式" r:id="rId31" imgW="203040" imgH="241200" progId="Equation.3">
                  <p:embed/>
                  <p:pic>
                    <p:nvPicPr>
                      <p:cNvPr id="0" name="Object 10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0" y="3952875"/>
                        <a:ext cx="407988" cy="479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6889" name="Line 105"/>
          <p:cNvSpPr>
            <a:spLocks noChangeShapeType="1"/>
          </p:cNvSpPr>
          <p:nvPr/>
        </p:nvSpPr>
        <p:spPr bwMode="auto">
          <a:xfrm flipV="1">
            <a:off x="5060950" y="1592263"/>
            <a:ext cx="0" cy="23749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none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46898" name="Group 114"/>
          <p:cNvGrpSpPr>
            <a:grpSpLocks/>
          </p:cNvGrpSpPr>
          <p:nvPr/>
        </p:nvGrpSpPr>
        <p:grpSpPr bwMode="auto">
          <a:xfrm>
            <a:off x="3275013" y="3017838"/>
            <a:ext cx="2570162" cy="960437"/>
            <a:chOff x="4014" y="2396"/>
            <a:chExt cx="1619" cy="605"/>
          </a:xfrm>
        </p:grpSpPr>
        <p:sp>
          <p:nvSpPr>
            <p:cNvPr id="246844" name="Arc 60"/>
            <p:cNvSpPr>
              <a:spLocks/>
            </p:cNvSpPr>
            <p:nvPr/>
          </p:nvSpPr>
          <p:spPr bwMode="auto">
            <a:xfrm>
              <a:off x="5016" y="2414"/>
              <a:ext cx="136" cy="587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0659"/>
                <a:gd name="T1" fmla="*/ 0 h 21600"/>
                <a:gd name="T2" fmla="*/ 20659 w 20659"/>
                <a:gd name="T3" fmla="*/ 15296 h 21600"/>
                <a:gd name="T4" fmla="*/ 0 w 20659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659" h="21600" fill="none" extrusionOk="0">
                  <a:moveTo>
                    <a:pt x="-1" y="0"/>
                  </a:moveTo>
                  <a:cubicBezTo>
                    <a:pt x="9501" y="0"/>
                    <a:pt x="17886" y="6208"/>
                    <a:pt x="20659" y="15295"/>
                  </a:cubicBezTo>
                </a:path>
                <a:path w="20659" h="21600" stroke="0" extrusionOk="0">
                  <a:moveTo>
                    <a:pt x="-1" y="0"/>
                  </a:moveTo>
                  <a:cubicBezTo>
                    <a:pt x="9501" y="0"/>
                    <a:pt x="17886" y="6208"/>
                    <a:pt x="20659" y="15295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6845" name="Arc 61"/>
            <p:cNvSpPr>
              <a:spLocks/>
            </p:cNvSpPr>
            <p:nvPr/>
          </p:nvSpPr>
          <p:spPr bwMode="auto">
            <a:xfrm rot="5400000">
              <a:off x="5091" y="2706"/>
              <a:ext cx="318" cy="203"/>
            </a:xfrm>
            <a:custGeom>
              <a:avLst/>
              <a:gdLst>
                <a:gd name="G0" fmla="+- 0 0 0"/>
                <a:gd name="G1" fmla="+- 11778 0 0"/>
                <a:gd name="G2" fmla="+- 21600 0 0"/>
                <a:gd name="T0" fmla="*/ 18107 w 21600"/>
                <a:gd name="T1" fmla="*/ 0 h 30119"/>
                <a:gd name="T2" fmla="*/ 11409 w 21600"/>
                <a:gd name="T3" fmla="*/ 30119 h 30119"/>
                <a:gd name="T4" fmla="*/ 0 w 21600"/>
                <a:gd name="T5" fmla="*/ 11778 h 30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30119" fill="none" extrusionOk="0">
                  <a:moveTo>
                    <a:pt x="18106" y="0"/>
                  </a:moveTo>
                  <a:cubicBezTo>
                    <a:pt x="20386" y="3505"/>
                    <a:pt x="21600" y="7596"/>
                    <a:pt x="21600" y="11778"/>
                  </a:cubicBezTo>
                  <a:cubicBezTo>
                    <a:pt x="21600" y="19241"/>
                    <a:pt x="17746" y="26176"/>
                    <a:pt x="11409" y="30119"/>
                  </a:cubicBezTo>
                </a:path>
                <a:path w="21600" h="30119" stroke="0" extrusionOk="0">
                  <a:moveTo>
                    <a:pt x="18106" y="0"/>
                  </a:moveTo>
                  <a:cubicBezTo>
                    <a:pt x="20386" y="3505"/>
                    <a:pt x="21600" y="7596"/>
                    <a:pt x="21600" y="11778"/>
                  </a:cubicBezTo>
                  <a:cubicBezTo>
                    <a:pt x="21600" y="19241"/>
                    <a:pt x="17746" y="26176"/>
                    <a:pt x="11409" y="30119"/>
                  </a:cubicBezTo>
                  <a:lnTo>
                    <a:pt x="0" y="11778"/>
                  </a:lnTo>
                  <a:close/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6849" name="Arc 65"/>
            <p:cNvSpPr>
              <a:spLocks/>
            </p:cNvSpPr>
            <p:nvPr/>
          </p:nvSpPr>
          <p:spPr bwMode="auto">
            <a:xfrm rot="5400000">
              <a:off x="5508" y="2842"/>
              <a:ext cx="91" cy="159"/>
            </a:xfrm>
            <a:custGeom>
              <a:avLst/>
              <a:gdLst>
                <a:gd name="G0" fmla="+- 0 0 0"/>
                <a:gd name="G1" fmla="+- 18633 0 0"/>
                <a:gd name="G2" fmla="+- 21600 0 0"/>
                <a:gd name="T0" fmla="*/ 10926 w 21600"/>
                <a:gd name="T1" fmla="*/ 0 h 36974"/>
                <a:gd name="T2" fmla="*/ 11409 w 21600"/>
                <a:gd name="T3" fmla="*/ 36974 h 36974"/>
                <a:gd name="T4" fmla="*/ 0 w 21600"/>
                <a:gd name="T5" fmla="*/ 18633 h 36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36974" fill="none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</a:path>
                <a:path w="21600" h="36974" stroke="0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  <a:lnTo>
                    <a:pt x="0" y="18633"/>
                  </a:lnTo>
                  <a:close/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6850" name="Arc 66"/>
            <p:cNvSpPr>
              <a:spLocks/>
            </p:cNvSpPr>
            <p:nvPr/>
          </p:nvSpPr>
          <p:spPr bwMode="auto">
            <a:xfrm rot="16200000">
              <a:off x="5367" y="2860"/>
              <a:ext cx="91" cy="159"/>
            </a:xfrm>
            <a:custGeom>
              <a:avLst/>
              <a:gdLst>
                <a:gd name="G0" fmla="+- 0 0 0"/>
                <a:gd name="G1" fmla="+- 18633 0 0"/>
                <a:gd name="G2" fmla="+- 21600 0 0"/>
                <a:gd name="T0" fmla="*/ 10926 w 21600"/>
                <a:gd name="T1" fmla="*/ 0 h 36974"/>
                <a:gd name="T2" fmla="*/ 11409 w 21600"/>
                <a:gd name="T3" fmla="*/ 36974 h 36974"/>
                <a:gd name="T4" fmla="*/ 0 w 21600"/>
                <a:gd name="T5" fmla="*/ 18633 h 36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36974" fill="none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</a:path>
                <a:path w="21600" h="36974" stroke="0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  <a:lnTo>
                    <a:pt x="0" y="18633"/>
                  </a:lnTo>
                  <a:close/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246897" name="Group 113"/>
            <p:cNvGrpSpPr>
              <a:grpSpLocks/>
            </p:cNvGrpSpPr>
            <p:nvPr/>
          </p:nvGrpSpPr>
          <p:grpSpPr bwMode="auto">
            <a:xfrm>
              <a:off x="4014" y="2396"/>
              <a:ext cx="1056" cy="135"/>
              <a:chOff x="3851" y="2396"/>
              <a:chExt cx="1056" cy="135"/>
            </a:xfrm>
          </p:grpSpPr>
          <p:sp>
            <p:nvSpPr>
              <p:cNvPr id="246846" name="Arc 62"/>
              <p:cNvSpPr>
                <a:spLocks/>
              </p:cNvSpPr>
              <p:nvPr/>
            </p:nvSpPr>
            <p:spPr bwMode="auto">
              <a:xfrm rot="5400000">
                <a:off x="4635" y="2362"/>
                <a:ext cx="91" cy="159"/>
              </a:xfrm>
              <a:custGeom>
                <a:avLst/>
                <a:gdLst>
                  <a:gd name="G0" fmla="+- 0 0 0"/>
                  <a:gd name="G1" fmla="+- 18633 0 0"/>
                  <a:gd name="G2" fmla="+- 21600 0 0"/>
                  <a:gd name="T0" fmla="*/ 10926 w 21600"/>
                  <a:gd name="T1" fmla="*/ 0 h 36974"/>
                  <a:gd name="T2" fmla="*/ 11409 w 21600"/>
                  <a:gd name="T3" fmla="*/ 36974 h 36974"/>
                  <a:gd name="T4" fmla="*/ 0 w 21600"/>
                  <a:gd name="T5" fmla="*/ 18633 h 36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36974" fill="none" extrusionOk="0">
                    <a:moveTo>
                      <a:pt x="10925" y="0"/>
                    </a:moveTo>
                    <a:cubicBezTo>
                      <a:pt x="17537" y="3877"/>
                      <a:pt x="21600" y="10968"/>
                      <a:pt x="21600" y="18633"/>
                    </a:cubicBezTo>
                    <a:cubicBezTo>
                      <a:pt x="21600" y="26096"/>
                      <a:pt x="17746" y="33031"/>
                      <a:pt x="11409" y="36974"/>
                    </a:cubicBezTo>
                  </a:path>
                  <a:path w="21600" h="36974" stroke="0" extrusionOk="0">
                    <a:moveTo>
                      <a:pt x="10925" y="0"/>
                    </a:moveTo>
                    <a:cubicBezTo>
                      <a:pt x="17537" y="3877"/>
                      <a:pt x="21600" y="10968"/>
                      <a:pt x="21600" y="18633"/>
                    </a:cubicBezTo>
                    <a:cubicBezTo>
                      <a:pt x="21600" y="26096"/>
                      <a:pt x="17746" y="33031"/>
                      <a:pt x="11409" y="36974"/>
                    </a:cubicBezTo>
                    <a:lnTo>
                      <a:pt x="0" y="18633"/>
                    </a:lnTo>
                    <a:close/>
                  </a:path>
                </a:pathLst>
              </a:custGeom>
              <a:noFill/>
              <a:ln w="25400">
                <a:solidFill>
                  <a:srgbClr val="FFFF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46847" name="Arc 63"/>
              <p:cNvSpPr>
                <a:spLocks/>
              </p:cNvSpPr>
              <p:nvPr/>
            </p:nvSpPr>
            <p:spPr bwMode="auto">
              <a:xfrm rot="16200000">
                <a:off x="4782" y="2379"/>
                <a:ext cx="91" cy="159"/>
              </a:xfrm>
              <a:custGeom>
                <a:avLst/>
                <a:gdLst>
                  <a:gd name="G0" fmla="+- 0 0 0"/>
                  <a:gd name="G1" fmla="+- 18633 0 0"/>
                  <a:gd name="G2" fmla="+- 21600 0 0"/>
                  <a:gd name="T0" fmla="*/ 10926 w 21600"/>
                  <a:gd name="T1" fmla="*/ 0 h 36974"/>
                  <a:gd name="T2" fmla="*/ 11409 w 21600"/>
                  <a:gd name="T3" fmla="*/ 36974 h 36974"/>
                  <a:gd name="T4" fmla="*/ 0 w 21600"/>
                  <a:gd name="T5" fmla="*/ 18633 h 36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36974" fill="none" extrusionOk="0">
                    <a:moveTo>
                      <a:pt x="10925" y="0"/>
                    </a:moveTo>
                    <a:cubicBezTo>
                      <a:pt x="17537" y="3877"/>
                      <a:pt x="21600" y="10968"/>
                      <a:pt x="21600" y="18633"/>
                    </a:cubicBezTo>
                    <a:cubicBezTo>
                      <a:pt x="21600" y="26096"/>
                      <a:pt x="17746" y="33031"/>
                      <a:pt x="11409" y="36974"/>
                    </a:cubicBezTo>
                  </a:path>
                  <a:path w="21600" h="36974" stroke="0" extrusionOk="0">
                    <a:moveTo>
                      <a:pt x="10925" y="0"/>
                    </a:moveTo>
                    <a:cubicBezTo>
                      <a:pt x="17537" y="3877"/>
                      <a:pt x="21600" y="10968"/>
                      <a:pt x="21600" y="18633"/>
                    </a:cubicBezTo>
                    <a:cubicBezTo>
                      <a:pt x="21600" y="26096"/>
                      <a:pt x="17746" y="33031"/>
                      <a:pt x="11409" y="36974"/>
                    </a:cubicBezTo>
                    <a:lnTo>
                      <a:pt x="0" y="18633"/>
                    </a:lnTo>
                    <a:close/>
                  </a:path>
                </a:pathLst>
              </a:custGeom>
              <a:noFill/>
              <a:ln w="25400">
                <a:solidFill>
                  <a:srgbClr val="FFFF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46848" name="Arc 64"/>
              <p:cNvSpPr>
                <a:spLocks/>
              </p:cNvSpPr>
              <p:nvPr/>
            </p:nvSpPr>
            <p:spPr bwMode="auto">
              <a:xfrm rot="16200000">
                <a:off x="4478" y="2380"/>
                <a:ext cx="91" cy="159"/>
              </a:xfrm>
              <a:custGeom>
                <a:avLst/>
                <a:gdLst>
                  <a:gd name="G0" fmla="+- 0 0 0"/>
                  <a:gd name="G1" fmla="+- 18633 0 0"/>
                  <a:gd name="G2" fmla="+- 21600 0 0"/>
                  <a:gd name="T0" fmla="*/ 10926 w 21600"/>
                  <a:gd name="T1" fmla="*/ 0 h 36974"/>
                  <a:gd name="T2" fmla="*/ 11409 w 21600"/>
                  <a:gd name="T3" fmla="*/ 36974 h 36974"/>
                  <a:gd name="T4" fmla="*/ 0 w 21600"/>
                  <a:gd name="T5" fmla="*/ 18633 h 36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36974" fill="none" extrusionOk="0">
                    <a:moveTo>
                      <a:pt x="10925" y="0"/>
                    </a:moveTo>
                    <a:cubicBezTo>
                      <a:pt x="17537" y="3877"/>
                      <a:pt x="21600" y="10968"/>
                      <a:pt x="21600" y="18633"/>
                    </a:cubicBezTo>
                    <a:cubicBezTo>
                      <a:pt x="21600" y="26096"/>
                      <a:pt x="17746" y="33031"/>
                      <a:pt x="11409" y="36974"/>
                    </a:cubicBezTo>
                  </a:path>
                  <a:path w="21600" h="36974" stroke="0" extrusionOk="0">
                    <a:moveTo>
                      <a:pt x="10925" y="0"/>
                    </a:moveTo>
                    <a:cubicBezTo>
                      <a:pt x="17537" y="3877"/>
                      <a:pt x="21600" y="10968"/>
                      <a:pt x="21600" y="18633"/>
                    </a:cubicBezTo>
                    <a:cubicBezTo>
                      <a:pt x="21600" y="26096"/>
                      <a:pt x="17746" y="33031"/>
                      <a:pt x="11409" y="36974"/>
                    </a:cubicBezTo>
                    <a:lnTo>
                      <a:pt x="0" y="18633"/>
                    </a:lnTo>
                    <a:close/>
                  </a:path>
                </a:pathLst>
              </a:custGeom>
              <a:noFill/>
              <a:ln w="25400">
                <a:solidFill>
                  <a:srgbClr val="FFFF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46890" name="Arc 106"/>
              <p:cNvSpPr>
                <a:spLocks/>
              </p:cNvSpPr>
              <p:nvPr/>
            </p:nvSpPr>
            <p:spPr bwMode="auto">
              <a:xfrm rot="5400000">
                <a:off x="4327" y="2372"/>
                <a:ext cx="91" cy="159"/>
              </a:xfrm>
              <a:custGeom>
                <a:avLst/>
                <a:gdLst>
                  <a:gd name="G0" fmla="+- 0 0 0"/>
                  <a:gd name="G1" fmla="+- 18633 0 0"/>
                  <a:gd name="G2" fmla="+- 21600 0 0"/>
                  <a:gd name="T0" fmla="*/ 10926 w 21600"/>
                  <a:gd name="T1" fmla="*/ 0 h 36974"/>
                  <a:gd name="T2" fmla="*/ 11409 w 21600"/>
                  <a:gd name="T3" fmla="*/ 36974 h 36974"/>
                  <a:gd name="T4" fmla="*/ 0 w 21600"/>
                  <a:gd name="T5" fmla="*/ 18633 h 36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36974" fill="none" extrusionOk="0">
                    <a:moveTo>
                      <a:pt x="10925" y="0"/>
                    </a:moveTo>
                    <a:cubicBezTo>
                      <a:pt x="17537" y="3877"/>
                      <a:pt x="21600" y="10968"/>
                      <a:pt x="21600" y="18633"/>
                    </a:cubicBezTo>
                    <a:cubicBezTo>
                      <a:pt x="21600" y="26096"/>
                      <a:pt x="17746" y="33031"/>
                      <a:pt x="11409" y="36974"/>
                    </a:cubicBezTo>
                  </a:path>
                  <a:path w="21600" h="36974" stroke="0" extrusionOk="0">
                    <a:moveTo>
                      <a:pt x="10925" y="0"/>
                    </a:moveTo>
                    <a:cubicBezTo>
                      <a:pt x="17537" y="3877"/>
                      <a:pt x="21600" y="10968"/>
                      <a:pt x="21600" y="18633"/>
                    </a:cubicBezTo>
                    <a:cubicBezTo>
                      <a:pt x="21600" y="26096"/>
                      <a:pt x="17746" y="33031"/>
                      <a:pt x="11409" y="36974"/>
                    </a:cubicBezTo>
                    <a:lnTo>
                      <a:pt x="0" y="18633"/>
                    </a:lnTo>
                    <a:close/>
                  </a:path>
                </a:pathLst>
              </a:custGeom>
              <a:noFill/>
              <a:ln w="25400">
                <a:solidFill>
                  <a:srgbClr val="FFFF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46891" name="Arc 107"/>
              <p:cNvSpPr>
                <a:spLocks/>
              </p:cNvSpPr>
              <p:nvPr/>
            </p:nvSpPr>
            <p:spPr bwMode="auto">
              <a:xfrm rot="16200000">
                <a:off x="4170" y="2390"/>
                <a:ext cx="91" cy="159"/>
              </a:xfrm>
              <a:custGeom>
                <a:avLst/>
                <a:gdLst>
                  <a:gd name="G0" fmla="+- 0 0 0"/>
                  <a:gd name="G1" fmla="+- 18633 0 0"/>
                  <a:gd name="G2" fmla="+- 21600 0 0"/>
                  <a:gd name="T0" fmla="*/ 10926 w 21600"/>
                  <a:gd name="T1" fmla="*/ 0 h 36974"/>
                  <a:gd name="T2" fmla="*/ 11409 w 21600"/>
                  <a:gd name="T3" fmla="*/ 36974 h 36974"/>
                  <a:gd name="T4" fmla="*/ 0 w 21600"/>
                  <a:gd name="T5" fmla="*/ 18633 h 36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36974" fill="none" extrusionOk="0">
                    <a:moveTo>
                      <a:pt x="10925" y="0"/>
                    </a:moveTo>
                    <a:cubicBezTo>
                      <a:pt x="17537" y="3877"/>
                      <a:pt x="21600" y="10968"/>
                      <a:pt x="21600" y="18633"/>
                    </a:cubicBezTo>
                    <a:cubicBezTo>
                      <a:pt x="21600" y="26096"/>
                      <a:pt x="17746" y="33031"/>
                      <a:pt x="11409" y="36974"/>
                    </a:cubicBezTo>
                  </a:path>
                  <a:path w="21600" h="36974" stroke="0" extrusionOk="0">
                    <a:moveTo>
                      <a:pt x="10925" y="0"/>
                    </a:moveTo>
                    <a:cubicBezTo>
                      <a:pt x="17537" y="3877"/>
                      <a:pt x="21600" y="10968"/>
                      <a:pt x="21600" y="18633"/>
                    </a:cubicBezTo>
                    <a:cubicBezTo>
                      <a:pt x="21600" y="26096"/>
                      <a:pt x="17746" y="33031"/>
                      <a:pt x="11409" y="36974"/>
                    </a:cubicBezTo>
                    <a:lnTo>
                      <a:pt x="0" y="18633"/>
                    </a:lnTo>
                    <a:close/>
                  </a:path>
                </a:pathLst>
              </a:custGeom>
              <a:noFill/>
              <a:ln w="25400">
                <a:solidFill>
                  <a:srgbClr val="FFFF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46892" name="Arc 108"/>
              <p:cNvSpPr>
                <a:spLocks/>
              </p:cNvSpPr>
              <p:nvPr/>
            </p:nvSpPr>
            <p:spPr bwMode="auto">
              <a:xfrm rot="5400000">
                <a:off x="4019" y="2371"/>
                <a:ext cx="91" cy="159"/>
              </a:xfrm>
              <a:custGeom>
                <a:avLst/>
                <a:gdLst>
                  <a:gd name="G0" fmla="+- 0 0 0"/>
                  <a:gd name="G1" fmla="+- 18633 0 0"/>
                  <a:gd name="G2" fmla="+- 21600 0 0"/>
                  <a:gd name="T0" fmla="*/ 10926 w 21600"/>
                  <a:gd name="T1" fmla="*/ 0 h 36974"/>
                  <a:gd name="T2" fmla="*/ 11409 w 21600"/>
                  <a:gd name="T3" fmla="*/ 36974 h 36974"/>
                  <a:gd name="T4" fmla="*/ 0 w 21600"/>
                  <a:gd name="T5" fmla="*/ 18633 h 36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36974" fill="none" extrusionOk="0">
                    <a:moveTo>
                      <a:pt x="10925" y="0"/>
                    </a:moveTo>
                    <a:cubicBezTo>
                      <a:pt x="17537" y="3877"/>
                      <a:pt x="21600" y="10968"/>
                      <a:pt x="21600" y="18633"/>
                    </a:cubicBezTo>
                    <a:cubicBezTo>
                      <a:pt x="21600" y="26096"/>
                      <a:pt x="17746" y="33031"/>
                      <a:pt x="11409" y="36974"/>
                    </a:cubicBezTo>
                  </a:path>
                  <a:path w="21600" h="36974" stroke="0" extrusionOk="0">
                    <a:moveTo>
                      <a:pt x="10925" y="0"/>
                    </a:moveTo>
                    <a:cubicBezTo>
                      <a:pt x="17537" y="3877"/>
                      <a:pt x="21600" y="10968"/>
                      <a:pt x="21600" y="18633"/>
                    </a:cubicBezTo>
                    <a:cubicBezTo>
                      <a:pt x="21600" y="26096"/>
                      <a:pt x="17746" y="33031"/>
                      <a:pt x="11409" y="36974"/>
                    </a:cubicBezTo>
                    <a:lnTo>
                      <a:pt x="0" y="18633"/>
                    </a:lnTo>
                    <a:close/>
                  </a:path>
                </a:pathLst>
              </a:custGeom>
              <a:noFill/>
              <a:ln w="25400">
                <a:solidFill>
                  <a:srgbClr val="FFFF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46893" name="Arc 109"/>
              <p:cNvSpPr>
                <a:spLocks/>
              </p:cNvSpPr>
              <p:nvPr/>
            </p:nvSpPr>
            <p:spPr bwMode="auto">
              <a:xfrm rot="16200000">
                <a:off x="3885" y="2406"/>
                <a:ext cx="91" cy="159"/>
              </a:xfrm>
              <a:custGeom>
                <a:avLst/>
                <a:gdLst>
                  <a:gd name="G0" fmla="+- 0 0 0"/>
                  <a:gd name="G1" fmla="+- 18633 0 0"/>
                  <a:gd name="G2" fmla="+- 21600 0 0"/>
                  <a:gd name="T0" fmla="*/ 10926 w 21600"/>
                  <a:gd name="T1" fmla="*/ 0 h 36974"/>
                  <a:gd name="T2" fmla="*/ 11409 w 21600"/>
                  <a:gd name="T3" fmla="*/ 36974 h 36974"/>
                  <a:gd name="T4" fmla="*/ 0 w 21600"/>
                  <a:gd name="T5" fmla="*/ 18633 h 36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36974" fill="none" extrusionOk="0">
                    <a:moveTo>
                      <a:pt x="10925" y="0"/>
                    </a:moveTo>
                    <a:cubicBezTo>
                      <a:pt x="17537" y="3877"/>
                      <a:pt x="21600" y="10968"/>
                      <a:pt x="21600" y="18633"/>
                    </a:cubicBezTo>
                    <a:cubicBezTo>
                      <a:pt x="21600" y="26096"/>
                      <a:pt x="17746" y="33031"/>
                      <a:pt x="11409" y="36974"/>
                    </a:cubicBezTo>
                  </a:path>
                  <a:path w="21600" h="36974" stroke="0" extrusionOk="0">
                    <a:moveTo>
                      <a:pt x="10925" y="0"/>
                    </a:moveTo>
                    <a:cubicBezTo>
                      <a:pt x="17537" y="3877"/>
                      <a:pt x="21600" y="10968"/>
                      <a:pt x="21600" y="18633"/>
                    </a:cubicBezTo>
                    <a:cubicBezTo>
                      <a:pt x="21600" y="26096"/>
                      <a:pt x="17746" y="33031"/>
                      <a:pt x="11409" y="36974"/>
                    </a:cubicBezTo>
                    <a:lnTo>
                      <a:pt x="0" y="18633"/>
                    </a:lnTo>
                    <a:close/>
                  </a:path>
                </a:pathLst>
              </a:custGeom>
              <a:noFill/>
              <a:ln w="25400">
                <a:solidFill>
                  <a:srgbClr val="FFFF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</p:grpSp>
      <p:graphicFrame>
        <p:nvGraphicFramePr>
          <p:cNvPr id="246900" name="Object 116"/>
          <p:cNvGraphicFramePr>
            <a:graphicFrameLocks noChangeAspect="1"/>
          </p:cNvGraphicFramePr>
          <p:nvPr/>
        </p:nvGraphicFramePr>
        <p:xfrm>
          <a:off x="6111875" y="587375"/>
          <a:ext cx="2024063" cy="1060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37" name="公式" r:id="rId33" imgW="799920" imgH="419040" progId="Equation.3">
                  <p:embed/>
                </p:oleObj>
              </mc:Choice>
              <mc:Fallback>
                <p:oleObj name="公式" r:id="rId33" imgW="799920" imgH="419040" progId="Equation.3">
                  <p:embed/>
                  <p:pic>
                    <p:nvPicPr>
                      <p:cNvPr id="0" name="Object 1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1875" y="587375"/>
                        <a:ext cx="2024063" cy="1060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46984" name="Group 200"/>
          <p:cNvGrpSpPr>
            <a:grpSpLocks/>
          </p:cNvGrpSpPr>
          <p:nvPr/>
        </p:nvGrpSpPr>
        <p:grpSpPr bwMode="auto">
          <a:xfrm>
            <a:off x="1857375" y="1666875"/>
            <a:ext cx="933450" cy="835025"/>
            <a:chOff x="1338" y="2813"/>
            <a:chExt cx="588" cy="526"/>
          </a:xfrm>
        </p:grpSpPr>
        <p:sp>
          <p:nvSpPr>
            <p:cNvPr id="246951" name="Arc 167"/>
            <p:cNvSpPr>
              <a:spLocks/>
            </p:cNvSpPr>
            <p:nvPr/>
          </p:nvSpPr>
          <p:spPr bwMode="auto">
            <a:xfrm rot="32400000">
              <a:off x="1338" y="3248"/>
              <a:ext cx="45" cy="91"/>
            </a:xfrm>
            <a:custGeom>
              <a:avLst/>
              <a:gdLst>
                <a:gd name="G0" fmla="+- 0 0 0"/>
                <a:gd name="G1" fmla="+- 18633 0 0"/>
                <a:gd name="G2" fmla="+- 21600 0 0"/>
                <a:gd name="T0" fmla="*/ 10926 w 21600"/>
                <a:gd name="T1" fmla="*/ 0 h 36974"/>
                <a:gd name="T2" fmla="*/ 11409 w 21600"/>
                <a:gd name="T3" fmla="*/ 36974 h 36974"/>
                <a:gd name="T4" fmla="*/ 0 w 21600"/>
                <a:gd name="T5" fmla="*/ 18633 h 36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36974" fill="none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</a:path>
                <a:path w="21600" h="36974" stroke="0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  <a:lnTo>
                    <a:pt x="0" y="18633"/>
                  </a:lnTo>
                  <a:close/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6947" name="Arc 163"/>
            <p:cNvSpPr>
              <a:spLocks/>
            </p:cNvSpPr>
            <p:nvPr/>
          </p:nvSpPr>
          <p:spPr bwMode="auto">
            <a:xfrm rot="16200000">
              <a:off x="1565" y="2924"/>
              <a:ext cx="136" cy="587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0659"/>
                <a:gd name="T1" fmla="*/ 0 h 21600"/>
                <a:gd name="T2" fmla="*/ 20659 w 20659"/>
                <a:gd name="T3" fmla="*/ 15296 h 21600"/>
                <a:gd name="T4" fmla="*/ 0 w 20659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659" h="21600" fill="none" extrusionOk="0">
                  <a:moveTo>
                    <a:pt x="-1" y="0"/>
                  </a:moveTo>
                  <a:cubicBezTo>
                    <a:pt x="9501" y="0"/>
                    <a:pt x="17886" y="6208"/>
                    <a:pt x="20659" y="15295"/>
                  </a:cubicBezTo>
                </a:path>
                <a:path w="20659" h="21600" stroke="0" extrusionOk="0">
                  <a:moveTo>
                    <a:pt x="-1" y="0"/>
                  </a:moveTo>
                  <a:cubicBezTo>
                    <a:pt x="9501" y="0"/>
                    <a:pt x="17886" y="6208"/>
                    <a:pt x="20659" y="15295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6948" name="Arc 164"/>
            <p:cNvSpPr>
              <a:spLocks/>
            </p:cNvSpPr>
            <p:nvPr/>
          </p:nvSpPr>
          <p:spPr bwMode="auto">
            <a:xfrm rot="21600000">
              <a:off x="1619" y="2949"/>
              <a:ext cx="227" cy="204"/>
            </a:xfrm>
            <a:custGeom>
              <a:avLst/>
              <a:gdLst>
                <a:gd name="G0" fmla="+- 0 0 0"/>
                <a:gd name="G1" fmla="+- 11778 0 0"/>
                <a:gd name="G2" fmla="+- 21600 0 0"/>
                <a:gd name="T0" fmla="*/ 18107 w 21600"/>
                <a:gd name="T1" fmla="*/ 0 h 30119"/>
                <a:gd name="T2" fmla="*/ 11409 w 21600"/>
                <a:gd name="T3" fmla="*/ 30119 h 30119"/>
                <a:gd name="T4" fmla="*/ 0 w 21600"/>
                <a:gd name="T5" fmla="*/ 11778 h 30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30119" fill="none" extrusionOk="0">
                  <a:moveTo>
                    <a:pt x="18106" y="0"/>
                  </a:moveTo>
                  <a:cubicBezTo>
                    <a:pt x="20386" y="3505"/>
                    <a:pt x="21600" y="7596"/>
                    <a:pt x="21600" y="11778"/>
                  </a:cubicBezTo>
                  <a:cubicBezTo>
                    <a:pt x="21600" y="19241"/>
                    <a:pt x="17746" y="26176"/>
                    <a:pt x="11409" y="30119"/>
                  </a:cubicBezTo>
                </a:path>
                <a:path w="21600" h="30119" stroke="0" extrusionOk="0">
                  <a:moveTo>
                    <a:pt x="18106" y="0"/>
                  </a:moveTo>
                  <a:cubicBezTo>
                    <a:pt x="20386" y="3505"/>
                    <a:pt x="21600" y="7596"/>
                    <a:pt x="21600" y="11778"/>
                  </a:cubicBezTo>
                  <a:cubicBezTo>
                    <a:pt x="21600" y="19241"/>
                    <a:pt x="17746" y="26176"/>
                    <a:pt x="11409" y="30119"/>
                  </a:cubicBezTo>
                  <a:lnTo>
                    <a:pt x="0" y="11778"/>
                  </a:lnTo>
                  <a:close/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6952" name="Arc 168"/>
            <p:cNvSpPr>
              <a:spLocks/>
            </p:cNvSpPr>
            <p:nvPr/>
          </p:nvSpPr>
          <p:spPr bwMode="auto">
            <a:xfrm rot="32400000">
              <a:off x="1791" y="2813"/>
              <a:ext cx="91" cy="159"/>
            </a:xfrm>
            <a:custGeom>
              <a:avLst/>
              <a:gdLst>
                <a:gd name="G0" fmla="+- 0 0 0"/>
                <a:gd name="G1" fmla="+- 18633 0 0"/>
                <a:gd name="G2" fmla="+- 21600 0 0"/>
                <a:gd name="T0" fmla="*/ 10926 w 21600"/>
                <a:gd name="T1" fmla="*/ 0 h 36974"/>
                <a:gd name="T2" fmla="*/ 11409 w 21600"/>
                <a:gd name="T3" fmla="*/ 36974 h 36974"/>
                <a:gd name="T4" fmla="*/ 0 w 21600"/>
                <a:gd name="T5" fmla="*/ 18633 h 36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36974" fill="none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</a:path>
                <a:path w="21600" h="36974" stroke="0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  <a:lnTo>
                    <a:pt x="0" y="18633"/>
                  </a:lnTo>
                  <a:close/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246971" name="Line 187"/>
          <p:cNvSpPr>
            <a:spLocks noChangeShapeType="1"/>
          </p:cNvSpPr>
          <p:nvPr/>
        </p:nvSpPr>
        <p:spPr bwMode="auto">
          <a:xfrm flipV="1">
            <a:off x="1844675" y="2387600"/>
            <a:ext cx="2159000" cy="0"/>
          </a:xfrm>
          <a:prstGeom prst="line">
            <a:avLst/>
          </a:prstGeom>
          <a:noFill/>
          <a:ln w="25400">
            <a:solidFill>
              <a:srgbClr val="FFFF00"/>
            </a:solidFill>
            <a:round/>
            <a:headEnd/>
            <a:tailEnd type="none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972" name="Line 188"/>
          <p:cNvSpPr>
            <a:spLocks noChangeShapeType="1"/>
          </p:cNvSpPr>
          <p:nvPr/>
        </p:nvSpPr>
        <p:spPr bwMode="auto">
          <a:xfrm flipV="1">
            <a:off x="2073275" y="2271713"/>
            <a:ext cx="2159000" cy="0"/>
          </a:xfrm>
          <a:prstGeom prst="line">
            <a:avLst/>
          </a:prstGeom>
          <a:noFill/>
          <a:ln w="25400">
            <a:solidFill>
              <a:srgbClr val="FFFF00"/>
            </a:solidFill>
            <a:round/>
            <a:headEnd/>
            <a:tailEnd type="none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986" name="Line 202"/>
          <p:cNvSpPr>
            <a:spLocks noChangeShapeType="1"/>
          </p:cNvSpPr>
          <p:nvPr/>
        </p:nvSpPr>
        <p:spPr bwMode="auto">
          <a:xfrm flipH="1" flipV="1">
            <a:off x="4032250" y="2359025"/>
            <a:ext cx="0" cy="1619250"/>
          </a:xfrm>
          <a:prstGeom prst="line">
            <a:avLst/>
          </a:prstGeom>
          <a:noFill/>
          <a:ln w="25400">
            <a:solidFill>
              <a:srgbClr val="FFFF00"/>
            </a:solidFill>
            <a:round/>
            <a:headEnd/>
            <a:tailEnd type="none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987" name="Line 203"/>
          <p:cNvSpPr>
            <a:spLocks noChangeShapeType="1"/>
          </p:cNvSpPr>
          <p:nvPr/>
        </p:nvSpPr>
        <p:spPr bwMode="auto">
          <a:xfrm flipV="1">
            <a:off x="4246563" y="2271713"/>
            <a:ext cx="0" cy="1690687"/>
          </a:xfrm>
          <a:prstGeom prst="line">
            <a:avLst/>
          </a:prstGeom>
          <a:noFill/>
          <a:ln w="25400">
            <a:solidFill>
              <a:srgbClr val="FFFF00"/>
            </a:solidFill>
            <a:round/>
            <a:headEnd/>
            <a:tailEnd type="none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47009" name="Group 225"/>
          <p:cNvGrpSpPr>
            <a:grpSpLocks/>
          </p:cNvGrpSpPr>
          <p:nvPr/>
        </p:nvGrpSpPr>
        <p:grpSpPr bwMode="auto">
          <a:xfrm>
            <a:off x="3275013" y="3049588"/>
            <a:ext cx="1952625" cy="977900"/>
            <a:chOff x="1070" y="3194"/>
            <a:chExt cx="1230" cy="616"/>
          </a:xfrm>
        </p:grpSpPr>
        <p:sp>
          <p:nvSpPr>
            <p:cNvPr id="246999" name="Arc 215"/>
            <p:cNvSpPr>
              <a:spLocks/>
            </p:cNvSpPr>
            <p:nvPr/>
          </p:nvSpPr>
          <p:spPr bwMode="auto">
            <a:xfrm>
              <a:off x="1470" y="3221"/>
              <a:ext cx="238" cy="587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0659"/>
                <a:gd name="T1" fmla="*/ 0 h 21600"/>
                <a:gd name="T2" fmla="*/ 20659 w 20659"/>
                <a:gd name="T3" fmla="*/ 15296 h 21600"/>
                <a:gd name="T4" fmla="*/ 0 w 20659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659" h="21600" fill="none" extrusionOk="0">
                  <a:moveTo>
                    <a:pt x="-1" y="0"/>
                  </a:moveTo>
                  <a:cubicBezTo>
                    <a:pt x="9501" y="0"/>
                    <a:pt x="17886" y="6208"/>
                    <a:pt x="20659" y="15295"/>
                  </a:cubicBezTo>
                </a:path>
                <a:path w="20659" h="21600" stroke="0" extrusionOk="0">
                  <a:moveTo>
                    <a:pt x="-1" y="0"/>
                  </a:moveTo>
                  <a:cubicBezTo>
                    <a:pt x="9501" y="0"/>
                    <a:pt x="17886" y="6208"/>
                    <a:pt x="20659" y="15295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7000" name="Arc 216"/>
            <p:cNvSpPr>
              <a:spLocks/>
            </p:cNvSpPr>
            <p:nvPr/>
          </p:nvSpPr>
          <p:spPr bwMode="auto">
            <a:xfrm rot="5400000">
              <a:off x="1649" y="3504"/>
              <a:ext cx="318" cy="203"/>
            </a:xfrm>
            <a:custGeom>
              <a:avLst/>
              <a:gdLst>
                <a:gd name="G0" fmla="+- 0 0 0"/>
                <a:gd name="G1" fmla="+- 11778 0 0"/>
                <a:gd name="G2" fmla="+- 21600 0 0"/>
                <a:gd name="T0" fmla="*/ 18107 w 21600"/>
                <a:gd name="T1" fmla="*/ 0 h 30119"/>
                <a:gd name="T2" fmla="*/ 11409 w 21600"/>
                <a:gd name="T3" fmla="*/ 30119 h 30119"/>
                <a:gd name="T4" fmla="*/ 0 w 21600"/>
                <a:gd name="T5" fmla="*/ 11778 h 30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30119" fill="none" extrusionOk="0">
                  <a:moveTo>
                    <a:pt x="18106" y="0"/>
                  </a:moveTo>
                  <a:cubicBezTo>
                    <a:pt x="20386" y="3505"/>
                    <a:pt x="21600" y="7596"/>
                    <a:pt x="21600" y="11778"/>
                  </a:cubicBezTo>
                  <a:cubicBezTo>
                    <a:pt x="21600" y="19241"/>
                    <a:pt x="17746" y="26176"/>
                    <a:pt x="11409" y="30119"/>
                  </a:cubicBezTo>
                </a:path>
                <a:path w="21600" h="30119" stroke="0" extrusionOk="0">
                  <a:moveTo>
                    <a:pt x="18106" y="0"/>
                  </a:moveTo>
                  <a:cubicBezTo>
                    <a:pt x="20386" y="3505"/>
                    <a:pt x="21600" y="7596"/>
                    <a:pt x="21600" y="11778"/>
                  </a:cubicBezTo>
                  <a:cubicBezTo>
                    <a:pt x="21600" y="19241"/>
                    <a:pt x="17746" y="26176"/>
                    <a:pt x="11409" y="30119"/>
                  </a:cubicBezTo>
                  <a:lnTo>
                    <a:pt x="0" y="11778"/>
                  </a:lnTo>
                  <a:close/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7001" name="Arc 217"/>
            <p:cNvSpPr>
              <a:spLocks/>
            </p:cNvSpPr>
            <p:nvPr/>
          </p:nvSpPr>
          <p:spPr bwMode="auto">
            <a:xfrm rot="5400000">
              <a:off x="1261" y="3160"/>
              <a:ext cx="91" cy="159"/>
            </a:xfrm>
            <a:custGeom>
              <a:avLst/>
              <a:gdLst>
                <a:gd name="G0" fmla="+- 0 0 0"/>
                <a:gd name="G1" fmla="+- 18633 0 0"/>
                <a:gd name="G2" fmla="+- 21600 0 0"/>
                <a:gd name="T0" fmla="*/ 10926 w 21600"/>
                <a:gd name="T1" fmla="*/ 0 h 36974"/>
                <a:gd name="T2" fmla="*/ 11409 w 21600"/>
                <a:gd name="T3" fmla="*/ 36974 h 36974"/>
                <a:gd name="T4" fmla="*/ 0 w 21600"/>
                <a:gd name="T5" fmla="*/ 18633 h 36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36974" fill="none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</a:path>
                <a:path w="21600" h="36974" stroke="0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  <a:lnTo>
                    <a:pt x="0" y="18633"/>
                  </a:lnTo>
                  <a:close/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7002" name="Arc 218"/>
            <p:cNvSpPr>
              <a:spLocks/>
            </p:cNvSpPr>
            <p:nvPr/>
          </p:nvSpPr>
          <p:spPr bwMode="auto">
            <a:xfrm rot="16200000">
              <a:off x="1408" y="3177"/>
              <a:ext cx="91" cy="159"/>
            </a:xfrm>
            <a:custGeom>
              <a:avLst/>
              <a:gdLst>
                <a:gd name="G0" fmla="+- 0 0 0"/>
                <a:gd name="G1" fmla="+- 18633 0 0"/>
                <a:gd name="G2" fmla="+- 21600 0 0"/>
                <a:gd name="T0" fmla="*/ 10926 w 21600"/>
                <a:gd name="T1" fmla="*/ 0 h 36974"/>
                <a:gd name="T2" fmla="*/ 11409 w 21600"/>
                <a:gd name="T3" fmla="*/ 36974 h 36974"/>
                <a:gd name="T4" fmla="*/ 0 w 21600"/>
                <a:gd name="T5" fmla="*/ 18633 h 36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36974" fill="none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</a:path>
                <a:path w="21600" h="36974" stroke="0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  <a:lnTo>
                    <a:pt x="0" y="18633"/>
                  </a:lnTo>
                  <a:close/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7003" name="Arc 219"/>
            <p:cNvSpPr>
              <a:spLocks/>
            </p:cNvSpPr>
            <p:nvPr/>
          </p:nvSpPr>
          <p:spPr bwMode="auto">
            <a:xfrm rot="16200000">
              <a:off x="1104" y="3178"/>
              <a:ext cx="91" cy="159"/>
            </a:xfrm>
            <a:custGeom>
              <a:avLst/>
              <a:gdLst>
                <a:gd name="G0" fmla="+- 0 0 0"/>
                <a:gd name="G1" fmla="+- 18633 0 0"/>
                <a:gd name="G2" fmla="+- 21600 0 0"/>
                <a:gd name="T0" fmla="*/ 10926 w 21600"/>
                <a:gd name="T1" fmla="*/ 0 h 36974"/>
                <a:gd name="T2" fmla="*/ 11409 w 21600"/>
                <a:gd name="T3" fmla="*/ 36974 h 36974"/>
                <a:gd name="T4" fmla="*/ 0 w 21600"/>
                <a:gd name="T5" fmla="*/ 18633 h 36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36974" fill="none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</a:path>
                <a:path w="21600" h="36974" stroke="0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  <a:lnTo>
                    <a:pt x="0" y="18633"/>
                  </a:lnTo>
                  <a:close/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7004" name="Arc 220"/>
            <p:cNvSpPr>
              <a:spLocks/>
            </p:cNvSpPr>
            <p:nvPr/>
          </p:nvSpPr>
          <p:spPr bwMode="auto">
            <a:xfrm rot="5400000">
              <a:off x="2057" y="3640"/>
              <a:ext cx="91" cy="159"/>
            </a:xfrm>
            <a:custGeom>
              <a:avLst/>
              <a:gdLst>
                <a:gd name="G0" fmla="+- 0 0 0"/>
                <a:gd name="G1" fmla="+- 18633 0 0"/>
                <a:gd name="G2" fmla="+- 21600 0 0"/>
                <a:gd name="T0" fmla="*/ 10926 w 21600"/>
                <a:gd name="T1" fmla="*/ 0 h 36974"/>
                <a:gd name="T2" fmla="*/ 11409 w 21600"/>
                <a:gd name="T3" fmla="*/ 36974 h 36974"/>
                <a:gd name="T4" fmla="*/ 0 w 21600"/>
                <a:gd name="T5" fmla="*/ 18633 h 36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36974" fill="none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</a:path>
                <a:path w="21600" h="36974" stroke="0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  <a:lnTo>
                    <a:pt x="0" y="18633"/>
                  </a:lnTo>
                  <a:close/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7005" name="Arc 221"/>
            <p:cNvSpPr>
              <a:spLocks/>
            </p:cNvSpPr>
            <p:nvPr/>
          </p:nvSpPr>
          <p:spPr bwMode="auto">
            <a:xfrm rot="16200000">
              <a:off x="1916" y="3658"/>
              <a:ext cx="91" cy="159"/>
            </a:xfrm>
            <a:custGeom>
              <a:avLst/>
              <a:gdLst>
                <a:gd name="G0" fmla="+- 0 0 0"/>
                <a:gd name="G1" fmla="+- 18633 0 0"/>
                <a:gd name="G2" fmla="+- 21600 0 0"/>
                <a:gd name="T0" fmla="*/ 10926 w 21600"/>
                <a:gd name="T1" fmla="*/ 0 h 36974"/>
                <a:gd name="T2" fmla="*/ 11409 w 21600"/>
                <a:gd name="T3" fmla="*/ 36974 h 36974"/>
                <a:gd name="T4" fmla="*/ 0 w 21600"/>
                <a:gd name="T5" fmla="*/ 18633 h 36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36974" fill="none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</a:path>
                <a:path w="21600" h="36974" stroke="0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  <a:lnTo>
                    <a:pt x="0" y="18633"/>
                  </a:lnTo>
                  <a:close/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7006" name="Arc 222"/>
            <p:cNvSpPr>
              <a:spLocks/>
            </p:cNvSpPr>
            <p:nvPr/>
          </p:nvSpPr>
          <p:spPr bwMode="auto">
            <a:xfrm rot="16200000">
              <a:off x="2175" y="3685"/>
              <a:ext cx="91" cy="159"/>
            </a:xfrm>
            <a:custGeom>
              <a:avLst/>
              <a:gdLst>
                <a:gd name="G0" fmla="+- 0 0 0"/>
                <a:gd name="G1" fmla="+- 18633 0 0"/>
                <a:gd name="G2" fmla="+- 21600 0 0"/>
                <a:gd name="T0" fmla="*/ 10926 w 21600"/>
                <a:gd name="T1" fmla="*/ 0 h 36974"/>
                <a:gd name="T2" fmla="*/ 11409 w 21600"/>
                <a:gd name="T3" fmla="*/ 36974 h 36974"/>
                <a:gd name="T4" fmla="*/ 0 w 21600"/>
                <a:gd name="T5" fmla="*/ 18633 h 36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36974" fill="none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</a:path>
                <a:path w="21600" h="36974" stroke="0" extrusionOk="0">
                  <a:moveTo>
                    <a:pt x="10925" y="0"/>
                  </a:moveTo>
                  <a:cubicBezTo>
                    <a:pt x="17537" y="3877"/>
                    <a:pt x="21600" y="10968"/>
                    <a:pt x="21600" y="18633"/>
                  </a:cubicBezTo>
                  <a:cubicBezTo>
                    <a:pt x="21600" y="26096"/>
                    <a:pt x="17746" y="33031"/>
                    <a:pt x="11409" y="36974"/>
                  </a:cubicBezTo>
                  <a:lnTo>
                    <a:pt x="0" y="18633"/>
                  </a:lnTo>
                  <a:close/>
                </a:path>
              </a:pathLst>
            </a:cu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aphicFrame>
        <p:nvGraphicFramePr>
          <p:cNvPr id="247010" name="Object 226"/>
          <p:cNvGraphicFramePr>
            <a:graphicFrameLocks noChangeAspect="1"/>
          </p:cNvGraphicFramePr>
          <p:nvPr/>
        </p:nvGraphicFramePr>
        <p:xfrm>
          <a:off x="2706688" y="2359025"/>
          <a:ext cx="458787" cy="481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38" name="公式" r:id="rId35" imgW="228600" imgH="241200" progId="Equation.3">
                  <p:embed/>
                </p:oleObj>
              </mc:Choice>
              <mc:Fallback>
                <p:oleObj name="公式" r:id="rId35" imgW="228600" imgH="241200" progId="Equation.3">
                  <p:embed/>
                  <p:pic>
                    <p:nvPicPr>
                      <p:cNvPr id="0" name="Object 2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06688" y="2359025"/>
                        <a:ext cx="458787" cy="4810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7011" name="Object 227"/>
          <p:cNvGraphicFramePr>
            <a:graphicFrameLocks noChangeAspect="1"/>
          </p:cNvGraphicFramePr>
          <p:nvPr/>
        </p:nvGraphicFramePr>
        <p:xfrm>
          <a:off x="2706688" y="1841500"/>
          <a:ext cx="434975" cy="454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39" name="公式" r:id="rId37" imgW="215640" imgH="228600" progId="Equation.3">
                  <p:embed/>
                </p:oleObj>
              </mc:Choice>
              <mc:Fallback>
                <p:oleObj name="公式" r:id="rId37" imgW="215640" imgH="228600" progId="Equation.3">
                  <p:embed/>
                  <p:pic>
                    <p:nvPicPr>
                      <p:cNvPr id="0" name="Object 2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06688" y="1841500"/>
                        <a:ext cx="434975" cy="4540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7012" name="Text Box 228"/>
          <p:cNvSpPr txBox="1">
            <a:spLocks noChangeArrowheads="1"/>
          </p:cNvSpPr>
          <p:nvPr/>
        </p:nvSpPr>
        <p:spPr bwMode="auto">
          <a:xfrm>
            <a:off x="828675" y="4352925"/>
            <a:ext cx="74707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双线性变换时频率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设计指标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的预畸变 </a:t>
            </a:r>
          </a:p>
        </p:txBody>
      </p:sp>
      <p:graphicFrame>
        <p:nvGraphicFramePr>
          <p:cNvPr id="247013" name="Object 229"/>
          <p:cNvGraphicFramePr>
            <a:graphicFrameLocks noChangeAspect="1"/>
          </p:cNvGraphicFramePr>
          <p:nvPr/>
        </p:nvGraphicFramePr>
        <p:xfrm>
          <a:off x="6305550" y="2827338"/>
          <a:ext cx="2443163" cy="1093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40" name="公式" r:id="rId39" imgW="1079280" imgH="482400" progId="Equation.3">
                  <p:embed/>
                </p:oleObj>
              </mc:Choice>
              <mc:Fallback>
                <p:oleObj name="公式" r:id="rId39" imgW="1079280" imgH="482400" progId="Equation.3">
                  <p:embed/>
                  <p:pic>
                    <p:nvPicPr>
                      <p:cNvPr id="0" name="Object 22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05550" y="2827338"/>
                        <a:ext cx="2443163" cy="10937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7014" name="Text Box 230"/>
          <p:cNvSpPr txBox="1">
            <a:spLocks noChangeArrowheads="1"/>
          </p:cNvSpPr>
          <p:nvPr/>
        </p:nvSpPr>
        <p:spPr bwMode="auto">
          <a:xfrm>
            <a:off x="6715125" y="3800475"/>
            <a:ext cx="165576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2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预畸变</a:t>
            </a:r>
          </a:p>
        </p:txBody>
      </p:sp>
      <p:sp>
        <p:nvSpPr>
          <p:cNvPr id="247015" name="Text Box 231"/>
          <p:cNvSpPr txBox="1">
            <a:spLocks noChangeArrowheads="1"/>
          </p:cNvSpPr>
          <p:nvPr/>
        </p:nvSpPr>
        <p:spPr bwMode="auto">
          <a:xfrm>
            <a:off x="176213" y="4868863"/>
            <a:ext cx="778033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五、模拟滤波器的数字化方法</a:t>
            </a:r>
            <a:r>
              <a:rPr lang="zh-CN" altLang="en-US" sz="2800" b="0" dirty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en-US" altLang="zh-CN" sz="2800" i="1" dirty="0"/>
              <a:t>H</a:t>
            </a:r>
            <a:r>
              <a:rPr lang="en-US" altLang="zh-CN" sz="2800" dirty="0"/>
              <a:t>(</a:t>
            </a:r>
            <a:r>
              <a:rPr lang="en-US" altLang="zh-CN" sz="2800" i="1" dirty="0"/>
              <a:t>s</a:t>
            </a:r>
            <a:r>
              <a:rPr lang="en-US" altLang="zh-CN" sz="2800" dirty="0"/>
              <a:t>) </a:t>
            </a:r>
            <a:r>
              <a:rPr lang="en-US" altLang="zh-CN" sz="2800" dirty="0">
                <a:sym typeface="Wingdings" panose="05000000000000000000" pitchFamily="2" charset="2"/>
              </a:rPr>
              <a:t>→ </a:t>
            </a:r>
            <a:r>
              <a:rPr lang="en-US" altLang="zh-CN" sz="2800" i="1" dirty="0"/>
              <a:t>H</a:t>
            </a:r>
            <a:r>
              <a:rPr lang="en-US" altLang="zh-CN" sz="2800" dirty="0"/>
              <a:t>(</a:t>
            </a:r>
            <a:r>
              <a:rPr lang="en-US" altLang="zh-CN" sz="2800" i="1" dirty="0"/>
              <a:t>z</a:t>
            </a:r>
            <a:r>
              <a:rPr lang="en-US" altLang="zh-CN" sz="2800" dirty="0"/>
              <a:t>)</a:t>
            </a:r>
            <a:r>
              <a:rPr lang="en-US" altLang="zh-CN" sz="2800" b="0" dirty="0"/>
              <a:t> </a:t>
            </a:r>
          </a:p>
        </p:txBody>
      </p:sp>
      <p:graphicFrame>
        <p:nvGraphicFramePr>
          <p:cNvPr id="247017" name="Object 233"/>
          <p:cNvGraphicFramePr>
            <a:graphicFrameLocks noChangeAspect="1"/>
          </p:cNvGraphicFramePr>
          <p:nvPr/>
        </p:nvGraphicFramePr>
        <p:xfrm>
          <a:off x="2195513" y="5402263"/>
          <a:ext cx="2457450" cy="1047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41" name="公式" r:id="rId41" imgW="774360" imgH="330120" progId="Equation.3">
                  <p:embed/>
                </p:oleObj>
              </mc:Choice>
              <mc:Fallback>
                <p:oleObj name="公式" r:id="rId41" imgW="774360" imgH="330120" progId="Equation.3">
                  <p:embed/>
                  <p:pic>
                    <p:nvPicPr>
                      <p:cNvPr id="0" name="Object 23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95513" y="5402263"/>
                        <a:ext cx="2457450" cy="1047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7018" name="Object 234"/>
          <p:cNvGraphicFramePr>
            <a:graphicFrameLocks noChangeAspect="1"/>
          </p:cNvGraphicFramePr>
          <p:nvPr/>
        </p:nvGraphicFramePr>
        <p:xfrm>
          <a:off x="4773613" y="5618163"/>
          <a:ext cx="1519237" cy="639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42" name="公式" r:id="rId43" imgW="482400" imgH="203040" progId="Equation.3">
                  <p:embed/>
                </p:oleObj>
              </mc:Choice>
              <mc:Fallback>
                <p:oleObj name="公式" r:id="rId43" imgW="482400" imgH="203040" progId="Equation.3">
                  <p:embed/>
                  <p:pic>
                    <p:nvPicPr>
                      <p:cNvPr id="0" name="Object 23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73613" y="5618163"/>
                        <a:ext cx="1519237" cy="639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7019" name="Text Box 235"/>
          <p:cNvSpPr txBox="1">
            <a:spLocks noChangeArrowheads="1"/>
          </p:cNvSpPr>
          <p:nvPr/>
        </p:nvSpPr>
        <p:spPr bwMode="auto">
          <a:xfrm>
            <a:off x="7812088" y="6021388"/>
            <a:ext cx="10810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hlinkClick r:id="rId45" action="ppaction://hlinksldjump"/>
              </a:rPr>
              <a:t>返回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7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46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468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468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46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46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46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46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46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246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246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46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46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246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2468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2468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246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 nodeType="clickPar">
                      <p:stCondLst>
                        <p:cond delay="indefinite"/>
                      </p:stCondLst>
                      <p:childTnLst>
                        <p:par>
                          <p:cTn id="7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8" dur="500"/>
                                        <p:tgtEl>
                                          <p:spTgt spid="246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3" dur="500"/>
                                        <p:tgtEl>
                                          <p:spTgt spid="2468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 nodeType="clickPar">
                      <p:stCondLst>
                        <p:cond delay="indefinite"/>
                      </p:stCondLst>
                      <p:childTnLst>
                        <p:par>
                          <p:cTn id="8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8" dur="500"/>
                                        <p:tgtEl>
                                          <p:spTgt spid="246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3" dur="500"/>
                                        <p:tgtEl>
                                          <p:spTgt spid="246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2468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 nodeType="clickPar">
                      <p:stCondLst>
                        <p:cond delay="indefinite"/>
                      </p:stCondLst>
                      <p:childTnLst>
                        <p:par>
                          <p:cTn id="9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1" dur="500"/>
                                        <p:tgtEl>
                                          <p:spTgt spid="246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4" dur="500"/>
                                        <p:tgtEl>
                                          <p:spTgt spid="246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 nodeType="clickPar">
                      <p:stCondLst>
                        <p:cond delay="indefinite"/>
                      </p:stCondLst>
                      <p:childTnLst>
                        <p:par>
                          <p:cTn id="10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9" dur="500"/>
                                        <p:tgtEl>
                                          <p:spTgt spid="2468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2" dur="500"/>
                                        <p:tgtEl>
                                          <p:spTgt spid="2468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 nodeType="clickPar">
                      <p:stCondLst>
                        <p:cond delay="indefinite"/>
                      </p:stCondLst>
                      <p:childTnLst>
                        <p:par>
                          <p:cTn id="1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7" dur="500"/>
                                        <p:tgtEl>
                                          <p:spTgt spid="246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 nodeType="clickPar">
                      <p:stCondLst>
                        <p:cond delay="indefinite"/>
                      </p:stCondLst>
                      <p:childTnLst>
                        <p:par>
                          <p:cTn id="1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1" dur="500"/>
                                        <p:tgtEl>
                                          <p:spTgt spid="2467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4" dur="500"/>
                                        <p:tgtEl>
                                          <p:spTgt spid="2468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7" dur="500"/>
                                        <p:tgtEl>
                                          <p:spTgt spid="2468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0" dur="500"/>
                                        <p:tgtEl>
                                          <p:spTgt spid="2468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3" dur="500"/>
                                        <p:tgtEl>
                                          <p:spTgt spid="2468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6" dur="500"/>
                                        <p:tgtEl>
                                          <p:spTgt spid="2468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9" dur="500"/>
                                        <p:tgtEl>
                                          <p:spTgt spid="2468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42" dur="500"/>
                                        <p:tgtEl>
                                          <p:spTgt spid="2468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45" dur="500"/>
                                        <p:tgtEl>
                                          <p:spTgt spid="2467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48" dur="500"/>
                                        <p:tgtEl>
                                          <p:spTgt spid="2467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51" dur="500"/>
                                        <p:tgtEl>
                                          <p:spTgt spid="2468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 nodeType="clickPar">
                      <p:stCondLst>
                        <p:cond delay="indefinite"/>
                      </p:stCondLst>
                      <p:childTnLst>
                        <p:par>
                          <p:cTn id="1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56" dur="500"/>
                                        <p:tgtEl>
                                          <p:spTgt spid="2468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59" dur="500"/>
                                        <p:tgtEl>
                                          <p:spTgt spid="2468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 nodeType="clickPar">
                      <p:stCondLst>
                        <p:cond delay="indefinite"/>
                      </p:stCondLst>
                      <p:childTnLst>
                        <p:par>
                          <p:cTn id="1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5" dur="500"/>
                                        <p:tgtEl>
                                          <p:spTgt spid="246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8" dur="500"/>
                                        <p:tgtEl>
                                          <p:spTgt spid="246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 nodeType="clickPar">
                      <p:stCondLst>
                        <p:cond delay="indefinite"/>
                      </p:stCondLst>
                      <p:childTnLst>
                        <p:par>
                          <p:cTn id="1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3" dur="500"/>
                                        <p:tgtEl>
                                          <p:spTgt spid="246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6" dur="500"/>
                                        <p:tgtEl>
                                          <p:spTgt spid="246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 nodeType="clickPar">
                      <p:stCondLst>
                        <p:cond delay="indefinite"/>
                      </p:stCondLst>
                      <p:childTnLst>
                        <p:par>
                          <p:cTn id="1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1" dur="500"/>
                                        <p:tgtEl>
                                          <p:spTgt spid="247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4" dur="500"/>
                                        <p:tgtEl>
                                          <p:spTgt spid="247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 nodeType="clickPar">
                      <p:stCondLst>
                        <p:cond delay="indefinite"/>
                      </p:stCondLst>
                      <p:childTnLst>
                        <p:par>
                          <p:cTn id="1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9" dur="500"/>
                                        <p:tgtEl>
                                          <p:spTgt spid="246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0" fill="hold" nodeType="clickPar">
                      <p:stCondLst>
                        <p:cond delay="indefinite"/>
                      </p:stCondLst>
                      <p:childTnLst>
                        <p:par>
                          <p:cTn id="19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4" dur="500"/>
                                        <p:tgtEl>
                                          <p:spTgt spid="247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 nodeType="clickPar">
                      <p:stCondLst>
                        <p:cond delay="indefinite"/>
                      </p:stCondLst>
                      <p:childTnLst>
                        <p:par>
                          <p:cTn id="19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9" dur="500"/>
                                        <p:tgtEl>
                                          <p:spTgt spid="247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2" dur="500"/>
                                        <p:tgtEl>
                                          <p:spTgt spid="247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 nodeType="clickPar">
                      <p:stCondLst>
                        <p:cond delay="indefinite"/>
                      </p:stCondLst>
                      <p:childTnLst>
                        <p:par>
                          <p:cTn id="2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7" dur="500"/>
                                        <p:tgtEl>
                                          <p:spTgt spid="247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 nodeType="clickPar">
                      <p:stCondLst>
                        <p:cond delay="indefinite"/>
                      </p:stCondLst>
                      <p:childTnLst>
                        <p:par>
                          <p:cTn id="20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2" dur="500"/>
                                        <p:tgtEl>
                                          <p:spTgt spid="247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 nodeType="clickPar">
                      <p:stCondLst>
                        <p:cond delay="indefinite"/>
                      </p:stCondLst>
                      <p:childTnLst>
                        <p:par>
                          <p:cTn id="2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7" dur="500"/>
                                        <p:tgtEl>
                                          <p:spTgt spid="247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8" fill="hold" nodeType="clickPar">
                      <p:stCondLst>
                        <p:cond delay="indefinite"/>
                      </p:stCondLst>
                      <p:childTnLst>
                        <p:par>
                          <p:cTn id="2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2" dur="500"/>
                                        <p:tgtEl>
                                          <p:spTgt spid="247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7012" grpId="0"/>
      <p:bldP spid="247014" grpId="0"/>
      <p:bldP spid="247015" grpId="0"/>
      <p:bldP spid="247019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51" name="Text Box 15"/>
          <p:cNvSpPr txBox="1">
            <a:spLocks noChangeArrowheads="1"/>
          </p:cNvSpPr>
          <p:nvPr/>
        </p:nvSpPr>
        <p:spPr bwMode="auto">
          <a:xfrm>
            <a:off x="107950" y="115888"/>
            <a:ext cx="547211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设计低通数字滤波器的步骤</a:t>
            </a:r>
          </a:p>
        </p:txBody>
      </p:sp>
      <p:grpSp>
        <p:nvGrpSpPr>
          <p:cNvPr id="133154" name="Group 34"/>
          <p:cNvGrpSpPr>
            <a:grpSpLocks/>
          </p:cNvGrpSpPr>
          <p:nvPr/>
        </p:nvGrpSpPr>
        <p:grpSpPr bwMode="auto">
          <a:xfrm>
            <a:off x="903288" y="2060575"/>
            <a:ext cx="5022850" cy="787400"/>
            <a:chOff x="941" y="2650"/>
            <a:chExt cx="3164" cy="496"/>
          </a:xfrm>
        </p:grpSpPr>
        <p:sp>
          <p:nvSpPr>
            <p:cNvPr id="65555" name="Text Box 19"/>
            <p:cNvSpPr txBox="1">
              <a:spLocks noChangeArrowheads="1"/>
            </p:cNvSpPr>
            <p:nvPr/>
          </p:nvSpPr>
          <p:spPr bwMode="auto">
            <a:xfrm>
              <a:off x="941" y="2714"/>
              <a:ext cx="2377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双线性法必须预畸变</a:t>
              </a:r>
            </a:p>
          </p:txBody>
        </p:sp>
        <p:graphicFrame>
          <p:nvGraphicFramePr>
            <p:cNvPr id="133122" name="Object 2"/>
            <p:cNvGraphicFramePr>
              <a:graphicFrameLocks noChangeAspect="1"/>
            </p:cNvGraphicFramePr>
            <p:nvPr/>
          </p:nvGraphicFramePr>
          <p:xfrm>
            <a:off x="3096" y="2650"/>
            <a:ext cx="1009" cy="4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4028" name="公式" r:id="rId3" imgW="799920" imgH="393480" progId="Equation.3">
                    <p:embed/>
                  </p:oleObj>
                </mc:Choice>
                <mc:Fallback>
                  <p:oleObj name="公式" r:id="rId3" imgW="799920" imgH="393480" progId="Equation.3">
                    <p:embed/>
                    <p:pic>
                      <p:nvPicPr>
                        <p:cNvPr id="0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96" y="2650"/>
                          <a:ext cx="1009" cy="4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5552" name="Text Box 16"/>
          <p:cNvSpPr txBox="1">
            <a:spLocks noChangeArrowheads="1"/>
          </p:cNvSpPr>
          <p:nvPr/>
        </p:nvSpPr>
        <p:spPr bwMode="auto">
          <a:xfrm>
            <a:off x="179388" y="765175"/>
            <a:ext cx="8424862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ea typeface="楷体_GB2312" pitchFamily="49" charset="-122"/>
              </a:rPr>
              <a:t>1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、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由给定的数字频率指标</a:t>
            </a:r>
            <a:r>
              <a:rPr lang="en-US" altLang="zh-CN" sz="2800" dirty="0" err="1">
                <a:latin typeface="Symbol" panose="05050102010706020507" pitchFamily="18" charset="2"/>
                <a:ea typeface="楷体_GB2312" pitchFamily="49" charset="-122"/>
              </a:rPr>
              <a:t>w</a:t>
            </a:r>
            <a:r>
              <a:rPr lang="en-US" altLang="zh-CN" sz="2800" i="1" baseline="-25000" dirty="0" err="1">
                <a:ea typeface="楷体_GB2312" pitchFamily="49" charset="-122"/>
              </a:rPr>
              <a:t>i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求得模拟频率指标</a:t>
            </a:r>
            <a:r>
              <a:rPr lang="en-US" altLang="zh-CN" sz="2800" dirty="0">
                <a:latin typeface="Symbol" panose="05050102010706020507" pitchFamily="18" charset="2"/>
                <a:ea typeface="楷体_GB2312" pitchFamily="49" charset="-122"/>
              </a:rPr>
              <a:t>W</a:t>
            </a:r>
            <a:r>
              <a:rPr lang="en-US" altLang="zh-CN" sz="2800" i="1" baseline="-25000" dirty="0">
                <a:ea typeface="楷体_GB2312" pitchFamily="49" charset="-122"/>
              </a:rPr>
              <a:t>i</a:t>
            </a:r>
          </a:p>
        </p:txBody>
      </p:sp>
      <p:sp>
        <p:nvSpPr>
          <p:cNvPr id="65556" name="Text Box 20"/>
          <p:cNvSpPr txBox="1">
            <a:spLocks noChangeArrowheads="1"/>
          </p:cNvSpPr>
          <p:nvPr/>
        </p:nvSpPr>
        <p:spPr bwMode="auto">
          <a:xfrm>
            <a:off x="250825" y="2881313"/>
            <a:ext cx="561657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ea typeface="楷体_GB2312" pitchFamily="49" charset="-122"/>
              </a:rPr>
              <a:t>2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、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由指标</a:t>
            </a:r>
            <a:r>
              <a:rPr lang="en-US" altLang="zh-CN" sz="2800" dirty="0">
                <a:latin typeface="Symbol" panose="05050102010706020507" pitchFamily="18" charset="2"/>
                <a:ea typeface="楷体_GB2312" pitchFamily="49" charset="-122"/>
              </a:rPr>
              <a:t>W</a:t>
            </a:r>
            <a:r>
              <a:rPr lang="en-US" altLang="zh-CN" sz="2800" i="1" baseline="-25000" dirty="0">
                <a:ea typeface="楷体_GB2312" pitchFamily="49" charset="-122"/>
              </a:rPr>
              <a:t>i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计算系统函数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en-US" altLang="zh-CN" sz="2800" dirty="0">
                <a:ea typeface="楷体_GB2312" pitchFamily="49" charset="-122"/>
              </a:rPr>
              <a:t>)</a:t>
            </a:r>
          </a:p>
        </p:txBody>
      </p:sp>
      <p:sp>
        <p:nvSpPr>
          <p:cNvPr id="133136" name="Text Box 16"/>
          <p:cNvSpPr txBox="1">
            <a:spLocks noChangeArrowheads="1"/>
          </p:cNvSpPr>
          <p:nvPr/>
        </p:nvSpPr>
        <p:spPr bwMode="auto">
          <a:xfrm>
            <a:off x="250825" y="3559175"/>
            <a:ext cx="4968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ea typeface="楷体_GB2312" pitchFamily="49" charset="-122"/>
              </a:rPr>
              <a:t>3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、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由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得到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en-US" altLang="zh-CN" sz="2800" dirty="0">
                <a:ea typeface="楷体_GB2312" pitchFamily="49" charset="-122"/>
              </a:rPr>
              <a:t>)</a:t>
            </a:r>
          </a:p>
        </p:txBody>
      </p:sp>
      <p:grpSp>
        <p:nvGrpSpPr>
          <p:cNvPr id="133153" name="Group 33"/>
          <p:cNvGrpSpPr>
            <a:grpSpLocks/>
          </p:cNvGrpSpPr>
          <p:nvPr/>
        </p:nvGrpSpPr>
        <p:grpSpPr bwMode="auto">
          <a:xfrm>
            <a:off x="893763" y="1239838"/>
            <a:ext cx="3649662" cy="873125"/>
            <a:chOff x="2699" y="3669"/>
            <a:chExt cx="2299" cy="550"/>
          </a:xfrm>
        </p:grpSpPr>
        <p:graphicFrame>
          <p:nvGraphicFramePr>
            <p:cNvPr id="133151" name="Object 31"/>
            <p:cNvGraphicFramePr>
              <a:graphicFrameLocks noChangeAspect="1"/>
            </p:cNvGraphicFramePr>
            <p:nvPr/>
          </p:nvGraphicFramePr>
          <p:xfrm>
            <a:off x="4377" y="3669"/>
            <a:ext cx="621" cy="5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4029" name="公式" r:id="rId5" imgW="444240" imgH="393480" progId="Equation.3">
                    <p:embed/>
                  </p:oleObj>
                </mc:Choice>
                <mc:Fallback>
                  <p:oleObj name="公式" r:id="rId5" imgW="444240" imgH="393480" progId="Equation.3">
                    <p:embed/>
                    <p:pic>
                      <p:nvPicPr>
                        <p:cNvPr id="0" name="Object 3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77" y="3669"/>
                          <a:ext cx="621" cy="55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33152" name="Text Box 32"/>
            <p:cNvSpPr txBox="1">
              <a:spLocks noChangeArrowheads="1"/>
            </p:cNvSpPr>
            <p:nvPr/>
          </p:nvSpPr>
          <p:spPr bwMode="auto">
            <a:xfrm>
              <a:off x="2699" y="3748"/>
              <a:ext cx="1905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冲激响应不变法</a:t>
              </a:r>
            </a:p>
          </p:txBody>
        </p:sp>
      </p:grpSp>
      <p:sp>
        <p:nvSpPr>
          <p:cNvPr id="133156" name="Text Box 36"/>
          <p:cNvSpPr txBox="1">
            <a:spLocks noChangeArrowheads="1"/>
          </p:cNvSpPr>
          <p:nvPr/>
        </p:nvSpPr>
        <p:spPr bwMode="auto">
          <a:xfrm>
            <a:off x="5940425" y="5589588"/>
            <a:ext cx="2735263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dirty="0">
                <a:latin typeface="楷体" panose="02010609060101010101" pitchFamily="49" charset="-122"/>
                <a:ea typeface="楷体" panose="02010609060101010101" pitchFamily="49" charset="-122"/>
              </a:rPr>
              <a:t>举例</a:t>
            </a:r>
            <a:r>
              <a:rPr lang="en-US" altLang="zh-CN" sz="3600" dirty="0">
                <a:latin typeface="楷体_GB2312" pitchFamily="49" charset="-122"/>
                <a:ea typeface="楷体_GB2312" pitchFamily="49" charset="-122"/>
              </a:rPr>
              <a:t>:</a:t>
            </a:r>
            <a:r>
              <a:rPr lang="en-US" altLang="zh-CN" sz="3600" dirty="0">
                <a:ea typeface="楷体_GB2312" pitchFamily="49" charset="-122"/>
              </a:rPr>
              <a:t>8 ~ 13</a:t>
            </a:r>
            <a:endParaRPr lang="en-US" altLang="zh-CN" sz="3600" dirty="0"/>
          </a:p>
        </p:txBody>
      </p:sp>
      <p:graphicFrame>
        <p:nvGraphicFramePr>
          <p:cNvPr id="419851" name="Object 11"/>
          <p:cNvGraphicFramePr>
            <a:graphicFrameLocks noChangeAspect="1"/>
          </p:cNvGraphicFramePr>
          <p:nvPr/>
        </p:nvGraphicFramePr>
        <p:xfrm>
          <a:off x="611188" y="1412875"/>
          <a:ext cx="506412" cy="1216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030" name="公式" r:id="rId7" imgW="190440" imgH="457200" progId="Equation.3">
                  <p:embed/>
                </p:oleObj>
              </mc:Choice>
              <mc:Fallback>
                <p:oleObj name="公式" r:id="rId7" imgW="190440" imgH="45720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188" y="1412875"/>
                        <a:ext cx="506412" cy="1216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A3ED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158" name="Object 38"/>
          <p:cNvGraphicFramePr>
            <a:graphicFrameLocks/>
          </p:cNvGraphicFramePr>
          <p:nvPr/>
        </p:nvGraphicFramePr>
        <p:xfrm>
          <a:off x="395288" y="4365625"/>
          <a:ext cx="506412" cy="1673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031" name="公式" r:id="rId9" imgW="190440" imgH="457200" progId="Equation.3">
                  <p:embed/>
                </p:oleObj>
              </mc:Choice>
              <mc:Fallback>
                <p:oleObj name="公式" r:id="rId9" imgW="190440" imgH="457200" progId="Equation.3">
                  <p:embed/>
                  <p:pic>
                    <p:nvPicPr>
                      <p:cNvPr id="0" name="Object 38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288" y="4365625"/>
                        <a:ext cx="506412" cy="1673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159" name="Object 39"/>
          <p:cNvGraphicFramePr>
            <a:graphicFrameLocks noChangeAspect="1"/>
          </p:cNvGraphicFramePr>
          <p:nvPr/>
        </p:nvGraphicFramePr>
        <p:xfrm>
          <a:off x="827088" y="5646738"/>
          <a:ext cx="946150" cy="541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032" name="公式" r:id="rId11" imgW="355320" imgH="203040" progId="Equation.3">
                  <p:embed/>
                </p:oleObj>
              </mc:Choice>
              <mc:Fallback>
                <p:oleObj name="公式" r:id="rId11" imgW="355320" imgH="203040" progId="Equation.3">
                  <p:embed/>
                  <p:pic>
                    <p:nvPicPr>
                      <p:cNvPr id="0" name="Object 3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088" y="5646738"/>
                        <a:ext cx="946150" cy="5413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160" name="Object 40"/>
          <p:cNvGraphicFramePr>
            <a:graphicFrameLocks noChangeAspect="1"/>
          </p:cNvGraphicFramePr>
          <p:nvPr/>
        </p:nvGraphicFramePr>
        <p:xfrm>
          <a:off x="4500563" y="5603875"/>
          <a:ext cx="1062037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033" name="公式" r:id="rId13" imgW="368280" imgH="203040" progId="Equation.3">
                  <p:embed/>
                </p:oleObj>
              </mc:Choice>
              <mc:Fallback>
                <p:oleObj name="公式" r:id="rId13" imgW="368280" imgH="203040" progId="Equation.3">
                  <p:embed/>
                  <p:pic>
                    <p:nvPicPr>
                      <p:cNvPr id="0" name="Object 4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00563" y="5603875"/>
                        <a:ext cx="1062037" cy="584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161" name="Object 41"/>
          <p:cNvGraphicFramePr>
            <a:graphicFrameLocks noChangeAspect="1"/>
          </p:cNvGraphicFramePr>
          <p:nvPr/>
        </p:nvGraphicFramePr>
        <p:xfrm>
          <a:off x="1979613" y="5286375"/>
          <a:ext cx="2130425" cy="1111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034" name="公式" r:id="rId15" imgW="799920" imgH="419040" progId="Equation.3">
                  <p:embed/>
                </p:oleObj>
              </mc:Choice>
              <mc:Fallback>
                <p:oleObj name="公式" r:id="rId15" imgW="799920" imgH="419040" progId="Equation.3">
                  <p:embed/>
                  <p:pic>
                    <p:nvPicPr>
                      <p:cNvPr id="0" name="Object 4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79613" y="5286375"/>
                        <a:ext cx="2130425" cy="1111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166" name="Object 46"/>
          <p:cNvGraphicFramePr>
            <a:graphicFrameLocks noChangeAspect="1"/>
          </p:cNvGraphicFramePr>
          <p:nvPr/>
        </p:nvGraphicFramePr>
        <p:xfrm>
          <a:off x="827088" y="3990975"/>
          <a:ext cx="2997200" cy="1279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035" name="公式" r:id="rId17" imgW="1041120" imgH="444240" progId="Equation.3">
                  <p:embed/>
                </p:oleObj>
              </mc:Choice>
              <mc:Fallback>
                <p:oleObj name="公式" r:id="rId17" imgW="1041120" imgH="444240" progId="Equation.3">
                  <p:embed/>
                  <p:pic>
                    <p:nvPicPr>
                      <p:cNvPr id="0" name="Object 4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088" y="3990975"/>
                        <a:ext cx="2997200" cy="1279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167" name="Object 47"/>
          <p:cNvGraphicFramePr>
            <a:graphicFrameLocks noChangeAspect="1"/>
          </p:cNvGraphicFramePr>
          <p:nvPr/>
        </p:nvGraphicFramePr>
        <p:xfrm>
          <a:off x="4643438" y="4308475"/>
          <a:ext cx="1389062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036" name="公式" r:id="rId19" imgW="482400" imgH="203040" progId="Equation.3">
                  <p:embed/>
                </p:oleObj>
              </mc:Choice>
              <mc:Fallback>
                <p:oleObj name="公式" r:id="rId19" imgW="482400" imgH="203040" progId="Equation.3">
                  <p:embed/>
                  <p:pic>
                    <p:nvPicPr>
                      <p:cNvPr id="0" name="Object 4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43438" y="4308475"/>
                        <a:ext cx="1389062" cy="584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168" name="Object 48"/>
          <p:cNvGraphicFramePr>
            <a:graphicFrameLocks noChangeAspect="1"/>
          </p:cNvGraphicFramePr>
          <p:nvPr/>
        </p:nvGraphicFramePr>
        <p:xfrm>
          <a:off x="3967163" y="4408488"/>
          <a:ext cx="550862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037" name="公式" r:id="rId21" imgW="190440" imgH="152280" progId="Equation.3">
                  <p:embed/>
                </p:oleObj>
              </mc:Choice>
              <mc:Fallback>
                <p:oleObj name="公式" r:id="rId21" imgW="190440" imgH="152280" progId="Equation.3">
                  <p:embed/>
                  <p:pic>
                    <p:nvPicPr>
                      <p:cNvPr id="0" name="Object 4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67163" y="4408488"/>
                        <a:ext cx="550862" cy="4397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169" name="Object 49"/>
          <p:cNvGraphicFramePr>
            <a:graphicFrameLocks noChangeAspect="1"/>
          </p:cNvGraphicFramePr>
          <p:nvPr/>
        </p:nvGraphicFramePr>
        <p:xfrm>
          <a:off x="6011863" y="3933825"/>
          <a:ext cx="2376487" cy="1243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038" name="公式" r:id="rId23" imgW="825480" imgH="431640" progId="Equation.3">
                  <p:embed/>
                </p:oleObj>
              </mc:Choice>
              <mc:Fallback>
                <p:oleObj name="公式" r:id="rId23" imgW="825480" imgH="431640" progId="Equation.3">
                  <p:embed/>
                  <p:pic>
                    <p:nvPicPr>
                      <p:cNvPr id="0" name="Object 4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11863" y="3933825"/>
                        <a:ext cx="2376487" cy="1243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5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5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19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3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33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5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33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33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33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33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33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33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33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133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133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133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551" grpId="0"/>
      <p:bldP spid="65552" grpId="0"/>
      <p:bldP spid="65556" grpId="0"/>
      <p:bldP spid="133136" grpId="0"/>
      <p:bldP spid="13315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7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475" y="581025"/>
            <a:ext cx="5399088" cy="1408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2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8038" y="3933825"/>
            <a:ext cx="5399087" cy="146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3"/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8038" y="2205038"/>
            <a:ext cx="2879725" cy="1439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1889125" y="5661025"/>
            <a:ext cx="6138863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相频特性影响不同频率分量的延迟</a:t>
            </a:r>
            <a:endParaRPr lang="en-US" altLang="zh-CN" sz="28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6" name="Picture 11"/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05" r="6522"/>
          <a:stretch>
            <a:fillRect/>
          </a:stretch>
        </p:blipFill>
        <p:spPr bwMode="auto">
          <a:xfrm>
            <a:off x="6454775" y="2182813"/>
            <a:ext cx="2293938" cy="160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15"/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2160588"/>
            <a:ext cx="2881313" cy="1439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0" name="对象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30375009"/>
              </p:ext>
            </p:extLst>
          </p:nvPr>
        </p:nvGraphicFramePr>
        <p:xfrm>
          <a:off x="323850" y="73024"/>
          <a:ext cx="3806825" cy="508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3249" name="公式" r:id="rId8" imgW="1714320" imgH="228600" progId="Equation.3">
                  <p:embed/>
                </p:oleObj>
              </mc:Choice>
              <mc:Fallback>
                <p:oleObj name="公式" r:id="rId8" imgW="1714320" imgH="228600" progId="Equation.3">
                  <p:embed/>
                  <p:pic>
                    <p:nvPicPr>
                      <p:cNvPr id="5" name="对象 4"/>
                      <p:cNvPicPr>
                        <a:picLocks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3850" y="73024"/>
                        <a:ext cx="3806825" cy="508001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6635252"/>
              </p:ext>
            </p:extLst>
          </p:nvPr>
        </p:nvGraphicFramePr>
        <p:xfrm>
          <a:off x="531812" y="825500"/>
          <a:ext cx="2465388" cy="919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3250" name="公式" r:id="rId10" imgW="1091880" imgH="406080" progId="Equation.3">
                  <p:embed/>
                </p:oleObj>
              </mc:Choice>
              <mc:Fallback>
                <p:oleObj name="公式" r:id="rId10" imgW="1091880" imgH="40608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1812" y="825500"/>
                        <a:ext cx="2465388" cy="919162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66484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1" name="Text Box 3"/>
          <p:cNvSpPr txBox="1">
            <a:spLocks noChangeArrowheads="1"/>
          </p:cNvSpPr>
          <p:nvPr/>
        </p:nvSpPr>
        <p:spPr bwMode="auto">
          <a:xfrm>
            <a:off x="250825" y="146050"/>
            <a:ext cx="8642350" cy="1690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15000"/>
              </a:lnSpc>
              <a:spcBef>
                <a:spcPct val="15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例</a:t>
            </a:r>
            <a:r>
              <a:rPr lang="en-US" altLang="zh-CN" sz="2800" dirty="0">
                <a:ea typeface="楷体_GB2312" pitchFamily="49" charset="-122"/>
              </a:rPr>
              <a:t>8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.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设计一数字低通滤波器，要求：</a:t>
            </a:r>
          </a:p>
          <a:p>
            <a:pPr algn="just">
              <a:lnSpc>
                <a:spcPct val="115000"/>
              </a:lnSpc>
              <a:spcBef>
                <a:spcPct val="15000"/>
              </a:spcBef>
            </a:pPr>
            <a:r>
              <a:rPr lang="en-US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①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使用双线性变换采用一阶模拟巴特沃思滤波器</a:t>
            </a:r>
          </a:p>
          <a:p>
            <a:pPr algn="just">
              <a:lnSpc>
                <a:spcPct val="115000"/>
              </a:lnSpc>
              <a:spcBef>
                <a:spcPct val="15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②</a:t>
            </a:r>
            <a:r>
              <a:rPr lang="en-US" altLang="zh-CN" sz="2800" dirty="0">
                <a:ea typeface="楷体_GB2312" pitchFamily="49" charset="-122"/>
              </a:rPr>
              <a:t>3dB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截止频率为</a:t>
            </a:r>
            <a:r>
              <a:rPr lang="en-US" altLang="zh-CN" sz="2800" i="1" dirty="0" err="1">
                <a:latin typeface="Symbol" panose="05050102010706020507" pitchFamily="18" charset="2"/>
                <a:ea typeface="楷体_GB2312" pitchFamily="49" charset="-122"/>
              </a:rPr>
              <a:t>w</a:t>
            </a:r>
            <a:r>
              <a:rPr lang="en-US" altLang="zh-CN" sz="2800" baseline="-25000" dirty="0" err="1">
                <a:ea typeface="楷体_GB2312" pitchFamily="49" charset="-122"/>
              </a:rPr>
              <a:t>c</a:t>
            </a:r>
            <a:r>
              <a:rPr lang="en-US" altLang="zh-CN" sz="2800" dirty="0">
                <a:ea typeface="楷体_GB2312" pitchFamily="49" charset="-122"/>
              </a:rPr>
              <a:t> = 0.25</a:t>
            </a:r>
            <a:r>
              <a:rPr lang="en-US" altLang="zh-CN" sz="2800" dirty="0">
                <a:latin typeface="Symbol" panose="05050102010706020507" pitchFamily="18" charset="2"/>
                <a:ea typeface="楷体_GB2312" pitchFamily="49" charset="-122"/>
              </a:rPr>
              <a:t>p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；</a:t>
            </a:r>
          </a:p>
        </p:txBody>
      </p:sp>
      <p:graphicFrame>
        <p:nvGraphicFramePr>
          <p:cNvPr id="68612" name="Object 4"/>
          <p:cNvGraphicFramePr>
            <a:graphicFrameLocks noChangeAspect="1"/>
          </p:cNvGraphicFramePr>
          <p:nvPr/>
        </p:nvGraphicFramePr>
        <p:xfrm>
          <a:off x="4503738" y="2954338"/>
          <a:ext cx="2876550" cy="1017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093" name="公式" r:id="rId3" imgW="1218960" imgH="431640" progId="Equation.3">
                  <p:embed/>
                </p:oleObj>
              </mc:Choice>
              <mc:Fallback>
                <p:oleObj name="公式" r:id="rId3" imgW="1218960" imgH="43164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03738" y="2954338"/>
                        <a:ext cx="2876550" cy="1017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8613" name="Text Box 5"/>
          <p:cNvSpPr txBox="1">
            <a:spLocks noChangeArrowheads="1"/>
          </p:cNvSpPr>
          <p:nvPr/>
        </p:nvSpPr>
        <p:spPr bwMode="auto">
          <a:xfrm>
            <a:off x="379413" y="4005263"/>
            <a:ext cx="8296275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15000"/>
              </a:lnSpc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数字低通滤波器的</a:t>
            </a:r>
            <a:r>
              <a:rPr lang="en-US" altLang="zh-CN" sz="2800" dirty="0">
                <a:ea typeface="楷体_GB2312" pitchFamily="49" charset="-122"/>
              </a:rPr>
              <a:t>3dB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截止频率为</a:t>
            </a:r>
            <a:r>
              <a:rPr lang="en-US" altLang="zh-CN" sz="2800" i="1" dirty="0" err="1">
                <a:ea typeface="楷体_GB2312" pitchFamily="49" charset="-122"/>
              </a:rPr>
              <a:t>ω</a:t>
            </a:r>
            <a:r>
              <a:rPr lang="en-US" altLang="zh-CN" sz="2800" baseline="-25000" dirty="0" err="1">
                <a:ea typeface="楷体_GB2312" pitchFamily="49" charset="-122"/>
              </a:rPr>
              <a:t>c</a:t>
            </a:r>
            <a:r>
              <a:rPr lang="en-US" altLang="zh-CN" sz="2800" dirty="0">
                <a:ea typeface="楷体_GB2312" pitchFamily="49" charset="-122"/>
              </a:rPr>
              <a:t>=0.25π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相应的巴特沃思模拟滤波器的截止频率是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i="1" baseline="-25000" dirty="0" err="1">
                <a:ea typeface="楷体_GB2312" pitchFamily="49" charset="-122"/>
              </a:rPr>
              <a:t>c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 </a:t>
            </a:r>
          </a:p>
        </p:txBody>
      </p:sp>
      <p:graphicFrame>
        <p:nvGraphicFramePr>
          <p:cNvPr id="68614" name="Object 6"/>
          <p:cNvGraphicFramePr>
            <a:graphicFrameLocks noChangeAspect="1"/>
          </p:cNvGraphicFramePr>
          <p:nvPr/>
        </p:nvGraphicFramePr>
        <p:xfrm>
          <a:off x="1042988" y="5257800"/>
          <a:ext cx="2317750" cy="962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094" name="公式" r:id="rId5" imgW="1041120" imgH="431640" progId="Equation.3">
                  <p:embed/>
                </p:oleObj>
              </mc:Choice>
              <mc:Fallback>
                <p:oleObj name="公式" r:id="rId5" imgW="1041120" imgH="43164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5257800"/>
                        <a:ext cx="2317750" cy="962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8617" name="Rectangle 9"/>
          <p:cNvSpPr>
            <a:spLocks noChangeArrowheads="1"/>
          </p:cNvSpPr>
          <p:nvPr/>
        </p:nvSpPr>
        <p:spPr bwMode="auto">
          <a:xfrm>
            <a:off x="179388" y="1974850"/>
            <a:ext cx="5541962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解：一阶巴特沃思模拟滤波器为</a:t>
            </a:r>
            <a:r>
              <a:rPr lang="zh-CN" altLang="en-US" sz="2800" dirty="0">
                <a:ea typeface="楷体_GB2312" pitchFamily="49" charset="-122"/>
              </a:rPr>
              <a:t>：</a:t>
            </a:r>
          </a:p>
        </p:txBody>
      </p:sp>
      <p:graphicFrame>
        <p:nvGraphicFramePr>
          <p:cNvPr id="68619" name="Object 11"/>
          <p:cNvGraphicFramePr>
            <a:graphicFrameLocks noChangeAspect="1"/>
          </p:cNvGraphicFramePr>
          <p:nvPr/>
        </p:nvGraphicFramePr>
        <p:xfrm>
          <a:off x="3419475" y="5229225"/>
          <a:ext cx="2290763" cy="962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095" name="公式" r:id="rId7" imgW="1028520" imgH="431640" progId="Equation.3">
                  <p:embed/>
                </p:oleObj>
              </mc:Choice>
              <mc:Fallback>
                <p:oleObj name="公式" r:id="rId7" imgW="1028520" imgH="43164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19475" y="5229225"/>
                        <a:ext cx="2290763" cy="962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8620" name="Object 12"/>
          <p:cNvGraphicFramePr>
            <a:graphicFrameLocks noChangeAspect="1"/>
          </p:cNvGraphicFramePr>
          <p:nvPr/>
        </p:nvGraphicFramePr>
        <p:xfrm>
          <a:off x="1187450" y="2954338"/>
          <a:ext cx="2157413" cy="928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096" name="公式" r:id="rId9" imgW="914400" imgH="393480" progId="Equation.3">
                  <p:embed/>
                </p:oleObj>
              </mc:Choice>
              <mc:Fallback>
                <p:oleObj name="公式" r:id="rId9" imgW="914400" imgH="39348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2954338"/>
                        <a:ext cx="2157413" cy="9286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8621" name="Object 13"/>
          <p:cNvGraphicFramePr>
            <a:graphicFrameLocks noChangeAspect="1"/>
          </p:cNvGraphicFramePr>
          <p:nvPr/>
        </p:nvGraphicFramePr>
        <p:xfrm>
          <a:off x="3798888" y="3243263"/>
          <a:ext cx="485775" cy="38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097" name="公式" r:id="rId11" imgW="190440" imgH="152280" progId="Equation.3">
                  <p:embed/>
                </p:oleObj>
              </mc:Choice>
              <mc:Fallback>
                <p:oleObj name="公式" r:id="rId11" imgW="190440" imgH="15228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98888" y="3243263"/>
                        <a:ext cx="485775" cy="388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8622" name="Object 14"/>
          <p:cNvGraphicFramePr>
            <a:graphicFrameLocks noChangeAspect="1"/>
          </p:cNvGraphicFramePr>
          <p:nvPr/>
        </p:nvGraphicFramePr>
        <p:xfrm>
          <a:off x="5730875" y="5257800"/>
          <a:ext cx="1189038" cy="877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098" name="公式" r:id="rId13" imgW="533160" imgH="393480" progId="Equation.3">
                  <p:embed/>
                </p:oleObj>
              </mc:Choice>
              <mc:Fallback>
                <p:oleObj name="公式" r:id="rId13" imgW="533160" imgH="39348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30875" y="5257800"/>
                        <a:ext cx="1189038" cy="877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8623" name="Text Box 15"/>
          <p:cNvSpPr txBox="1">
            <a:spLocks noChangeArrowheads="1"/>
          </p:cNvSpPr>
          <p:nvPr/>
        </p:nvSpPr>
        <p:spPr bwMode="auto">
          <a:xfrm>
            <a:off x="5508625" y="2030413"/>
            <a:ext cx="24479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261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页 表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6-4</a:t>
            </a:r>
          </a:p>
        </p:txBody>
      </p:sp>
      <p:sp>
        <p:nvSpPr>
          <p:cNvPr id="68624" name="Rectangle 16"/>
          <p:cNvSpPr>
            <a:spLocks noChangeArrowheads="1"/>
          </p:cNvSpPr>
          <p:nvPr/>
        </p:nvSpPr>
        <p:spPr bwMode="auto">
          <a:xfrm>
            <a:off x="3133725" y="2708275"/>
            <a:ext cx="19431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去归一化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8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8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8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8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8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8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68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68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68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68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8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611" grpId="0"/>
      <p:bldP spid="68613" grpId="0"/>
      <p:bldP spid="68617" grpId="0"/>
      <p:bldP spid="68623" grpId="0"/>
      <p:bldP spid="68624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Text Box 2"/>
          <p:cNvSpPr txBox="1">
            <a:spLocks noChangeArrowheads="1"/>
          </p:cNvSpPr>
          <p:nvPr/>
        </p:nvSpPr>
        <p:spPr bwMode="auto">
          <a:xfrm>
            <a:off x="395288" y="1555750"/>
            <a:ext cx="74898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双线性变换将模拟滤波器转换为数字滤波器 </a:t>
            </a:r>
          </a:p>
        </p:txBody>
      </p:sp>
      <p:graphicFrame>
        <p:nvGraphicFramePr>
          <p:cNvPr id="69635" name="Object 3"/>
          <p:cNvGraphicFramePr>
            <a:graphicFrameLocks noChangeAspect="1"/>
          </p:cNvGraphicFramePr>
          <p:nvPr/>
        </p:nvGraphicFramePr>
        <p:xfrm>
          <a:off x="684213" y="2133600"/>
          <a:ext cx="3768725" cy="950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577" name="公式" r:id="rId3" imgW="1307880" imgH="330120" progId="Equation.3">
                  <p:embed/>
                </p:oleObj>
              </mc:Choice>
              <mc:Fallback>
                <p:oleObj name="公式" r:id="rId3" imgW="1307880" imgH="33012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4213" y="2133600"/>
                        <a:ext cx="3768725" cy="950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2099" name="Object 3"/>
          <p:cNvGraphicFramePr>
            <a:graphicFrameLocks noChangeAspect="1"/>
          </p:cNvGraphicFramePr>
          <p:nvPr/>
        </p:nvGraphicFramePr>
        <p:xfrm>
          <a:off x="696913" y="196850"/>
          <a:ext cx="2438400" cy="1403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578" name="公式" r:id="rId5" imgW="1079280" imgH="622080" progId="Equation.3">
                  <p:embed/>
                </p:oleObj>
              </mc:Choice>
              <mc:Fallback>
                <p:oleObj name="公式" r:id="rId5" imgW="1079280" imgH="62208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6913" y="196850"/>
                        <a:ext cx="2438400" cy="1403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2100" name="Object 4"/>
          <p:cNvGraphicFramePr>
            <a:graphicFrameLocks noChangeAspect="1"/>
          </p:cNvGraphicFramePr>
          <p:nvPr/>
        </p:nvGraphicFramePr>
        <p:xfrm>
          <a:off x="1547813" y="2970213"/>
          <a:ext cx="3529012" cy="1466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579" name="公式" r:id="rId7" imgW="1434960" imgH="596880" progId="Equation.3">
                  <p:embed/>
                </p:oleObj>
              </mc:Choice>
              <mc:Fallback>
                <p:oleObj name="公式" r:id="rId7" imgW="1434960" imgH="59688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47813" y="2970213"/>
                        <a:ext cx="3529012" cy="1466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2101" name="Object 5"/>
          <p:cNvGraphicFramePr>
            <a:graphicFrameLocks noChangeAspect="1"/>
          </p:cNvGraphicFramePr>
          <p:nvPr/>
        </p:nvGraphicFramePr>
        <p:xfrm>
          <a:off x="3203575" y="209550"/>
          <a:ext cx="1892300" cy="1319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580" name="公式" r:id="rId9" imgW="838080" imgH="583920" progId="Equation.3">
                  <p:embed/>
                </p:oleObj>
              </mc:Choice>
              <mc:Fallback>
                <p:oleObj name="公式" r:id="rId9" imgW="838080" imgH="58392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03575" y="209550"/>
                        <a:ext cx="1892300" cy="1319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2102" name="Object 6"/>
          <p:cNvGraphicFramePr>
            <a:graphicFrameLocks noChangeAspect="1"/>
          </p:cNvGraphicFramePr>
          <p:nvPr/>
        </p:nvGraphicFramePr>
        <p:xfrm>
          <a:off x="1719263" y="4508500"/>
          <a:ext cx="3527425" cy="1030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581" name="公式" r:id="rId11" imgW="1434960" imgH="419040" progId="Equation.3">
                  <p:embed/>
                </p:oleObj>
              </mc:Choice>
              <mc:Fallback>
                <p:oleObj name="公式" r:id="rId11" imgW="1434960" imgH="41904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19263" y="4508500"/>
                        <a:ext cx="3527425" cy="1030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2105" name="Object 9"/>
          <p:cNvGraphicFramePr>
            <a:graphicFrameLocks noChangeAspect="1"/>
          </p:cNvGraphicFramePr>
          <p:nvPr/>
        </p:nvGraphicFramePr>
        <p:xfrm>
          <a:off x="6300788" y="333375"/>
          <a:ext cx="1668462" cy="877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582" name="公式" r:id="rId13" imgW="749160" imgH="393480" progId="Equation.3">
                  <p:embed/>
                </p:oleObj>
              </mc:Choice>
              <mc:Fallback>
                <p:oleObj name="公式" r:id="rId13" imgW="749160" imgH="39348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00788" y="333375"/>
                        <a:ext cx="1668462" cy="877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2106" name="Rectangle 10"/>
          <p:cNvSpPr>
            <a:spLocks noChangeArrowheads="1"/>
          </p:cNvSpPr>
          <p:nvPr/>
        </p:nvSpPr>
        <p:spPr bwMode="auto">
          <a:xfrm>
            <a:off x="3563938" y="5589588"/>
            <a:ext cx="467995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800">
                <a:solidFill>
                  <a:srgbClr val="FFFF00"/>
                </a:solidFill>
              </a:rPr>
              <a:t>[Bz,Az] = bilinear(B,A,Fs)</a:t>
            </a:r>
          </a:p>
        </p:txBody>
      </p:sp>
      <p:sp>
        <p:nvSpPr>
          <p:cNvPr id="132107" name="Rectangle 11"/>
          <p:cNvSpPr>
            <a:spLocks noChangeArrowheads="1"/>
          </p:cNvSpPr>
          <p:nvPr/>
        </p:nvSpPr>
        <p:spPr bwMode="auto">
          <a:xfrm>
            <a:off x="3635375" y="6165850"/>
            <a:ext cx="4321175" cy="433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solidFill>
                  <a:srgbClr val="FFFF00"/>
                </a:solidFill>
              </a:rPr>
              <a:t>[b,a] = butter(N,wn)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2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2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2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9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9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32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32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32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32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634" grpId="0"/>
      <p:bldP spid="132106" grpId="0"/>
      <p:bldP spid="132107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Text Box 2"/>
          <p:cNvSpPr txBox="1">
            <a:spLocks noChangeArrowheads="1"/>
          </p:cNvSpPr>
          <p:nvPr/>
        </p:nvSpPr>
        <p:spPr bwMode="auto">
          <a:xfrm>
            <a:off x="192088" y="115888"/>
            <a:ext cx="8772525" cy="1563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15000"/>
              </a:lnSpc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例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9.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用冲激响应不变法设计一个三阶巴特沃思数字低通滤波器，采样频率为</a:t>
            </a:r>
            <a:r>
              <a:rPr lang="en-US" altLang="zh-CN" sz="2800" i="1" dirty="0">
                <a:ea typeface="楷体_GB2312" pitchFamily="49" charset="-122"/>
              </a:rPr>
              <a:t>f</a:t>
            </a:r>
            <a:r>
              <a:rPr lang="en-US" altLang="zh-CN" sz="2800" baseline="-25000" dirty="0">
                <a:ea typeface="楷体_GB2312" pitchFamily="49" charset="-122"/>
              </a:rPr>
              <a:t>s</a:t>
            </a:r>
            <a:r>
              <a:rPr lang="en-US" altLang="zh-CN" sz="2800" dirty="0">
                <a:ea typeface="楷体_GB2312" pitchFamily="49" charset="-122"/>
              </a:rPr>
              <a:t>=4</a:t>
            </a:r>
            <a:r>
              <a:rPr lang="en-US" altLang="zh-CN" sz="2800" i="1" dirty="0">
                <a:ea typeface="楷体_GB2312" pitchFamily="49" charset="-122"/>
              </a:rPr>
              <a:t>kHz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其</a:t>
            </a:r>
            <a:r>
              <a:rPr lang="en-US" altLang="zh-CN" sz="2800" dirty="0">
                <a:ea typeface="楷体_GB2312" pitchFamily="49" charset="-122"/>
              </a:rPr>
              <a:t>3dB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截止频率为</a:t>
            </a:r>
            <a:r>
              <a:rPr lang="en-US" altLang="zh-CN" sz="2800" i="1" dirty="0">
                <a:ea typeface="楷体_GB2312" pitchFamily="49" charset="-122"/>
              </a:rPr>
              <a:t>f</a:t>
            </a:r>
            <a:r>
              <a:rPr lang="en-US" altLang="zh-CN" sz="2800" baseline="-25000" dirty="0">
                <a:ea typeface="楷体_GB2312" pitchFamily="49" charset="-122"/>
              </a:rPr>
              <a:t>c</a:t>
            </a:r>
            <a:r>
              <a:rPr lang="en-US" altLang="zh-CN" sz="2800" dirty="0">
                <a:ea typeface="楷体_GB2312" pitchFamily="49" charset="-122"/>
              </a:rPr>
              <a:t>=1</a:t>
            </a:r>
            <a:r>
              <a:rPr lang="en-US" altLang="zh-CN" sz="2800" i="1" dirty="0">
                <a:ea typeface="楷体_GB2312" pitchFamily="49" charset="-122"/>
              </a:rPr>
              <a:t>kHz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。</a:t>
            </a:r>
            <a:endParaRPr lang="zh-CN" altLang="en-US" sz="2800" dirty="0"/>
          </a:p>
        </p:txBody>
      </p:sp>
      <p:graphicFrame>
        <p:nvGraphicFramePr>
          <p:cNvPr id="7270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1032872"/>
              </p:ext>
            </p:extLst>
          </p:nvPr>
        </p:nvGraphicFramePr>
        <p:xfrm>
          <a:off x="1619250" y="2460625"/>
          <a:ext cx="4081463" cy="1004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874" name="公式" r:id="rId3" imgW="1600200" imgH="393480" progId="Equation.3">
                  <p:embed/>
                </p:oleObj>
              </mc:Choice>
              <mc:Fallback>
                <p:oleObj name="公式" r:id="rId3" imgW="1600200" imgH="39348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19250" y="2460625"/>
                        <a:ext cx="4081463" cy="1004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708" name="Text Box 4"/>
          <p:cNvSpPr txBox="1">
            <a:spLocks noChangeArrowheads="1"/>
          </p:cNvSpPr>
          <p:nvPr/>
        </p:nvSpPr>
        <p:spPr bwMode="auto">
          <a:xfrm>
            <a:off x="228600" y="3681413"/>
            <a:ext cx="54959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然后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,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以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en-US" altLang="zh-CN" sz="2800" dirty="0">
                <a:ea typeface="楷体_GB2312" pitchFamily="49" charset="-122"/>
              </a:rPr>
              <a:t>/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baseline="-25000" dirty="0" err="1">
                <a:ea typeface="楷体_GB2312" pitchFamily="49" charset="-122"/>
              </a:rPr>
              <a:t>c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代替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去归一化</a:t>
            </a:r>
          </a:p>
        </p:txBody>
      </p:sp>
      <p:graphicFrame>
        <p:nvGraphicFramePr>
          <p:cNvPr id="72709" name="Object 5"/>
          <p:cNvGraphicFramePr>
            <a:graphicFrameLocks noChangeAspect="1"/>
          </p:cNvGraphicFramePr>
          <p:nvPr/>
        </p:nvGraphicFramePr>
        <p:xfrm>
          <a:off x="1042988" y="4235450"/>
          <a:ext cx="6738937" cy="1101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875" name="Equation" r:id="rId5" imgW="2641320" imgH="431640" progId="Equation.DSMT4">
                  <p:embed/>
                </p:oleObj>
              </mc:Choice>
              <mc:Fallback>
                <p:oleObj name="Equation" r:id="rId5" imgW="2641320" imgH="431640" progId="Equation.DSMT4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4235450"/>
                        <a:ext cx="6738937" cy="1101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710" name="Rectangle 6"/>
          <p:cNvSpPr>
            <a:spLocks noChangeArrowheads="1"/>
          </p:cNvSpPr>
          <p:nvPr/>
        </p:nvSpPr>
        <p:spPr bwMode="auto">
          <a:xfrm>
            <a:off x="1042988" y="1900238"/>
            <a:ext cx="76327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查表得归一化三阶模拟巴特沃思低通滤波器</a:t>
            </a:r>
          </a:p>
        </p:txBody>
      </p:sp>
      <p:sp>
        <p:nvSpPr>
          <p:cNvPr id="72711" name="Text Box 7"/>
          <p:cNvSpPr txBox="1">
            <a:spLocks noChangeArrowheads="1"/>
          </p:cNvSpPr>
          <p:nvPr/>
        </p:nvSpPr>
        <p:spPr bwMode="auto">
          <a:xfrm>
            <a:off x="6156325" y="2801938"/>
            <a:ext cx="24479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261</a:t>
            </a: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页 表</a:t>
            </a:r>
            <a:r>
              <a:rPr lang="en-US" altLang="zh-CN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6-4</a:t>
            </a:r>
          </a:p>
        </p:txBody>
      </p:sp>
      <p:sp>
        <p:nvSpPr>
          <p:cNvPr id="72714" name="Rectangle 10"/>
          <p:cNvSpPr>
            <a:spLocks noChangeArrowheads="1"/>
          </p:cNvSpPr>
          <p:nvPr/>
        </p:nvSpPr>
        <p:spPr bwMode="auto">
          <a:xfrm>
            <a:off x="250825" y="1900238"/>
            <a:ext cx="1296988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解：</a:t>
            </a:r>
          </a:p>
        </p:txBody>
      </p:sp>
      <p:sp>
        <p:nvSpPr>
          <p:cNvPr id="72715" name="Rectangle 11"/>
          <p:cNvSpPr>
            <a:spLocks noChangeArrowheads="1"/>
          </p:cNvSpPr>
          <p:nvPr/>
        </p:nvSpPr>
        <p:spPr bwMode="auto">
          <a:xfrm>
            <a:off x="274638" y="5408613"/>
            <a:ext cx="8474075" cy="10402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为了进行冲激响应不变法变换，需要将上式进行因式分解并表示成部分分式形式：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2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2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2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2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2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72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727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72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706" grpId="0"/>
      <p:bldP spid="72708" grpId="0"/>
      <p:bldP spid="72710" grpId="0"/>
      <p:bldP spid="72711" grpId="0"/>
      <p:bldP spid="72714" grpId="0"/>
      <p:bldP spid="72715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05" name="Rectangle 9"/>
          <p:cNvSpPr>
            <a:spLocks noChangeArrowheads="1"/>
          </p:cNvSpPr>
          <p:nvPr/>
        </p:nvSpPr>
        <p:spPr bwMode="auto">
          <a:xfrm>
            <a:off x="107950" y="333375"/>
            <a:ext cx="896461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查表得归一化三阶巴特沃思低通滤波器的因式分解结果</a:t>
            </a:r>
          </a:p>
        </p:txBody>
      </p:sp>
      <p:graphicFrame>
        <p:nvGraphicFramePr>
          <p:cNvPr id="157706" name="Object 10"/>
          <p:cNvGraphicFramePr>
            <a:graphicFrameLocks noChangeAspect="1"/>
          </p:cNvGraphicFramePr>
          <p:nvPr/>
        </p:nvGraphicFramePr>
        <p:xfrm>
          <a:off x="396875" y="1071563"/>
          <a:ext cx="7332663" cy="989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034" name="公式" r:id="rId3" imgW="3111480" imgH="419040" progId="Equation.3">
                  <p:embed/>
                </p:oleObj>
              </mc:Choice>
              <mc:Fallback>
                <p:oleObj name="公式" r:id="rId3" imgW="3111480" imgH="41904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6875" y="1071563"/>
                        <a:ext cx="7332663" cy="989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7709" name="Object 13"/>
          <p:cNvGraphicFramePr>
            <a:graphicFrameLocks noChangeAspect="1"/>
          </p:cNvGraphicFramePr>
          <p:nvPr/>
        </p:nvGraphicFramePr>
        <p:xfrm>
          <a:off x="1476375" y="2224088"/>
          <a:ext cx="6256338" cy="989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035" name="公式" r:id="rId5" imgW="2654280" imgH="419040" progId="Equation.3">
                  <p:embed/>
                </p:oleObj>
              </mc:Choice>
              <mc:Fallback>
                <p:oleObj name="公式" r:id="rId5" imgW="2654280" imgH="41904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76375" y="2224088"/>
                        <a:ext cx="6256338" cy="989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7711" name="Object 15"/>
          <p:cNvGraphicFramePr>
            <a:graphicFrameLocks/>
          </p:cNvGraphicFramePr>
          <p:nvPr/>
        </p:nvGraphicFramePr>
        <p:xfrm>
          <a:off x="150813" y="3462338"/>
          <a:ext cx="8464550" cy="97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036" name="公式" r:id="rId7" imgW="4114800" imgH="431640" progId="Equation.3">
                  <p:embed/>
                </p:oleObj>
              </mc:Choice>
              <mc:Fallback>
                <p:oleObj name="公式" r:id="rId7" imgW="4114800" imgH="431640" progId="Equation.3">
                  <p:embed/>
                  <p:pic>
                    <p:nvPicPr>
                      <p:cNvPr id="0" name="Object 15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0813" y="3462338"/>
                        <a:ext cx="8464550" cy="974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7712" name="Text Box 16"/>
          <p:cNvSpPr txBox="1">
            <a:spLocks noChangeArrowheads="1"/>
          </p:cNvSpPr>
          <p:nvPr/>
        </p:nvSpPr>
        <p:spPr bwMode="auto">
          <a:xfrm>
            <a:off x="6042025" y="865188"/>
            <a:ext cx="24193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263</a:t>
            </a: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页 表</a:t>
            </a:r>
            <a:r>
              <a:rPr lang="en-US" altLang="zh-CN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6-6</a:t>
            </a:r>
          </a:p>
        </p:txBody>
      </p:sp>
      <p:graphicFrame>
        <p:nvGraphicFramePr>
          <p:cNvPr id="157716" name="Object 20"/>
          <p:cNvGraphicFramePr>
            <a:graphicFrameLocks/>
          </p:cNvGraphicFramePr>
          <p:nvPr/>
        </p:nvGraphicFramePr>
        <p:xfrm>
          <a:off x="828675" y="4759325"/>
          <a:ext cx="7229475" cy="97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037" name="公式" r:id="rId9" imgW="3352680" imgH="431640" progId="Equation.3">
                  <p:embed/>
                </p:oleObj>
              </mc:Choice>
              <mc:Fallback>
                <p:oleObj name="公式" r:id="rId9" imgW="3352680" imgH="431640" progId="Equation.3">
                  <p:embed/>
                  <p:pic>
                    <p:nvPicPr>
                      <p:cNvPr id="0" name="Object 20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8675" y="4759325"/>
                        <a:ext cx="7229475" cy="974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7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57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57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577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57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57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705" grpId="0"/>
      <p:bldP spid="157712" grpId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3740" name="Object 12"/>
          <p:cNvGraphicFramePr>
            <a:graphicFrameLocks/>
          </p:cNvGraphicFramePr>
          <p:nvPr/>
        </p:nvGraphicFramePr>
        <p:xfrm>
          <a:off x="20638" y="2560638"/>
          <a:ext cx="1095375" cy="498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77" name="公式" r:id="rId3" imgW="482400" imgH="203040" progId="Equation.3">
                  <p:embed/>
                </p:oleObj>
              </mc:Choice>
              <mc:Fallback>
                <p:oleObj name="公式" r:id="rId3" imgW="482400" imgH="203040" progId="Equation.3">
                  <p:embed/>
                  <p:pic>
                    <p:nvPicPr>
                      <p:cNvPr id="0" name="Object 12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638" y="2560638"/>
                        <a:ext cx="1095375" cy="498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3745" name="Text Box 17"/>
          <p:cNvSpPr txBox="1">
            <a:spLocks noChangeArrowheads="1"/>
          </p:cNvSpPr>
          <p:nvPr/>
        </p:nvSpPr>
        <p:spPr bwMode="auto">
          <a:xfrm>
            <a:off x="252413" y="4581525"/>
            <a:ext cx="8567737" cy="1501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10000"/>
              </a:lnSpc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数字频率</a:t>
            </a:r>
            <a:r>
              <a:rPr lang="en-US" altLang="zh-CN" sz="2800" dirty="0" err="1">
                <a:latin typeface="Symbol" panose="05050102010706020507" pitchFamily="18" charset="2"/>
                <a:ea typeface="楷体_GB2312" pitchFamily="49" charset="-122"/>
              </a:rPr>
              <a:t>w</a:t>
            </a:r>
            <a:r>
              <a:rPr lang="en-US" altLang="zh-CN" sz="2800" baseline="-25000" dirty="0" err="1">
                <a:ea typeface="楷体_GB2312" pitchFamily="49" charset="-122"/>
              </a:rPr>
              <a:t>c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是相对频率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与</a:t>
            </a:r>
            <a:r>
              <a:rPr lang="en-US" altLang="zh-CN" sz="2800" i="1" dirty="0">
                <a:ea typeface="楷体_GB2312" pitchFamily="49" charset="-122"/>
              </a:rPr>
              <a:t>f</a:t>
            </a:r>
            <a:r>
              <a:rPr lang="en-US" altLang="zh-CN" sz="2800" baseline="-25000" dirty="0">
                <a:ea typeface="楷体_GB2312" pitchFamily="49" charset="-122"/>
              </a:rPr>
              <a:t>c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与</a:t>
            </a:r>
            <a:r>
              <a:rPr lang="en-US" altLang="zh-CN" sz="2800" i="1" dirty="0">
                <a:ea typeface="楷体_GB2312" pitchFamily="49" charset="-122"/>
              </a:rPr>
              <a:t>f</a:t>
            </a:r>
            <a:r>
              <a:rPr lang="en-US" altLang="zh-CN" sz="2800" baseline="-25000" dirty="0">
                <a:ea typeface="楷体_GB2312" pitchFamily="49" charset="-122"/>
              </a:rPr>
              <a:t>s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的比值有关，而与它们的绝对大小无关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。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例如</a:t>
            </a:r>
            <a:r>
              <a:rPr lang="en-US" altLang="zh-CN" sz="2800" i="1" dirty="0">
                <a:ea typeface="楷体_GB2312" pitchFamily="49" charset="-122"/>
              </a:rPr>
              <a:t>f</a:t>
            </a:r>
            <a:r>
              <a:rPr lang="en-US" altLang="zh-CN" sz="2800" i="1" baseline="-25000" dirty="0">
                <a:ea typeface="楷体_GB2312" pitchFamily="49" charset="-122"/>
              </a:rPr>
              <a:t>s </a:t>
            </a:r>
            <a:r>
              <a:rPr lang="en-US" altLang="zh-CN" sz="2800" i="1" dirty="0">
                <a:ea typeface="楷体_GB2312" pitchFamily="49" charset="-122"/>
              </a:rPr>
              <a:t>= </a:t>
            </a:r>
            <a:r>
              <a:rPr lang="en-US" altLang="zh-CN" sz="2800" dirty="0">
                <a:ea typeface="楷体_GB2312" pitchFamily="49" charset="-122"/>
              </a:rPr>
              <a:t>4</a:t>
            </a:r>
            <a:r>
              <a:rPr lang="en-US" altLang="zh-CN" sz="2800" i="1" dirty="0">
                <a:ea typeface="楷体_GB2312" pitchFamily="49" charset="-122"/>
              </a:rPr>
              <a:t>kHz</a:t>
            </a:r>
            <a:r>
              <a:rPr lang="zh-CN" altLang="en-US" sz="2800" i="1" dirty="0">
                <a:ea typeface="楷体_GB2312" pitchFamily="49" charset="-122"/>
              </a:rPr>
              <a:t>，</a:t>
            </a:r>
            <a:r>
              <a:rPr lang="en-US" altLang="zh-CN" sz="2800" i="1" dirty="0">
                <a:ea typeface="楷体_GB2312" pitchFamily="49" charset="-122"/>
              </a:rPr>
              <a:t>f</a:t>
            </a:r>
            <a:r>
              <a:rPr lang="en-US" altLang="zh-CN" sz="2800" i="1" baseline="-25000" dirty="0">
                <a:ea typeface="楷体_GB2312" pitchFamily="49" charset="-122"/>
              </a:rPr>
              <a:t>c </a:t>
            </a:r>
            <a:r>
              <a:rPr lang="en-US" altLang="zh-CN" sz="2800" i="1" dirty="0">
                <a:ea typeface="楷体_GB2312" pitchFamily="49" charset="-122"/>
              </a:rPr>
              <a:t>= </a:t>
            </a:r>
            <a:r>
              <a:rPr lang="en-US" altLang="zh-CN" sz="2800" dirty="0">
                <a:ea typeface="楷体_GB2312" pitchFamily="49" charset="-122"/>
              </a:rPr>
              <a:t>1</a:t>
            </a:r>
            <a:r>
              <a:rPr lang="en-US" altLang="zh-CN" sz="2800" i="1" dirty="0">
                <a:ea typeface="楷体_GB2312" pitchFamily="49" charset="-122"/>
              </a:rPr>
              <a:t>kHz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与</a:t>
            </a:r>
            <a:r>
              <a:rPr lang="en-US" altLang="zh-CN" sz="2800" i="1" dirty="0">
                <a:ea typeface="楷体_GB2312" pitchFamily="49" charset="-122"/>
              </a:rPr>
              <a:t>f</a:t>
            </a:r>
            <a:r>
              <a:rPr lang="en-US" altLang="zh-CN" sz="2800" baseline="-25000" dirty="0">
                <a:ea typeface="楷体_GB2312" pitchFamily="49" charset="-122"/>
              </a:rPr>
              <a:t>s </a:t>
            </a:r>
            <a:r>
              <a:rPr lang="en-US" altLang="zh-CN" sz="2800" dirty="0">
                <a:ea typeface="楷体_GB2312" pitchFamily="49" charset="-122"/>
              </a:rPr>
              <a:t>= 40</a:t>
            </a:r>
            <a:r>
              <a:rPr lang="en-US" altLang="zh-CN" sz="2800" i="1" dirty="0">
                <a:ea typeface="楷体_GB2312" pitchFamily="49" charset="-122"/>
              </a:rPr>
              <a:t>kHz</a:t>
            </a:r>
            <a:r>
              <a:rPr lang="zh-CN" altLang="en-US" sz="2800" dirty="0">
                <a:ea typeface="楷体_GB2312" pitchFamily="49" charset="-122"/>
              </a:rPr>
              <a:t>，</a:t>
            </a:r>
            <a:r>
              <a:rPr lang="en-US" altLang="zh-CN" sz="2800" i="1" dirty="0">
                <a:ea typeface="楷体_GB2312" pitchFamily="49" charset="-122"/>
              </a:rPr>
              <a:t>f</a:t>
            </a:r>
            <a:r>
              <a:rPr lang="en-US" altLang="zh-CN" sz="2800" baseline="-25000" dirty="0">
                <a:ea typeface="楷体_GB2312" pitchFamily="49" charset="-122"/>
              </a:rPr>
              <a:t>c </a:t>
            </a:r>
            <a:r>
              <a:rPr lang="en-US" altLang="zh-CN" sz="2800" dirty="0">
                <a:ea typeface="楷体_GB2312" pitchFamily="49" charset="-122"/>
              </a:rPr>
              <a:t>= 10</a:t>
            </a:r>
            <a:r>
              <a:rPr lang="en-US" altLang="zh-CN" sz="2800" i="1" dirty="0">
                <a:ea typeface="楷体_GB2312" pitchFamily="49" charset="-122"/>
              </a:rPr>
              <a:t>kHz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的数字频率是相同的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。</a:t>
            </a:r>
          </a:p>
        </p:txBody>
      </p:sp>
      <p:graphicFrame>
        <p:nvGraphicFramePr>
          <p:cNvPr id="73751" name="Object 23"/>
          <p:cNvGraphicFramePr>
            <a:graphicFrameLocks noChangeAspect="1"/>
          </p:cNvGraphicFramePr>
          <p:nvPr/>
        </p:nvGraphicFramePr>
        <p:xfrm>
          <a:off x="3900488" y="1085850"/>
          <a:ext cx="958850" cy="1017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78" name="公式" r:id="rId5" imgW="406080" imgH="431640" progId="Equation.3">
                  <p:embed/>
                </p:oleObj>
              </mc:Choice>
              <mc:Fallback>
                <p:oleObj name="公式" r:id="rId5" imgW="406080" imgH="43164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00488" y="1085850"/>
                        <a:ext cx="958850" cy="1017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3753" name="Object 25"/>
          <p:cNvGraphicFramePr>
            <a:graphicFrameLocks/>
          </p:cNvGraphicFramePr>
          <p:nvPr/>
        </p:nvGraphicFramePr>
        <p:xfrm>
          <a:off x="184150" y="58738"/>
          <a:ext cx="7969250" cy="97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79" name="公式" r:id="rId7" imgW="3695400" imgH="431640" progId="Equation.3">
                  <p:embed/>
                </p:oleObj>
              </mc:Choice>
              <mc:Fallback>
                <p:oleObj name="公式" r:id="rId7" imgW="3695400" imgH="431640" progId="Equation.3">
                  <p:embed/>
                  <p:pic>
                    <p:nvPicPr>
                      <p:cNvPr id="0" name="Object 25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4150" y="58738"/>
                        <a:ext cx="7969250" cy="974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3754" name="Rectangle 26"/>
          <p:cNvSpPr>
            <a:spLocks noChangeArrowheads="1"/>
          </p:cNvSpPr>
          <p:nvPr/>
        </p:nvSpPr>
        <p:spPr bwMode="auto">
          <a:xfrm>
            <a:off x="395288" y="1254125"/>
            <a:ext cx="38163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冲激响应不变法变换</a:t>
            </a:r>
          </a:p>
        </p:txBody>
      </p:sp>
      <p:grpSp>
        <p:nvGrpSpPr>
          <p:cNvPr id="73757" name="Group 29"/>
          <p:cNvGrpSpPr>
            <a:grpSpLocks/>
          </p:cNvGrpSpPr>
          <p:nvPr/>
        </p:nvGrpSpPr>
        <p:grpSpPr bwMode="auto">
          <a:xfrm>
            <a:off x="254000" y="3500438"/>
            <a:ext cx="8134350" cy="974725"/>
            <a:chOff x="115" y="2081"/>
            <a:chExt cx="5124" cy="614"/>
          </a:xfrm>
        </p:grpSpPr>
        <p:sp>
          <p:nvSpPr>
            <p:cNvPr id="73744" name="Text Box 16"/>
            <p:cNvSpPr txBox="1">
              <a:spLocks noChangeArrowheads="1"/>
            </p:cNvSpPr>
            <p:nvPr/>
          </p:nvSpPr>
          <p:spPr bwMode="auto">
            <a:xfrm>
              <a:off x="2109" y="2187"/>
              <a:ext cx="3130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是滤波器数字频域的截止频率</a:t>
              </a:r>
            </a:p>
          </p:txBody>
        </p:sp>
        <p:graphicFrame>
          <p:nvGraphicFramePr>
            <p:cNvPr id="73755" name="Object 27"/>
            <p:cNvGraphicFramePr>
              <a:graphicFrameLocks/>
            </p:cNvGraphicFramePr>
            <p:nvPr/>
          </p:nvGraphicFramePr>
          <p:xfrm>
            <a:off x="115" y="2081"/>
            <a:ext cx="2040" cy="61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4480" name="公式" r:id="rId9" imgW="1574640" imgH="431640" progId="Equation.3">
                    <p:embed/>
                  </p:oleObj>
                </mc:Choice>
                <mc:Fallback>
                  <p:oleObj name="公式" r:id="rId9" imgW="1574640" imgH="431640" progId="Equation.3">
                    <p:embed/>
                    <p:pic>
                      <p:nvPicPr>
                        <p:cNvPr id="0" name="Object 27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5" y="2081"/>
                          <a:ext cx="2040" cy="61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73758" name="Object 30"/>
          <p:cNvGraphicFramePr>
            <a:graphicFrameLocks noChangeAspect="1"/>
          </p:cNvGraphicFramePr>
          <p:nvPr/>
        </p:nvGraphicFramePr>
        <p:xfrm>
          <a:off x="5516563" y="1081088"/>
          <a:ext cx="1647825" cy="928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81" name="公式" r:id="rId11" imgW="698400" imgH="393480" progId="Equation.3">
                  <p:embed/>
                </p:oleObj>
              </mc:Choice>
              <mc:Fallback>
                <p:oleObj name="公式" r:id="rId11" imgW="698400" imgH="393480" progId="Equation.3">
                  <p:embed/>
                  <p:pic>
                    <p:nvPicPr>
                      <p:cNvPr id="0" name="Object 3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16563" y="1081088"/>
                        <a:ext cx="1647825" cy="9286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3759" name="Object 31"/>
          <p:cNvGraphicFramePr>
            <a:graphicFrameLocks noChangeAspect="1"/>
          </p:cNvGraphicFramePr>
          <p:nvPr/>
        </p:nvGraphicFramePr>
        <p:xfrm>
          <a:off x="4926013" y="1384300"/>
          <a:ext cx="509587" cy="35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82" name="公式" r:id="rId13" imgW="215640" imgH="152280" progId="Equation.3">
                  <p:embed/>
                </p:oleObj>
              </mc:Choice>
              <mc:Fallback>
                <p:oleObj name="公式" r:id="rId13" imgW="215640" imgH="152280" progId="Equation.3">
                  <p:embed/>
                  <p:pic>
                    <p:nvPicPr>
                      <p:cNvPr id="0" name="Object 3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26013" y="1384300"/>
                        <a:ext cx="509587" cy="358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3760" name="Object 32"/>
          <p:cNvGraphicFramePr>
            <a:graphicFrameLocks/>
          </p:cNvGraphicFramePr>
          <p:nvPr/>
        </p:nvGraphicFramePr>
        <p:xfrm>
          <a:off x="1073150" y="2287588"/>
          <a:ext cx="1701800" cy="968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83" name="公式" r:id="rId15" imgW="749160" imgH="393480" progId="Equation.3">
                  <p:embed/>
                </p:oleObj>
              </mc:Choice>
              <mc:Fallback>
                <p:oleObj name="公式" r:id="rId15" imgW="749160" imgH="393480" progId="Equation.3">
                  <p:embed/>
                  <p:pic>
                    <p:nvPicPr>
                      <p:cNvPr id="0" name="Object 32"/>
                      <p:cNvPicPr>
                        <a:picLocks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3150" y="2287588"/>
                        <a:ext cx="1701800" cy="968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3762" name="Object 34"/>
          <p:cNvGraphicFramePr>
            <a:graphicFrameLocks/>
          </p:cNvGraphicFramePr>
          <p:nvPr/>
        </p:nvGraphicFramePr>
        <p:xfrm>
          <a:off x="2757488" y="2301875"/>
          <a:ext cx="3200400" cy="968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84" name="公式" r:id="rId17" imgW="1409400" imgH="393480" progId="Equation.3">
                  <p:embed/>
                </p:oleObj>
              </mc:Choice>
              <mc:Fallback>
                <p:oleObj name="公式" r:id="rId17" imgW="1409400" imgH="393480" progId="Equation.3">
                  <p:embed/>
                  <p:pic>
                    <p:nvPicPr>
                      <p:cNvPr id="0" name="Object 34"/>
                      <p:cNvPicPr>
                        <a:picLocks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57488" y="2301875"/>
                        <a:ext cx="3200400" cy="968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3764" name="Object 36"/>
          <p:cNvGraphicFramePr>
            <a:graphicFrameLocks/>
          </p:cNvGraphicFramePr>
          <p:nvPr/>
        </p:nvGraphicFramePr>
        <p:xfrm>
          <a:off x="5911850" y="2316163"/>
          <a:ext cx="3200400" cy="968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85" name="公式" r:id="rId19" imgW="1409400" imgH="393480" progId="Equation.3">
                  <p:embed/>
                </p:oleObj>
              </mc:Choice>
              <mc:Fallback>
                <p:oleObj name="公式" r:id="rId19" imgW="1409400" imgH="393480" progId="Equation.3">
                  <p:embed/>
                  <p:pic>
                    <p:nvPicPr>
                      <p:cNvPr id="0" name="Object 36"/>
                      <p:cNvPicPr>
                        <a:picLocks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11850" y="2316163"/>
                        <a:ext cx="3200400" cy="968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3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3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3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3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3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73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73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73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737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73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73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745" grpId="0"/>
      <p:bldP spid="73754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Text Box 2"/>
          <p:cNvSpPr txBox="1">
            <a:spLocks noChangeArrowheads="1"/>
          </p:cNvSpPr>
          <p:nvPr/>
        </p:nvSpPr>
        <p:spPr bwMode="auto">
          <a:xfrm>
            <a:off x="228600" y="115888"/>
            <a:ext cx="8686800" cy="1563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15000"/>
              </a:lnSpc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例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10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.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用双线性变换法设计一个三阶巴特沃思数字低通滤波器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采样频率为</a:t>
            </a:r>
            <a:r>
              <a:rPr lang="en-US" altLang="zh-CN" sz="2800" i="1" dirty="0">
                <a:ea typeface="楷体_GB2312" pitchFamily="49" charset="-122"/>
              </a:rPr>
              <a:t>f</a:t>
            </a:r>
            <a:r>
              <a:rPr lang="en-US" altLang="zh-CN" sz="2800" baseline="-25000" dirty="0">
                <a:ea typeface="楷体_GB2312" pitchFamily="49" charset="-122"/>
              </a:rPr>
              <a:t>s</a:t>
            </a:r>
            <a:r>
              <a:rPr lang="en-US" altLang="zh-CN" sz="2800" dirty="0">
                <a:ea typeface="楷体_GB2312" pitchFamily="49" charset="-122"/>
              </a:rPr>
              <a:t>=4</a:t>
            </a:r>
            <a:r>
              <a:rPr lang="en-US" altLang="zh-CN" sz="2800" i="1" dirty="0">
                <a:ea typeface="楷体_GB2312" pitchFamily="49" charset="-122"/>
              </a:rPr>
              <a:t>kHz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其</a:t>
            </a:r>
            <a:r>
              <a:rPr lang="en-US" altLang="zh-CN" sz="2800" dirty="0">
                <a:ea typeface="楷体_GB2312" pitchFamily="49" charset="-122"/>
              </a:rPr>
              <a:t>3dB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截止频率为</a:t>
            </a:r>
            <a:r>
              <a:rPr lang="en-US" altLang="zh-CN" sz="2800" i="1" dirty="0">
                <a:ea typeface="楷体_GB2312" pitchFamily="49" charset="-122"/>
              </a:rPr>
              <a:t>f</a:t>
            </a:r>
            <a:r>
              <a:rPr lang="en-US" altLang="zh-CN" sz="2800" baseline="-25000" dirty="0">
                <a:ea typeface="楷体_GB2312" pitchFamily="49" charset="-122"/>
              </a:rPr>
              <a:t>c</a:t>
            </a:r>
            <a:r>
              <a:rPr lang="en-US" altLang="zh-CN" sz="2800" dirty="0">
                <a:ea typeface="楷体_GB2312" pitchFamily="49" charset="-122"/>
              </a:rPr>
              <a:t>=1</a:t>
            </a:r>
            <a:r>
              <a:rPr lang="en-US" altLang="zh-CN" sz="2800" i="1" dirty="0">
                <a:ea typeface="楷体_GB2312" pitchFamily="49" charset="-122"/>
              </a:rPr>
              <a:t>kHz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。</a:t>
            </a:r>
          </a:p>
        </p:txBody>
      </p:sp>
      <p:graphicFrame>
        <p:nvGraphicFramePr>
          <p:cNvPr id="79875" name="Object 3"/>
          <p:cNvGraphicFramePr>
            <a:graphicFrameLocks noChangeAspect="1"/>
          </p:cNvGraphicFramePr>
          <p:nvPr/>
        </p:nvGraphicFramePr>
        <p:xfrm>
          <a:off x="844550" y="2492375"/>
          <a:ext cx="5888038" cy="95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203" name="公式" r:id="rId3" imgW="2654280" imgH="431640" progId="Equation.3">
                  <p:embed/>
                </p:oleObj>
              </mc:Choice>
              <mc:Fallback>
                <p:oleObj name="公式" r:id="rId3" imgW="2654280" imgH="43164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44550" y="2492375"/>
                        <a:ext cx="5888038" cy="9572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9876" name="Text Box 4"/>
          <p:cNvSpPr txBox="1">
            <a:spLocks noChangeArrowheads="1"/>
          </p:cNvSpPr>
          <p:nvPr/>
        </p:nvSpPr>
        <p:spPr bwMode="auto">
          <a:xfrm>
            <a:off x="252413" y="3698875"/>
            <a:ext cx="431958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确定数字域截止频率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baseline="-25000" dirty="0" err="1"/>
              <a:t>c</a:t>
            </a:r>
            <a:endParaRPr lang="en-US" altLang="zh-CN" sz="2800" baseline="-25000" dirty="0"/>
          </a:p>
        </p:txBody>
      </p:sp>
      <p:graphicFrame>
        <p:nvGraphicFramePr>
          <p:cNvPr id="79877" name="Object 5"/>
          <p:cNvGraphicFramePr>
            <a:graphicFrameLocks noChangeAspect="1"/>
          </p:cNvGraphicFramePr>
          <p:nvPr/>
        </p:nvGraphicFramePr>
        <p:xfrm>
          <a:off x="1763713" y="5157788"/>
          <a:ext cx="2270125" cy="941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204" name="公式" r:id="rId5" imgW="1041120" imgH="431640" progId="Equation.3">
                  <p:embed/>
                </p:oleObj>
              </mc:Choice>
              <mc:Fallback>
                <p:oleObj name="公式" r:id="rId5" imgW="1041120" imgH="43164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63713" y="5157788"/>
                        <a:ext cx="2270125" cy="9413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9878" name="Rectangle 6"/>
          <p:cNvSpPr>
            <a:spLocks noChangeArrowheads="1"/>
          </p:cNvSpPr>
          <p:nvPr/>
        </p:nvSpPr>
        <p:spPr bwMode="auto">
          <a:xfrm>
            <a:off x="236538" y="4379913"/>
            <a:ext cx="7935912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确定预畸变的模拟滤波器的截止频率</a:t>
            </a:r>
            <a:r>
              <a:rPr lang="en-US" altLang="zh-CN" sz="2800" dirty="0" err="1">
                <a:ea typeface="楷体_GB2312" pitchFamily="49" charset="-122"/>
              </a:rPr>
              <a:t>Ω</a:t>
            </a:r>
            <a:r>
              <a:rPr lang="en-US" altLang="zh-CN" sz="2800" baseline="-25000" dirty="0" err="1"/>
              <a:t>c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 </a:t>
            </a:r>
          </a:p>
        </p:txBody>
      </p:sp>
      <p:sp>
        <p:nvSpPr>
          <p:cNvPr id="79879" name="Rectangle 7"/>
          <p:cNvSpPr>
            <a:spLocks noChangeArrowheads="1"/>
          </p:cNvSpPr>
          <p:nvPr/>
        </p:nvSpPr>
        <p:spPr bwMode="auto">
          <a:xfrm>
            <a:off x="900113" y="1844675"/>
            <a:ext cx="621188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查表得三阶模拟巴特沃思滤波器为：</a:t>
            </a:r>
          </a:p>
        </p:txBody>
      </p:sp>
      <p:sp>
        <p:nvSpPr>
          <p:cNvPr id="79880" name="Text Box 8"/>
          <p:cNvSpPr txBox="1">
            <a:spLocks noChangeArrowheads="1"/>
          </p:cNvSpPr>
          <p:nvPr/>
        </p:nvSpPr>
        <p:spPr bwMode="auto">
          <a:xfrm>
            <a:off x="179388" y="1851025"/>
            <a:ext cx="11525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解：</a:t>
            </a:r>
          </a:p>
        </p:txBody>
      </p:sp>
      <p:graphicFrame>
        <p:nvGraphicFramePr>
          <p:cNvPr id="79883" name="Object 11"/>
          <p:cNvGraphicFramePr>
            <a:graphicFrameLocks/>
          </p:cNvGraphicFramePr>
          <p:nvPr/>
        </p:nvGraphicFramePr>
        <p:xfrm>
          <a:off x="4284663" y="3500438"/>
          <a:ext cx="2376487" cy="97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205" name="公式" r:id="rId7" imgW="1155600" imgH="431640" progId="Equation.3">
                  <p:embed/>
                </p:oleObj>
              </mc:Choice>
              <mc:Fallback>
                <p:oleObj name="公式" r:id="rId7" imgW="1155600" imgH="431640" progId="Equation.3">
                  <p:embed/>
                  <p:pic>
                    <p:nvPicPr>
                      <p:cNvPr id="0" name="Object 11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84663" y="3500438"/>
                        <a:ext cx="2376487" cy="974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9884" name="Object 12"/>
          <p:cNvGraphicFramePr>
            <a:graphicFrameLocks noChangeAspect="1"/>
          </p:cNvGraphicFramePr>
          <p:nvPr/>
        </p:nvGraphicFramePr>
        <p:xfrm>
          <a:off x="4068763" y="5187950"/>
          <a:ext cx="2684462" cy="941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206" name="公式" r:id="rId9" imgW="1231560" imgH="431640" progId="Equation.3">
                  <p:embed/>
                </p:oleObj>
              </mc:Choice>
              <mc:Fallback>
                <p:oleObj name="公式" r:id="rId9" imgW="1231560" imgH="43164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68763" y="5187950"/>
                        <a:ext cx="2684462" cy="9413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9886" name="Text Box 14"/>
          <p:cNvSpPr txBox="1">
            <a:spLocks noChangeArrowheads="1"/>
          </p:cNvSpPr>
          <p:nvPr/>
        </p:nvSpPr>
        <p:spPr bwMode="auto">
          <a:xfrm>
            <a:off x="6545263" y="1879600"/>
            <a:ext cx="24479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261</a:t>
            </a: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页 表</a:t>
            </a:r>
            <a:r>
              <a:rPr lang="en-US" altLang="zh-CN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6-4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9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9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9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98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98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798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798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79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798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798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74" grpId="0"/>
      <p:bldP spid="79876" grpId="0"/>
      <p:bldP spid="79878" grpId="0"/>
      <p:bldP spid="79879" grpId="0"/>
      <p:bldP spid="79880" grpId="0"/>
      <p:bldP spid="79886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Text Box 2"/>
          <p:cNvSpPr txBox="1">
            <a:spLocks noChangeArrowheads="1"/>
          </p:cNvSpPr>
          <p:nvPr/>
        </p:nvSpPr>
        <p:spPr bwMode="auto">
          <a:xfrm>
            <a:off x="179388" y="115888"/>
            <a:ext cx="724058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将</a:t>
            </a:r>
            <a:r>
              <a:rPr lang="en-US" altLang="zh-CN" sz="2800" dirty="0" err="1">
                <a:latin typeface="楷体_GB2312" pitchFamily="49" charset="-122"/>
                <a:ea typeface="楷体_GB2312" pitchFamily="49" charset="-122"/>
              </a:rPr>
              <a:t>Ω</a:t>
            </a:r>
            <a:r>
              <a:rPr lang="en-US" altLang="zh-CN" sz="2800" i="1" baseline="-25000" dirty="0" err="1">
                <a:latin typeface="楷体_GB2312" pitchFamily="49" charset="-122"/>
                <a:ea typeface="楷体_GB2312" pitchFamily="49" charset="-122"/>
              </a:rPr>
              <a:t>c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代入三阶模拟巴特沃思滤波器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i="1" baseline="-25000" dirty="0">
                <a:ea typeface="楷体_GB2312" pitchFamily="49" charset="-122"/>
              </a:rPr>
              <a:t>a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得</a:t>
            </a:r>
            <a:r>
              <a:rPr lang="zh-CN" altLang="en-US" sz="2800" dirty="0"/>
              <a:t> </a:t>
            </a:r>
          </a:p>
        </p:txBody>
      </p:sp>
      <p:graphicFrame>
        <p:nvGraphicFramePr>
          <p:cNvPr id="80899" name="Object 3"/>
          <p:cNvGraphicFramePr>
            <a:graphicFrameLocks noChangeAspect="1"/>
          </p:cNvGraphicFramePr>
          <p:nvPr/>
        </p:nvGraphicFramePr>
        <p:xfrm>
          <a:off x="1270000" y="636588"/>
          <a:ext cx="5106988" cy="1319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224" name="公式" r:id="rId3" imgW="2260440" imgH="583920" progId="Equation.3">
                  <p:embed/>
                </p:oleObj>
              </mc:Choice>
              <mc:Fallback>
                <p:oleObj name="公式" r:id="rId3" imgW="2260440" imgH="58392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70000" y="636588"/>
                        <a:ext cx="5106988" cy="13192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0900" name="Text Box 4"/>
          <p:cNvSpPr txBox="1">
            <a:spLocks noChangeArrowheads="1"/>
          </p:cNvSpPr>
          <p:nvPr/>
        </p:nvSpPr>
        <p:spPr bwMode="auto">
          <a:xfrm>
            <a:off x="152400" y="2039938"/>
            <a:ext cx="86677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将双线性变换关系代入就得到数字滤波器的系统函数 </a:t>
            </a:r>
          </a:p>
        </p:txBody>
      </p:sp>
      <p:graphicFrame>
        <p:nvGraphicFramePr>
          <p:cNvPr id="80901" name="Object 5"/>
          <p:cNvGraphicFramePr>
            <a:graphicFrameLocks noChangeAspect="1"/>
          </p:cNvGraphicFramePr>
          <p:nvPr/>
        </p:nvGraphicFramePr>
        <p:xfrm>
          <a:off x="3376613" y="2736850"/>
          <a:ext cx="5718175" cy="1579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225" name="公式" r:id="rId5" imgW="2527200" imgH="698400" progId="Equation.3">
                  <p:embed/>
                </p:oleObj>
              </mc:Choice>
              <mc:Fallback>
                <p:oleObj name="公式" r:id="rId5" imgW="2527200" imgH="6984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76613" y="2736850"/>
                        <a:ext cx="5718175" cy="15795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0903" name="Object 7"/>
          <p:cNvGraphicFramePr>
            <a:graphicFrameLocks noChangeAspect="1"/>
          </p:cNvGraphicFramePr>
          <p:nvPr/>
        </p:nvGraphicFramePr>
        <p:xfrm>
          <a:off x="107950" y="2693988"/>
          <a:ext cx="3516313" cy="1431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226" name="公式" r:id="rId7" imgW="1371600" imgH="558720" progId="Equation.3">
                  <p:embed/>
                </p:oleObj>
              </mc:Choice>
              <mc:Fallback>
                <p:oleObj name="公式" r:id="rId7" imgW="1371600" imgH="55872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950" y="2693988"/>
                        <a:ext cx="3516313" cy="1431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0905" name="Object 9"/>
          <p:cNvGraphicFramePr>
            <a:graphicFrameLocks noChangeAspect="1"/>
          </p:cNvGraphicFramePr>
          <p:nvPr/>
        </p:nvGraphicFramePr>
        <p:xfrm>
          <a:off x="3454400" y="4508500"/>
          <a:ext cx="34512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227" name="公式" r:id="rId9" imgW="1460160" imgH="419040" progId="Equation.3">
                  <p:embed/>
                </p:oleObj>
              </mc:Choice>
              <mc:Fallback>
                <p:oleObj name="公式" r:id="rId9" imgW="1460160" imgH="41904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54400" y="4508500"/>
                        <a:ext cx="3451225" cy="990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0906" name="Text Box 10"/>
          <p:cNvSpPr txBox="1">
            <a:spLocks noChangeArrowheads="1"/>
          </p:cNvSpPr>
          <p:nvPr/>
        </p:nvSpPr>
        <p:spPr bwMode="auto">
          <a:xfrm>
            <a:off x="395288" y="5646738"/>
            <a:ext cx="561657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在双线性变换中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T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会抵消掉 </a:t>
            </a:r>
          </a:p>
        </p:txBody>
      </p:sp>
      <p:sp>
        <p:nvSpPr>
          <p:cNvPr id="80907" name="Rectangle 11"/>
          <p:cNvSpPr>
            <a:spLocks noChangeArrowheads="1"/>
          </p:cNvSpPr>
          <p:nvPr/>
        </p:nvSpPr>
        <p:spPr bwMode="auto">
          <a:xfrm>
            <a:off x="4859338" y="5732463"/>
            <a:ext cx="3816350" cy="433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solidFill>
                  <a:srgbClr val="FFFF00"/>
                </a:solidFill>
              </a:rPr>
              <a:t>[b,a] = butter(N,wn)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0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08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0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0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0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80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80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80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898" grpId="0"/>
      <p:bldP spid="80900" grpId="0"/>
      <p:bldP spid="80906" grpId="0"/>
      <p:bldP spid="80907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836" name="Text Box 4"/>
          <p:cNvSpPr txBox="1">
            <a:spLocks noChangeArrowheads="1"/>
          </p:cNvSpPr>
          <p:nvPr/>
        </p:nvSpPr>
        <p:spPr bwMode="auto">
          <a:xfrm>
            <a:off x="34925" y="73025"/>
            <a:ext cx="9036050" cy="1501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100000"/>
              </a:spcBef>
            </a:pP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例</a:t>
            </a:r>
            <a:r>
              <a:rPr lang="en-US" altLang="zh-CN" sz="2800" dirty="0">
                <a:solidFill>
                  <a:srgbClr val="FFFF00"/>
                </a:solidFill>
                <a:ea typeface="楷体_GB2312" pitchFamily="49" charset="-122"/>
              </a:rPr>
              <a:t>11.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用冲激响应不变法设计巴特沃思数字低通滤波器，采样频率为</a:t>
            </a:r>
            <a:r>
              <a:rPr lang="en-US" altLang="zh-CN" sz="2800" dirty="0">
                <a:ea typeface="楷体_GB2312" pitchFamily="49" charset="-122"/>
              </a:rPr>
              <a:t>10</a:t>
            </a:r>
            <a:r>
              <a:rPr lang="en-US" altLang="zh-CN" sz="2800" i="1" dirty="0">
                <a:ea typeface="楷体_GB2312" pitchFamily="49" charset="-122"/>
              </a:rPr>
              <a:t>kHz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通带截止频率</a:t>
            </a:r>
            <a:r>
              <a:rPr lang="en-US" altLang="zh-CN" sz="2800" dirty="0">
                <a:ea typeface="楷体_GB2312" pitchFamily="49" charset="-122"/>
              </a:rPr>
              <a:t>1.5</a:t>
            </a:r>
            <a:r>
              <a:rPr lang="en-US" altLang="zh-CN" sz="2800" i="1" dirty="0">
                <a:ea typeface="楷体_GB2312" pitchFamily="49" charset="-122"/>
              </a:rPr>
              <a:t>kHz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通带最大衰减为</a:t>
            </a:r>
            <a:r>
              <a:rPr lang="en-US" altLang="zh-CN" sz="2800" dirty="0">
                <a:ea typeface="楷体_GB2312" pitchFamily="49" charset="-122"/>
              </a:rPr>
              <a:t>3</a:t>
            </a:r>
            <a:r>
              <a:rPr lang="en-US" altLang="zh-CN" sz="2800" i="1" dirty="0">
                <a:ea typeface="楷体_GB2312" pitchFamily="49" charset="-122"/>
              </a:rPr>
              <a:t>dB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阻带截止频率</a:t>
            </a:r>
            <a:r>
              <a:rPr lang="en-US" altLang="zh-CN" sz="2800" dirty="0">
                <a:ea typeface="楷体_GB2312" pitchFamily="49" charset="-122"/>
              </a:rPr>
              <a:t>3</a:t>
            </a:r>
            <a:r>
              <a:rPr lang="en-US" altLang="zh-CN" sz="2800" i="1" dirty="0">
                <a:ea typeface="楷体_GB2312" pitchFamily="49" charset="-122"/>
              </a:rPr>
              <a:t>kHz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阻带最小衰减为</a:t>
            </a:r>
            <a:r>
              <a:rPr lang="en-US" altLang="zh-CN" sz="2800" dirty="0">
                <a:ea typeface="楷体_GB2312" pitchFamily="49" charset="-122"/>
              </a:rPr>
              <a:t>12</a:t>
            </a:r>
            <a:r>
              <a:rPr lang="en-US" altLang="zh-CN" sz="2800" i="1" dirty="0">
                <a:ea typeface="楷体_GB2312" pitchFamily="49" charset="-122"/>
              </a:rPr>
              <a:t>dB</a:t>
            </a:r>
            <a:endParaRPr lang="en-US" altLang="zh-CN" sz="2800" i="1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48837" name="Text Box 5"/>
          <p:cNvSpPr txBox="1">
            <a:spLocks noChangeArrowheads="1"/>
          </p:cNvSpPr>
          <p:nvPr/>
        </p:nvSpPr>
        <p:spPr bwMode="auto">
          <a:xfrm>
            <a:off x="250825" y="1685925"/>
            <a:ext cx="10795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解：</a:t>
            </a:r>
          </a:p>
        </p:txBody>
      </p:sp>
      <p:graphicFrame>
        <p:nvGraphicFramePr>
          <p:cNvPr id="248838" name="Object 6"/>
          <p:cNvGraphicFramePr>
            <a:graphicFrameLocks noChangeAspect="1"/>
          </p:cNvGraphicFramePr>
          <p:nvPr/>
        </p:nvGraphicFramePr>
        <p:xfrm>
          <a:off x="1504950" y="1700213"/>
          <a:ext cx="1663700" cy="515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718" name="公式" r:id="rId3" imgW="736560" imgH="228600" progId="Equation.3">
                  <p:embed/>
                </p:oleObj>
              </mc:Choice>
              <mc:Fallback>
                <p:oleObj name="公式" r:id="rId3" imgW="736560" imgH="22860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04950" y="1700213"/>
                        <a:ext cx="1663700" cy="515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8839" name="Object 7"/>
          <p:cNvGraphicFramePr>
            <a:graphicFrameLocks noChangeAspect="1"/>
          </p:cNvGraphicFramePr>
          <p:nvPr/>
        </p:nvGraphicFramePr>
        <p:xfrm>
          <a:off x="3360738" y="1703388"/>
          <a:ext cx="1778000" cy="544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719" name="公式" r:id="rId5" imgW="787320" imgH="241200" progId="Equation.3">
                  <p:embed/>
                </p:oleObj>
              </mc:Choice>
              <mc:Fallback>
                <p:oleObj name="公式" r:id="rId5" imgW="787320" imgH="2412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60738" y="1703388"/>
                        <a:ext cx="1778000" cy="5445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8840" name="Object 8"/>
          <p:cNvGraphicFramePr>
            <a:graphicFrameLocks noChangeAspect="1"/>
          </p:cNvGraphicFramePr>
          <p:nvPr/>
        </p:nvGraphicFramePr>
        <p:xfrm>
          <a:off x="5464175" y="1700213"/>
          <a:ext cx="1577975" cy="515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720" name="公式" r:id="rId7" imgW="698400" imgH="228600" progId="Equation.3">
                  <p:embed/>
                </p:oleObj>
              </mc:Choice>
              <mc:Fallback>
                <p:oleObj name="公式" r:id="rId7" imgW="698400" imgH="22860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64175" y="1700213"/>
                        <a:ext cx="1577975" cy="515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8841" name="Object 9"/>
          <p:cNvGraphicFramePr>
            <a:graphicFrameLocks noChangeAspect="1"/>
          </p:cNvGraphicFramePr>
          <p:nvPr/>
        </p:nvGraphicFramePr>
        <p:xfrm>
          <a:off x="827088" y="2190750"/>
          <a:ext cx="2640012" cy="1031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721" name="公式" r:id="rId9" imgW="1168200" imgH="457200" progId="Equation.3">
                  <p:embed/>
                </p:oleObj>
              </mc:Choice>
              <mc:Fallback>
                <p:oleObj name="公式" r:id="rId9" imgW="1168200" imgH="4572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088" y="2190750"/>
                        <a:ext cx="2640012" cy="10318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8842" name="Object 10"/>
          <p:cNvGraphicFramePr>
            <a:graphicFrameLocks noChangeAspect="1"/>
          </p:cNvGraphicFramePr>
          <p:nvPr/>
        </p:nvGraphicFramePr>
        <p:xfrm>
          <a:off x="3660775" y="2206625"/>
          <a:ext cx="2668588" cy="973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722" name="公式" r:id="rId11" imgW="1180800" imgH="431640" progId="Equation.3">
                  <p:embed/>
                </p:oleObj>
              </mc:Choice>
              <mc:Fallback>
                <p:oleObj name="公式" r:id="rId11" imgW="1180800" imgH="43164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60775" y="2206625"/>
                        <a:ext cx="2668588" cy="9731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8843" name="Object 11"/>
          <p:cNvGraphicFramePr>
            <a:graphicFrameLocks noChangeAspect="1"/>
          </p:cNvGraphicFramePr>
          <p:nvPr/>
        </p:nvGraphicFramePr>
        <p:xfrm>
          <a:off x="6732588" y="2435225"/>
          <a:ext cx="117633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723" name="公式" r:id="rId13" imgW="520560" imgH="177480" progId="Equation.3">
                  <p:embed/>
                </p:oleObj>
              </mc:Choice>
              <mc:Fallback>
                <p:oleObj name="公式" r:id="rId13" imgW="520560" imgH="17748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32588" y="2435225"/>
                        <a:ext cx="1176337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8844" name="Object 12"/>
          <p:cNvGraphicFramePr>
            <a:graphicFrameLocks noChangeAspect="1"/>
          </p:cNvGraphicFramePr>
          <p:nvPr/>
        </p:nvGraphicFramePr>
        <p:xfrm>
          <a:off x="220663" y="3228975"/>
          <a:ext cx="2617787" cy="563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724" name="公式" r:id="rId15" imgW="1180800" imgH="253800" progId="Equation.3">
                  <p:embed/>
                </p:oleObj>
              </mc:Choice>
              <mc:Fallback>
                <p:oleObj name="公式" r:id="rId15" imgW="1180800" imgH="2538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663" y="3228975"/>
                        <a:ext cx="2617787" cy="5635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8845" name="Object 13"/>
          <p:cNvGraphicFramePr>
            <a:graphicFrameLocks noChangeAspect="1"/>
          </p:cNvGraphicFramePr>
          <p:nvPr/>
        </p:nvGraphicFramePr>
        <p:xfrm>
          <a:off x="3132138" y="3228975"/>
          <a:ext cx="2649537" cy="534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725" name="公式" r:id="rId17" imgW="1193760" imgH="241200" progId="Equation.3">
                  <p:embed/>
                </p:oleObj>
              </mc:Choice>
              <mc:Fallback>
                <p:oleObj name="公式" r:id="rId17" imgW="1193760" imgH="24120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32138" y="3228975"/>
                        <a:ext cx="2649537" cy="534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8846" name="Object 14"/>
          <p:cNvGraphicFramePr>
            <a:graphicFrameLocks noChangeAspect="1"/>
          </p:cNvGraphicFramePr>
          <p:nvPr/>
        </p:nvGraphicFramePr>
        <p:xfrm>
          <a:off x="5956300" y="3200400"/>
          <a:ext cx="1379538" cy="536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726" name="公式" r:id="rId19" imgW="622080" imgH="241200" progId="Equation.3">
                  <p:embed/>
                </p:oleObj>
              </mc:Choice>
              <mc:Fallback>
                <p:oleObj name="公式" r:id="rId19" imgW="622080" imgH="24120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56300" y="3200400"/>
                        <a:ext cx="1379538" cy="536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8847" name="Object 15"/>
          <p:cNvGraphicFramePr>
            <a:graphicFrameLocks noChangeAspect="1"/>
          </p:cNvGraphicFramePr>
          <p:nvPr/>
        </p:nvGraphicFramePr>
        <p:xfrm>
          <a:off x="7426325" y="3216275"/>
          <a:ext cx="1495425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727" name="公式" r:id="rId21" imgW="672840" imgH="228600" progId="Equation.3">
                  <p:embed/>
                </p:oleObj>
              </mc:Choice>
              <mc:Fallback>
                <p:oleObj name="公式" r:id="rId21" imgW="672840" imgH="228600" progId="Equation.3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26325" y="3216275"/>
                        <a:ext cx="1495425" cy="50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8848" name="Object 16"/>
          <p:cNvGraphicFramePr>
            <a:graphicFrameLocks noChangeAspect="1"/>
          </p:cNvGraphicFramePr>
          <p:nvPr/>
        </p:nvGraphicFramePr>
        <p:xfrm>
          <a:off x="179388" y="3960813"/>
          <a:ext cx="2982912" cy="1003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728" name="公式" r:id="rId23" imgW="1320480" imgH="444240" progId="Equation.3">
                  <p:embed/>
                </p:oleObj>
              </mc:Choice>
              <mc:Fallback>
                <p:oleObj name="公式" r:id="rId23" imgW="1320480" imgH="444240" progId="Equation.3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388" y="3960813"/>
                        <a:ext cx="2982912" cy="1003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8849" name="Object 17"/>
          <p:cNvGraphicFramePr>
            <a:graphicFrameLocks noChangeAspect="1"/>
          </p:cNvGraphicFramePr>
          <p:nvPr/>
        </p:nvGraphicFramePr>
        <p:xfrm>
          <a:off x="150813" y="5329238"/>
          <a:ext cx="2954337" cy="97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729" name="公式" r:id="rId25" imgW="1307880" imgH="431640" progId="Equation.3">
                  <p:embed/>
                </p:oleObj>
              </mc:Choice>
              <mc:Fallback>
                <p:oleObj name="公式" r:id="rId25" imgW="1307880" imgH="431640" progId="Equation.3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0813" y="5329238"/>
                        <a:ext cx="2954337" cy="974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8850" name="Object 18"/>
          <p:cNvGraphicFramePr>
            <a:graphicFrameLocks noChangeAspect="1"/>
          </p:cNvGraphicFramePr>
          <p:nvPr/>
        </p:nvGraphicFramePr>
        <p:xfrm>
          <a:off x="5724525" y="4221163"/>
          <a:ext cx="3321050" cy="1576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730" name="公式" r:id="rId27" imgW="1473120" imgH="698400" progId="Equation.3">
                  <p:embed/>
                </p:oleObj>
              </mc:Choice>
              <mc:Fallback>
                <p:oleObj name="公式" r:id="rId27" imgW="1473120" imgH="698400" progId="Equation.3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24525" y="4221163"/>
                        <a:ext cx="3321050" cy="15763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8851" name="Object 19"/>
          <p:cNvGraphicFramePr>
            <a:graphicFrameLocks noChangeAspect="1"/>
          </p:cNvGraphicFramePr>
          <p:nvPr/>
        </p:nvGraphicFramePr>
        <p:xfrm>
          <a:off x="3101975" y="3860800"/>
          <a:ext cx="2541588" cy="1119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731" name="公式" r:id="rId29" imgW="1269720" imgH="558720" progId="Equation.3">
                  <p:embed/>
                </p:oleObj>
              </mc:Choice>
              <mc:Fallback>
                <p:oleObj name="公式" r:id="rId29" imgW="1269720" imgH="558720" progId="Equation.3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01975" y="3860800"/>
                        <a:ext cx="2541588" cy="11191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8852" name="Object 20"/>
          <p:cNvGraphicFramePr>
            <a:graphicFrameLocks noChangeAspect="1"/>
          </p:cNvGraphicFramePr>
          <p:nvPr/>
        </p:nvGraphicFramePr>
        <p:xfrm>
          <a:off x="3082925" y="5229225"/>
          <a:ext cx="2568575" cy="1119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732" name="公式" r:id="rId31" imgW="1282680" imgH="558720" progId="Equation.3">
                  <p:embed/>
                </p:oleObj>
              </mc:Choice>
              <mc:Fallback>
                <p:oleObj name="公式" r:id="rId31" imgW="1282680" imgH="558720" progId="Equation.3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82925" y="5229225"/>
                        <a:ext cx="2568575" cy="11191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88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488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488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488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48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488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48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248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2488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2488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248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488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488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2488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2488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248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2488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8836" grpId="0"/>
      <p:bldP spid="248837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9860" name="Object 4"/>
          <p:cNvGraphicFramePr>
            <a:graphicFrameLocks noChangeAspect="1"/>
          </p:cNvGraphicFramePr>
          <p:nvPr/>
        </p:nvGraphicFramePr>
        <p:xfrm>
          <a:off x="15875" y="252413"/>
          <a:ext cx="4195763" cy="1041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425" name="公式" r:id="rId3" imgW="1942920" imgH="482400" progId="Equation.3">
                  <p:embed/>
                </p:oleObj>
              </mc:Choice>
              <mc:Fallback>
                <p:oleObj name="公式" r:id="rId3" imgW="1942920" imgH="4824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5" y="252413"/>
                        <a:ext cx="4195763" cy="1041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9861" name="Object 5"/>
          <p:cNvGraphicFramePr>
            <a:graphicFrameLocks noChangeAspect="1"/>
          </p:cNvGraphicFramePr>
          <p:nvPr/>
        </p:nvGraphicFramePr>
        <p:xfrm>
          <a:off x="4102100" y="279400"/>
          <a:ext cx="3565525" cy="1014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426" name="公式" r:id="rId5" imgW="1650960" imgH="469800" progId="Equation.3">
                  <p:embed/>
                </p:oleObj>
              </mc:Choice>
              <mc:Fallback>
                <p:oleObj name="公式" r:id="rId5" imgW="1650960" imgH="4698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02100" y="279400"/>
                        <a:ext cx="3565525" cy="1014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9862" name="Object 6"/>
          <p:cNvGraphicFramePr>
            <a:graphicFrameLocks noChangeAspect="1"/>
          </p:cNvGraphicFramePr>
          <p:nvPr/>
        </p:nvGraphicFramePr>
        <p:xfrm>
          <a:off x="7624763" y="552450"/>
          <a:ext cx="1268412" cy="395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427" name="公式" r:id="rId7" imgW="571320" imgH="177480" progId="Equation.3">
                  <p:embed/>
                </p:oleObj>
              </mc:Choice>
              <mc:Fallback>
                <p:oleObj name="公式" r:id="rId7" imgW="571320" imgH="17748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4763" y="552450"/>
                        <a:ext cx="1268412" cy="395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9863" name="Text Box 7"/>
          <p:cNvSpPr txBox="1">
            <a:spLocks noChangeArrowheads="1"/>
          </p:cNvSpPr>
          <p:nvPr/>
        </p:nvSpPr>
        <p:spPr bwMode="auto">
          <a:xfrm>
            <a:off x="142875" y="1489075"/>
            <a:ext cx="320516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查表  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261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页表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6-4</a:t>
            </a:r>
          </a:p>
        </p:txBody>
      </p:sp>
      <p:graphicFrame>
        <p:nvGraphicFramePr>
          <p:cNvPr id="249864" name="Object 8"/>
          <p:cNvGraphicFramePr>
            <a:graphicFrameLocks noChangeAspect="1"/>
          </p:cNvGraphicFramePr>
          <p:nvPr/>
        </p:nvGraphicFramePr>
        <p:xfrm>
          <a:off x="3390900" y="1374775"/>
          <a:ext cx="3411538" cy="88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428" name="公式" r:id="rId9" imgW="1511280" imgH="393480" progId="Equation.3">
                  <p:embed/>
                </p:oleObj>
              </mc:Choice>
              <mc:Fallback>
                <p:oleObj name="公式" r:id="rId9" imgW="1511280" imgH="39348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90900" y="1374775"/>
                        <a:ext cx="3411538" cy="889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9865" name="Object 9"/>
          <p:cNvGraphicFramePr>
            <a:graphicFrameLocks noChangeAspect="1"/>
          </p:cNvGraphicFramePr>
          <p:nvPr/>
        </p:nvGraphicFramePr>
        <p:xfrm>
          <a:off x="628650" y="2986088"/>
          <a:ext cx="6823075" cy="931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429" name="公式" r:id="rId11" imgW="3073320" imgH="419040" progId="Equation.3">
                  <p:embed/>
                </p:oleObj>
              </mc:Choice>
              <mc:Fallback>
                <p:oleObj name="公式" r:id="rId11" imgW="3073320" imgH="41904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8650" y="2986088"/>
                        <a:ext cx="6823075" cy="9318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9866" name="Object 10"/>
          <p:cNvGraphicFramePr>
            <a:graphicFrameLocks noChangeAspect="1"/>
          </p:cNvGraphicFramePr>
          <p:nvPr/>
        </p:nvGraphicFramePr>
        <p:xfrm>
          <a:off x="611188" y="4052888"/>
          <a:ext cx="6710362" cy="931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430" name="公式" r:id="rId13" imgW="3022560" imgH="419040" progId="Equation.3">
                  <p:embed/>
                </p:oleObj>
              </mc:Choice>
              <mc:Fallback>
                <p:oleObj name="公式" r:id="rId13" imgW="3022560" imgH="41904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188" y="4052888"/>
                        <a:ext cx="6710362" cy="9318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9867" name="Object 11"/>
          <p:cNvGraphicFramePr>
            <a:graphicFrameLocks noChangeAspect="1"/>
          </p:cNvGraphicFramePr>
          <p:nvPr/>
        </p:nvGraphicFramePr>
        <p:xfrm>
          <a:off x="390525" y="5421313"/>
          <a:ext cx="7753350" cy="960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431" name="公式" r:id="rId15" imgW="3492360" imgH="431640" progId="Equation.3">
                  <p:embed/>
                </p:oleObj>
              </mc:Choice>
              <mc:Fallback>
                <p:oleObj name="公式" r:id="rId15" imgW="3492360" imgH="43164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0525" y="5421313"/>
                        <a:ext cx="7753350" cy="9604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9868" name="Text Box 12"/>
          <p:cNvSpPr txBox="1">
            <a:spLocks noChangeArrowheads="1"/>
          </p:cNvSpPr>
          <p:nvPr/>
        </p:nvSpPr>
        <p:spPr bwMode="auto">
          <a:xfrm>
            <a:off x="7337425" y="1187450"/>
            <a:ext cx="100806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>
                <a:solidFill>
                  <a:srgbClr val="FFFF00"/>
                </a:solidFill>
              </a:rPr>
              <a:t>N=2</a:t>
            </a:r>
          </a:p>
        </p:txBody>
      </p:sp>
      <p:sp>
        <p:nvSpPr>
          <p:cNvPr id="249869" name="Text Box 13"/>
          <p:cNvSpPr txBox="1">
            <a:spLocks noChangeArrowheads="1"/>
          </p:cNvSpPr>
          <p:nvPr/>
        </p:nvSpPr>
        <p:spPr bwMode="auto">
          <a:xfrm>
            <a:off x="5773738" y="2397125"/>
            <a:ext cx="3205162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查表 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263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页表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6-6</a:t>
            </a:r>
          </a:p>
        </p:txBody>
      </p:sp>
      <p:sp>
        <p:nvSpPr>
          <p:cNvPr id="249870" name="Rectangle 14"/>
          <p:cNvSpPr>
            <a:spLocks noChangeArrowheads="1"/>
          </p:cNvSpPr>
          <p:nvPr/>
        </p:nvSpPr>
        <p:spPr bwMode="auto">
          <a:xfrm>
            <a:off x="122238" y="2397125"/>
            <a:ext cx="613568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冲激响应不变法需要部分分式展开</a:t>
            </a:r>
          </a:p>
        </p:txBody>
      </p:sp>
      <p:sp>
        <p:nvSpPr>
          <p:cNvPr id="249871" name="Text Box 15"/>
          <p:cNvSpPr txBox="1">
            <a:spLocks noChangeArrowheads="1"/>
          </p:cNvSpPr>
          <p:nvPr/>
        </p:nvSpPr>
        <p:spPr bwMode="auto">
          <a:xfrm>
            <a:off x="179388" y="4946650"/>
            <a:ext cx="2087562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去归一化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98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498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498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49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49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498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498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498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498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49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498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2498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9863" grpId="0"/>
      <p:bldP spid="249868" grpId="0"/>
      <p:bldP spid="249869" grpId="0"/>
      <p:bldP spid="249870" grpId="0"/>
      <p:bldP spid="249871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0884" name="Object 4"/>
          <p:cNvGraphicFramePr>
            <a:graphicFrameLocks noChangeAspect="1"/>
          </p:cNvGraphicFramePr>
          <p:nvPr/>
        </p:nvGraphicFramePr>
        <p:xfrm>
          <a:off x="971550" y="3933825"/>
          <a:ext cx="1282700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1610" name="公式" r:id="rId3" imgW="482400" imgH="203040" progId="Equation.3">
                  <p:embed/>
                </p:oleObj>
              </mc:Choice>
              <mc:Fallback>
                <p:oleObj name="公式" r:id="rId3" imgW="482400" imgH="20304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3933825"/>
                        <a:ext cx="1282700" cy="539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0885" name="Object 5"/>
          <p:cNvGraphicFramePr>
            <a:graphicFrameLocks noChangeAspect="1"/>
          </p:cNvGraphicFramePr>
          <p:nvPr/>
        </p:nvGraphicFramePr>
        <p:xfrm>
          <a:off x="279400" y="188913"/>
          <a:ext cx="8194675" cy="1014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1611" name="公式" r:id="rId5" imgW="3492360" imgH="431640" progId="Equation.3">
                  <p:embed/>
                </p:oleObj>
              </mc:Choice>
              <mc:Fallback>
                <p:oleObj name="公式" r:id="rId5" imgW="3492360" imgH="43164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9400" y="188913"/>
                        <a:ext cx="8194675" cy="10144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0886" name="Object 6"/>
          <p:cNvGraphicFramePr>
            <a:graphicFrameLocks noChangeAspect="1"/>
          </p:cNvGraphicFramePr>
          <p:nvPr/>
        </p:nvGraphicFramePr>
        <p:xfrm>
          <a:off x="1230313" y="1341438"/>
          <a:ext cx="7361237" cy="1014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1612" name="公式" r:id="rId7" imgW="3136680" imgH="431640" progId="Equation.3">
                  <p:embed/>
                </p:oleObj>
              </mc:Choice>
              <mc:Fallback>
                <p:oleObj name="公式" r:id="rId7" imgW="3136680" imgH="43164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30313" y="1341438"/>
                        <a:ext cx="7361237" cy="10144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0887" name="Object 7"/>
          <p:cNvGraphicFramePr>
            <a:graphicFrameLocks noChangeAspect="1"/>
          </p:cNvGraphicFramePr>
          <p:nvPr/>
        </p:nvGraphicFramePr>
        <p:xfrm>
          <a:off x="3779838" y="2508250"/>
          <a:ext cx="1524000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1613" name="公式" r:id="rId9" imgW="596880" imgH="431640" progId="Equation.3">
                  <p:embed/>
                </p:oleObj>
              </mc:Choice>
              <mc:Fallback>
                <p:oleObj name="公式" r:id="rId9" imgW="596880" imgH="43164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79838" y="2508250"/>
                        <a:ext cx="1524000" cy="1104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0888" name="Rectangle 8"/>
          <p:cNvSpPr>
            <a:spLocks noChangeArrowheads="1"/>
          </p:cNvSpPr>
          <p:nvPr/>
        </p:nvSpPr>
        <p:spPr bwMode="auto">
          <a:xfrm>
            <a:off x="250825" y="2751138"/>
            <a:ext cx="352901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冲激响应不变法变换</a:t>
            </a:r>
          </a:p>
        </p:txBody>
      </p:sp>
      <p:graphicFrame>
        <p:nvGraphicFramePr>
          <p:cNvPr id="250889" name="Object 9"/>
          <p:cNvGraphicFramePr>
            <a:graphicFrameLocks noChangeAspect="1"/>
          </p:cNvGraphicFramePr>
          <p:nvPr/>
        </p:nvGraphicFramePr>
        <p:xfrm>
          <a:off x="3217863" y="5538788"/>
          <a:ext cx="3533775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1614" name="公式" r:id="rId11" imgW="1384200" imgH="241200" progId="Equation.3">
                  <p:embed/>
                </p:oleObj>
              </mc:Choice>
              <mc:Fallback>
                <p:oleObj name="公式" r:id="rId11" imgW="1384200" imgH="2412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17863" y="5538788"/>
                        <a:ext cx="3533775" cy="615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0890" name="Object 10"/>
          <p:cNvGraphicFramePr>
            <a:graphicFrameLocks noChangeAspect="1"/>
          </p:cNvGraphicFramePr>
          <p:nvPr/>
        </p:nvGraphicFramePr>
        <p:xfrm>
          <a:off x="1403350" y="5549900"/>
          <a:ext cx="1425575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1615" name="公式" r:id="rId13" imgW="558720" imgH="241200" progId="Equation.3">
                  <p:embed/>
                </p:oleObj>
              </mc:Choice>
              <mc:Fallback>
                <p:oleObj name="公式" r:id="rId13" imgW="558720" imgH="24120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03350" y="5549900"/>
                        <a:ext cx="1425575" cy="615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0891" name="Object 11"/>
          <p:cNvGraphicFramePr>
            <a:graphicFrameLocks noChangeAspect="1"/>
          </p:cNvGraphicFramePr>
          <p:nvPr/>
        </p:nvGraphicFramePr>
        <p:xfrm>
          <a:off x="5364163" y="2493963"/>
          <a:ext cx="1784350" cy="1008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1616" name="公式" r:id="rId15" imgW="698400" imgH="393480" progId="Equation.3">
                  <p:embed/>
                </p:oleObj>
              </mc:Choice>
              <mc:Fallback>
                <p:oleObj name="公式" r:id="rId15" imgW="698400" imgH="39348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64163" y="2493963"/>
                        <a:ext cx="1784350" cy="10080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0892" name="Rectangle 12"/>
          <p:cNvSpPr>
            <a:spLocks noChangeArrowheads="1"/>
          </p:cNvSpPr>
          <p:nvPr/>
        </p:nvSpPr>
        <p:spPr bwMode="auto">
          <a:xfrm>
            <a:off x="323850" y="4870450"/>
            <a:ext cx="37433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通带最大衰减为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3dB</a:t>
            </a:r>
          </a:p>
        </p:txBody>
      </p:sp>
      <p:graphicFrame>
        <p:nvGraphicFramePr>
          <p:cNvPr id="250895" name="Object 15"/>
          <p:cNvGraphicFramePr>
            <a:graphicFrameLocks noChangeAspect="1"/>
          </p:cNvGraphicFramePr>
          <p:nvPr/>
        </p:nvGraphicFramePr>
        <p:xfrm>
          <a:off x="2195513" y="3673475"/>
          <a:ext cx="3073400" cy="1047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1617" name="公式" r:id="rId17" imgW="1155600" imgH="393480" progId="Equation.3">
                  <p:embed/>
                </p:oleObj>
              </mc:Choice>
              <mc:Fallback>
                <p:oleObj name="公式" r:id="rId17" imgW="1155600" imgH="393480" progId="Equation.3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95513" y="3673475"/>
                        <a:ext cx="3073400" cy="1047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0897" name="Object 17"/>
          <p:cNvGraphicFramePr>
            <a:graphicFrameLocks noChangeAspect="1"/>
          </p:cNvGraphicFramePr>
          <p:nvPr/>
        </p:nvGraphicFramePr>
        <p:xfrm>
          <a:off x="5219700" y="3687763"/>
          <a:ext cx="3376613" cy="1047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1618" name="公式" r:id="rId19" imgW="1269720" imgH="393480" progId="Equation.3">
                  <p:embed/>
                </p:oleObj>
              </mc:Choice>
              <mc:Fallback>
                <p:oleObj name="公式" r:id="rId19" imgW="1269720" imgH="393480" progId="Equation.3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19700" y="3687763"/>
                        <a:ext cx="3376613" cy="1047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08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508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50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508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50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508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508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508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50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2508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50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0888" grpId="0"/>
      <p:bldP spid="25089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938" y="4221163"/>
            <a:ext cx="5399087" cy="1417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10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475" y="727075"/>
            <a:ext cx="5399088" cy="1693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3"/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450" y="2579688"/>
            <a:ext cx="2881313" cy="1439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1889125" y="5805488"/>
            <a:ext cx="6138863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相频特性影响不同频率分量的延迟</a:t>
            </a:r>
            <a:endParaRPr lang="en-US" altLang="zh-CN" sz="28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7" name="图片 11"/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2522538"/>
            <a:ext cx="2879725" cy="1439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"/>
          <p:cNvPicPr>
            <a:picLocks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0625" y="2708275"/>
            <a:ext cx="2765425" cy="1493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0" name="对象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5651915"/>
              </p:ext>
            </p:extLst>
          </p:nvPr>
        </p:nvGraphicFramePr>
        <p:xfrm>
          <a:off x="214835" y="72493"/>
          <a:ext cx="3806825" cy="508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4273" name="公式" r:id="rId8" imgW="1714320" imgH="228600" progId="Equation.3">
                  <p:embed/>
                </p:oleObj>
              </mc:Choice>
              <mc:Fallback>
                <p:oleObj name="公式" r:id="rId8" imgW="1714320" imgH="228600" progId="Equation.3">
                  <p:embed/>
                  <p:pic>
                    <p:nvPicPr>
                      <p:cNvPr id="5" name="对象 4"/>
                      <p:cNvPicPr>
                        <a:picLocks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4835" y="72493"/>
                        <a:ext cx="3806825" cy="508001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1634769"/>
              </p:ext>
            </p:extLst>
          </p:nvPr>
        </p:nvGraphicFramePr>
        <p:xfrm>
          <a:off x="398243" y="908720"/>
          <a:ext cx="2465388" cy="919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4274" name="公式" r:id="rId10" imgW="1091880" imgH="406080" progId="Equation.3">
                  <p:embed/>
                </p:oleObj>
              </mc:Choice>
              <mc:Fallback>
                <p:oleObj name="公式" r:id="rId10" imgW="1091880" imgH="40608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8243" y="908720"/>
                        <a:ext cx="2465388" cy="919162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99700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08" name="Text Box 4"/>
          <p:cNvSpPr txBox="1">
            <a:spLocks noChangeArrowheads="1"/>
          </p:cNvSpPr>
          <p:nvPr/>
        </p:nvSpPr>
        <p:spPr bwMode="auto">
          <a:xfrm>
            <a:off x="107950" y="101600"/>
            <a:ext cx="8893175" cy="1501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50000"/>
              </a:spcBef>
            </a:pPr>
            <a:r>
              <a:rPr lang="zh-CN" altLang="en-US" sz="2800" dirty="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例</a:t>
            </a:r>
            <a:r>
              <a:rPr lang="en-US" altLang="zh-CN" sz="2800" dirty="0">
                <a:solidFill>
                  <a:srgbClr val="FFFF00"/>
                </a:solidFill>
                <a:ea typeface="楷体_GB2312" pitchFamily="49" charset="-122"/>
              </a:rPr>
              <a:t>12.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用双线性变换法设计巴特沃思低通数字滤波器，采样频率为</a:t>
            </a:r>
            <a:r>
              <a:rPr lang="en-US" altLang="zh-CN" sz="2800" dirty="0">
                <a:ea typeface="楷体_GB2312" pitchFamily="49" charset="-122"/>
              </a:rPr>
              <a:t>10</a:t>
            </a:r>
            <a:r>
              <a:rPr lang="en-US" altLang="zh-CN" sz="2800" i="1" dirty="0">
                <a:ea typeface="楷体_GB2312" pitchFamily="49" charset="-122"/>
              </a:rPr>
              <a:t>kHz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通带截止频率为</a:t>
            </a:r>
            <a:r>
              <a:rPr lang="en-US" altLang="zh-CN" sz="2800" dirty="0">
                <a:ea typeface="楷体_GB2312" pitchFamily="49" charset="-122"/>
              </a:rPr>
              <a:t>2.5</a:t>
            </a:r>
            <a:r>
              <a:rPr lang="en-US" altLang="zh-CN" sz="2800" i="1" dirty="0">
                <a:ea typeface="楷体_GB2312" pitchFamily="49" charset="-122"/>
              </a:rPr>
              <a:t>kHz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通带最大衰减为</a:t>
            </a:r>
            <a:r>
              <a:rPr lang="en-US" altLang="zh-CN" sz="2800" dirty="0">
                <a:ea typeface="楷体_GB2312" pitchFamily="49" charset="-122"/>
              </a:rPr>
              <a:t>2</a:t>
            </a:r>
            <a:r>
              <a:rPr lang="en-US" altLang="zh-CN" sz="2800" i="1" dirty="0">
                <a:ea typeface="楷体_GB2312" pitchFamily="49" charset="-122"/>
              </a:rPr>
              <a:t>dB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阻带截止频率</a:t>
            </a:r>
            <a:r>
              <a:rPr lang="en-US" altLang="zh-CN" sz="2800" dirty="0">
                <a:ea typeface="楷体_GB2312" pitchFamily="49" charset="-122"/>
              </a:rPr>
              <a:t>3.5</a:t>
            </a:r>
            <a:r>
              <a:rPr lang="en-US" altLang="zh-CN" sz="2800" i="1" dirty="0">
                <a:ea typeface="楷体_GB2312" pitchFamily="49" charset="-122"/>
              </a:rPr>
              <a:t>kHz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阻带最小衰减为</a:t>
            </a:r>
            <a:r>
              <a:rPr lang="en-US" altLang="zh-CN" sz="2800" dirty="0">
                <a:ea typeface="楷体_GB2312" pitchFamily="49" charset="-122"/>
              </a:rPr>
              <a:t>15</a:t>
            </a:r>
            <a:r>
              <a:rPr lang="en-US" altLang="zh-CN" sz="2800" i="1" dirty="0">
                <a:ea typeface="楷体_GB2312" pitchFamily="49" charset="-122"/>
              </a:rPr>
              <a:t>dB</a:t>
            </a:r>
            <a:endParaRPr lang="en-US" altLang="zh-CN" sz="2800" dirty="0">
              <a:latin typeface="楷体_GB2312" pitchFamily="49" charset="-122"/>
              <a:ea typeface="楷体_GB2312" pitchFamily="49" charset="-122"/>
            </a:endParaRPr>
          </a:p>
        </p:txBody>
      </p:sp>
      <p:graphicFrame>
        <p:nvGraphicFramePr>
          <p:cNvPr id="251909" name="Object 5"/>
          <p:cNvGraphicFramePr>
            <a:graphicFrameLocks noChangeAspect="1"/>
          </p:cNvGraphicFramePr>
          <p:nvPr/>
        </p:nvGraphicFramePr>
        <p:xfrm>
          <a:off x="1258888" y="1787525"/>
          <a:ext cx="1463675" cy="534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4711" name="公式" r:id="rId3" imgW="660240" imgH="241200" progId="Equation.3">
                  <p:embed/>
                </p:oleObj>
              </mc:Choice>
              <mc:Fallback>
                <p:oleObj name="公式" r:id="rId3" imgW="660240" imgH="2412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8888" y="1787525"/>
                        <a:ext cx="1463675" cy="534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1910" name="Object 6"/>
          <p:cNvGraphicFramePr>
            <a:graphicFrameLocks noChangeAspect="1"/>
          </p:cNvGraphicFramePr>
          <p:nvPr/>
        </p:nvGraphicFramePr>
        <p:xfrm>
          <a:off x="2916238" y="1787525"/>
          <a:ext cx="1493837" cy="506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4712" name="公式" r:id="rId5" imgW="672840" imgH="228600" progId="Equation.3">
                  <p:embed/>
                </p:oleObj>
              </mc:Choice>
              <mc:Fallback>
                <p:oleObj name="公式" r:id="rId5" imgW="672840" imgH="22860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16238" y="1787525"/>
                        <a:ext cx="1493837" cy="506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1911" name="Object 7"/>
          <p:cNvGraphicFramePr>
            <a:graphicFrameLocks noChangeAspect="1"/>
          </p:cNvGraphicFramePr>
          <p:nvPr/>
        </p:nvGraphicFramePr>
        <p:xfrm>
          <a:off x="4643438" y="2349500"/>
          <a:ext cx="1944687" cy="871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4713" name="公式" r:id="rId7" imgW="876240" imgH="393480" progId="Equation.3">
                  <p:embed/>
                </p:oleObj>
              </mc:Choice>
              <mc:Fallback>
                <p:oleObj name="公式" r:id="rId7" imgW="876240" imgH="39348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43438" y="2349500"/>
                        <a:ext cx="1944687" cy="8715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1912" name="Object 8"/>
          <p:cNvGraphicFramePr>
            <a:graphicFrameLocks noChangeAspect="1"/>
          </p:cNvGraphicFramePr>
          <p:nvPr/>
        </p:nvGraphicFramePr>
        <p:xfrm>
          <a:off x="411163" y="3470275"/>
          <a:ext cx="2392362" cy="534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4714" name="公式" r:id="rId9" imgW="1079280" imgH="241200" progId="Equation.3">
                  <p:embed/>
                </p:oleObj>
              </mc:Choice>
              <mc:Fallback>
                <p:oleObj name="公式" r:id="rId9" imgW="1079280" imgH="24120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1163" y="3470275"/>
                        <a:ext cx="2392362" cy="534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1913" name="Object 9"/>
          <p:cNvGraphicFramePr>
            <a:graphicFrameLocks noChangeAspect="1"/>
          </p:cNvGraphicFramePr>
          <p:nvPr/>
        </p:nvGraphicFramePr>
        <p:xfrm>
          <a:off x="3203575" y="3500438"/>
          <a:ext cx="2392363" cy="506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4715" name="公式" r:id="rId11" imgW="1079280" imgH="228600" progId="Equation.3">
                  <p:embed/>
                </p:oleObj>
              </mc:Choice>
              <mc:Fallback>
                <p:oleObj name="公式" r:id="rId11" imgW="1079280" imgH="2286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03575" y="3500438"/>
                        <a:ext cx="2392363" cy="5064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1914" name="Object 10"/>
          <p:cNvGraphicFramePr>
            <a:graphicFrameLocks noChangeAspect="1"/>
          </p:cNvGraphicFramePr>
          <p:nvPr/>
        </p:nvGraphicFramePr>
        <p:xfrm>
          <a:off x="5795963" y="3500438"/>
          <a:ext cx="1266825" cy="479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4716" name="公式" r:id="rId13" imgW="571320" imgH="215640" progId="Equation.3">
                  <p:embed/>
                </p:oleObj>
              </mc:Choice>
              <mc:Fallback>
                <p:oleObj name="公式" r:id="rId13" imgW="571320" imgH="21564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95963" y="3500438"/>
                        <a:ext cx="1266825" cy="479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1915" name="Object 11"/>
          <p:cNvGraphicFramePr>
            <a:graphicFrameLocks noChangeAspect="1"/>
          </p:cNvGraphicFramePr>
          <p:nvPr/>
        </p:nvGraphicFramePr>
        <p:xfrm>
          <a:off x="7380288" y="3527425"/>
          <a:ext cx="1438275" cy="477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4717" name="公式" r:id="rId15" imgW="647640" imgH="215640" progId="Equation.3">
                  <p:embed/>
                </p:oleObj>
              </mc:Choice>
              <mc:Fallback>
                <p:oleObj name="公式" r:id="rId15" imgW="647640" imgH="21564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80288" y="3527425"/>
                        <a:ext cx="1438275" cy="4778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1916" name="Text Box 12"/>
          <p:cNvSpPr txBox="1">
            <a:spLocks noChangeArrowheads="1"/>
          </p:cNvSpPr>
          <p:nvPr/>
        </p:nvSpPr>
        <p:spPr bwMode="auto">
          <a:xfrm>
            <a:off x="323850" y="1758950"/>
            <a:ext cx="9366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解：</a:t>
            </a:r>
          </a:p>
        </p:txBody>
      </p:sp>
      <p:graphicFrame>
        <p:nvGraphicFramePr>
          <p:cNvPr id="251917" name="Object 13"/>
          <p:cNvGraphicFramePr>
            <a:graphicFrameLocks noChangeAspect="1"/>
          </p:cNvGraphicFramePr>
          <p:nvPr/>
        </p:nvGraphicFramePr>
        <p:xfrm>
          <a:off x="4587875" y="1758950"/>
          <a:ext cx="1379538" cy="536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4718" name="公式" r:id="rId17" imgW="622080" imgH="241200" progId="Equation.3">
                  <p:embed/>
                </p:oleObj>
              </mc:Choice>
              <mc:Fallback>
                <p:oleObj name="公式" r:id="rId17" imgW="622080" imgH="24120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87875" y="1758950"/>
                        <a:ext cx="1379538" cy="536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1918" name="Object 14"/>
          <p:cNvGraphicFramePr>
            <a:graphicFrameLocks noChangeAspect="1"/>
          </p:cNvGraphicFramePr>
          <p:nvPr/>
        </p:nvGraphicFramePr>
        <p:xfrm>
          <a:off x="6127750" y="1774825"/>
          <a:ext cx="1495425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4719" name="公式" r:id="rId19" imgW="672840" imgH="228600" progId="Equation.3">
                  <p:embed/>
                </p:oleObj>
              </mc:Choice>
              <mc:Fallback>
                <p:oleObj name="公式" r:id="rId19" imgW="672840" imgH="22860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27750" y="1774825"/>
                        <a:ext cx="1495425" cy="50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1919" name="Object 15"/>
          <p:cNvGraphicFramePr>
            <a:graphicFrameLocks noChangeAspect="1"/>
          </p:cNvGraphicFramePr>
          <p:nvPr/>
        </p:nvGraphicFramePr>
        <p:xfrm>
          <a:off x="446088" y="4160838"/>
          <a:ext cx="2543175" cy="890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4720" name="公式" r:id="rId21" imgW="1269720" imgH="444240" progId="Equation.3">
                  <p:embed/>
                </p:oleObj>
              </mc:Choice>
              <mc:Fallback>
                <p:oleObj name="公式" r:id="rId21" imgW="1269720" imgH="444240" progId="Equation.3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6088" y="4160838"/>
                        <a:ext cx="2543175" cy="890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1920" name="Object 16"/>
          <p:cNvGraphicFramePr>
            <a:graphicFrameLocks noChangeAspect="1"/>
          </p:cNvGraphicFramePr>
          <p:nvPr/>
        </p:nvGraphicFramePr>
        <p:xfrm>
          <a:off x="374650" y="5427663"/>
          <a:ext cx="2592388" cy="865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4721" name="公式" r:id="rId23" imgW="1295280" imgH="431640" progId="Equation.3">
                  <p:embed/>
                </p:oleObj>
              </mc:Choice>
              <mc:Fallback>
                <p:oleObj name="公式" r:id="rId23" imgW="1295280" imgH="431640" progId="Equation.3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4650" y="5427663"/>
                        <a:ext cx="2592388" cy="8651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1921" name="Object 17"/>
          <p:cNvGraphicFramePr>
            <a:graphicFrameLocks noChangeAspect="1"/>
          </p:cNvGraphicFramePr>
          <p:nvPr/>
        </p:nvGraphicFramePr>
        <p:xfrm>
          <a:off x="5940425" y="4365625"/>
          <a:ext cx="2949575" cy="1400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4722" name="公式" r:id="rId25" imgW="1473120" imgH="698400" progId="Equation.3">
                  <p:embed/>
                </p:oleObj>
              </mc:Choice>
              <mc:Fallback>
                <p:oleObj name="公式" r:id="rId25" imgW="1473120" imgH="698400" progId="Equation.3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40425" y="4365625"/>
                        <a:ext cx="2949575" cy="1400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1922" name="Object 18"/>
          <p:cNvGraphicFramePr>
            <a:graphicFrameLocks noChangeAspect="1"/>
          </p:cNvGraphicFramePr>
          <p:nvPr/>
        </p:nvGraphicFramePr>
        <p:xfrm>
          <a:off x="3038475" y="4005263"/>
          <a:ext cx="2541588" cy="1119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4723" name="公式" r:id="rId27" imgW="1269720" imgH="558720" progId="Equation.3">
                  <p:embed/>
                </p:oleObj>
              </mc:Choice>
              <mc:Fallback>
                <p:oleObj name="公式" r:id="rId27" imgW="1269720" imgH="558720" progId="Equation.3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38475" y="4005263"/>
                        <a:ext cx="2541588" cy="11191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1923" name="Object 19"/>
          <p:cNvGraphicFramePr>
            <a:graphicFrameLocks noChangeAspect="1"/>
          </p:cNvGraphicFramePr>
          <p:nvPr/>
        </p:nvGraphicFramePr>
        <p:xfrm>
          <a:off x="2967038" y="5300663"/>
          <a:ext cx="2568575" cy="1119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4724" name="公式" r:id="rId29" imgW="1282680" imgH="558720" progId="Equation.3">
                  <p:embed/>
                </p:oleObj>
              </mc:Choice>
              <mc:Fallback>
                <p:oleObj name="公式" r:id="rId29" imgW="1282680" imgH="558720" progId="Equation.3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67038" y="5300663"/>
                        <a:ext cx="2568575" cy="11191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1924" name="Rectangle 20"/>
          <p:cNvSpPr>
            <a:spLocks noChangeArrowheads="1"/>
          </p:cNvSpPr>
          <p:nvPr/>
        </p:nvSpPr>
        <p:spPr bwMode="auto">
          <a:xfrm>
            <a:off x="712788" y="2470150"/>
            <a:ext cx="4075112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双线性变换需要预畸变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1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51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51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51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51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51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51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51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251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251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251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51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51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251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2519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251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251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908" grpId="0"/>
      <p:bldP spid="251916" grpId="0"/>
      <p:bldP spid="251924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2" name="Text Box 4"/>
          <p:cNvSpPr txBox="1">
            <a:spLocks noChangeArrowheads="1"/>
          </p:cNvSpPr>
          <p:nvPr/>
        </p:nvSpPr>
        <p:spPr bwMode="auto">
          <a:xfrm>
            <a:off x="179388" y="1568450"/>
            <a:ext cx="2951162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查表 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261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页表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6-4</a:t>
            </a:r>
          </a:p>
        </p:txBody>
      </p:sp>
      <p:graphicFrame>
        <p:nvGraphicFramePr>
          <p:cNvPr id="252933" name="Object 5"/>
          <p:cNvGraphicFramePr>
            <a:graphicFrameLocks noChangeAspect="1"/>
          </p:cNvGraphicFramePr>
          <p:nvPr/>
        </p:nvGraphicFramePr>
        <p:xfrm>
          <a:off x="3395663" y="1412875"/>
          <a:ext cx="3552825" cy="874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896" name="公式" r:id="rId3" imgW="1600200" imgH="393480" progId="Equation.3">
                  <p:embed/>
                </p:oleObj>
              </mc:Choice>
              <mc:Fallback>
                <p:oleObj name="公式" r:id="rId3" imgW="1600200" imgH="39348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95663" y="1412875"/>
                        <a:ext cx="3552825" cy="8747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2934" name="Object 6"/>
          <p:cNvGraphicFramePr>
            <a:graphicFrameLocks noChangeAspect="1"/>
          </p:cNvGraphicFramePr>
          <p:nvPr/>
        </p:nvGraphicFramePr>
        <p:xfrm>
          <a:off x="323850" y="3429000"/>
          <a:ext cx="5059363" cy="1119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897" name="公式" r:id="rId5" imgW="2527200" imgH="558720" progId="Equation.3">
                  <p:embed/>
                </p:oleObj>
              </mc:Choice>
              <mc:Fallback>
                <p:oleObj name="公式" r:id="rId5" imgW="2527200" imgH="55872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3850" y="3429000"/>
                        <a:ext cx="5059363" cy="11191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2935" name="Object 7"/>
          <p:cNvGraphicFramePr>
            <a:graphicFrameLocks noChangeAspect="1"/>
          </p:cNvGraphicFramePr>
          <p:nvPr/>
        </p:nvGraphicFramePr>
        <p:xfrm>
          <a:off x="4973638" y="4738688"/>
          <a:ext cx="1830387" cy="452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898" name="公式" r:id="rId7" imgW="825480" imgH="203040" progId="Equation.3">
                  <p:embed/>
                </p:oleObj>
              </mc:Choice>
              <mc:Fallback>
                <p:oleObj name="公式" r:id="rId7" imgW="825480" imgH="20304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73638" y="4738688"/>
                        <a:ext cx="1830387" cy="4524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2936" name="Object 8"/>
          <p:cNvGraphicFramePr>
            <a:graphicFrameLocks noChangeAspect="1"/>
          </p:cNvGraphicFramePr>
          <p:nvPr/>
        </p:nvGraphicFramePr>
        <p:xfrm>
          <a:off x="93663" y="350838"/>
          <a:ext cx="4030662" cy="1014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899" name="公式" r:id="rId9" imgW="1866600" imgH="469800" progId="Equation.3">
                  <p:embed/>
                </p:oleObj>
              </mc:Choice>
              <mc:Fallback>
                <p:oleObj name="公式" r:id="rId9" imgW="1866600" imgH="46980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663" y="350838"/>
                        <a:ext cx="4030662" cy="10144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2937" name="Object 9"/>
          <p:cNvGraphicFramePr>
            <a:graphicFrameLocks noChangeAspect="1"/>
          </p:cNvGraphicFramePr>
          <p:nvPr/>
        </p:nvGraphicFramePr>
        <p:xfrm>
          <a:off x="4038600" y="350838"/>
          <a:ext cx="3592513" cy="1014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900" name="公式" r:id="rId11" imgW="1663560" imgH="469800" progId="Equation.3">
                  <p:embed/>
                </p:oleObj>
              </mc:Choice>
              <mc:Fallback>
                <p:oleObj name="公式" r:id="rId11" imgW="1663560" imgH="4698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38600" y="350838"/>
                        <a:ext cx="3592513" cy="10144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2938" name="Object 10"/>
          <p:cNvGraphicFramePr>
            <a:graphicFrameLocks noChangeAspect="1"/>
          </p:cNvGraphicFramePr>
          <p:nvPr/>
        </p:nvGraphicFramePr>
        <p:xfrm>
          <a:off x="7621588" y="668338"/>
          <a:ext cx="1127125" cy="395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901" name="公式" r:id="rId13" imgW="507960" imgH="177480" progId="Equation.3">
                  <p:embed/>
                </p:oleObj>
              </mc:Choice>
              <mc:Fallback>
                <p:oleObj name="公式" r:id="rId13" imgW="507960" imgH="17748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1588" y="668338"/>
                        <a:ext cx="1127125" cy="3952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2939" name="Text Box 11"/>
          <p:cNvSpPr txBox="1">
            <a:spLocks noChangeArrowheads="1"/>
          </p:cNvSpPr>
          <p:nvPr/>
        </p:nvSpPr>
        <p:spPr bwMode="auto">
          <a:xfrm>
            <a:off x="7121525" y="1214438"/>
            <a:ext cx="100806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>
                <a:solidFill>
                  <a:srgbClr val="FFFF00"/>
                </a:solidFill>
              </a:rPr>
              <a:t>N=3</a:t>
            </a:r>
          </a:p>
        </p:txBody>
      </p:sp>
      <p:sp>
        <p:nvSpPr>
          <p:cNvPr id="252940" name="Text Box 12"/>
          <p:cNvSpPr txBox="1">
            <a:spLocks noChangeArrowheads="1"/>
          </p:cNvSpPr>
          <p:nvPr/>
        </p:nvSpPr>
        <p:spPr bwMode="auto">
          <a:xfrm>
            <a:off x="193675" y="2503488"/>
            <a:ext cx="18002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去归一化</a:t>
            </a:r>
          </a:p>
        </p:txBody>
      </p:sp>
      <p:graphicFrame>
        <p:nvGraphicFramePr>
          <p:cNvPr id="252941" name="Object 13"/>
          <p:cNvGraphicFramePr>
            <a:graphicFrameLocks noChangeAspect="1"/>
          </p:cNvGraphicFramePr>
          <p:nvPr/>
        </p:nvGraphicFramePr>
        <p:xfrm>
          <a:off x="682625" y="4451350"/>
          <a:ext cx="2611438" cy="1062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902" name="公式" r:id="rId15" imgW="1155600" imgH="469800" progId="Equation.3">
                  <p:embed/>
                </p:oleObj>
              </mc:Choice>
              <mc:Fallback>
                <p:oleObj name="公式" r:id="rId15" imgW="1155600" imgH="46980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2625" y="4451350"/>
                        <a:ext cx="2611438" cy="10620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2942" name="Object 14"/>
          <p:cNvGraphicFramePr>
            <a:graphicFrameLocks noChangeAspect="1"/>
          </p:cNvGraphicFramePr>
          <p:nvPr/>
        </p:nvGraphicFramePr>
        <p:xfrm>
          <a:off x="3246438" y="4522788"/>
          <a:ext cx="1720850" cy="97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903" name="公式" r:id="rId17" imgW="761760" imgH="431640" progId="Equation.3">
                  <p:embed/>
                </p:oleObj>
              </mc:Choice>
              <mc:Fallback>
                <p:oleObj name="公式" r:id="rId17" imgW="761760" imgH="43164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46438" y="4522788"/>
                        <a:ext cx="1720850" cy="974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2943" name="Object 15"/>
          <p:cNvGraphicFramePr>
            <a:graphicFrameLocks noChangeAspect="1"/>
          </p:cNvGraphicFramePr>
          <p:nvPr/>
        </p:nvGraphicFramePr>
        <p:xfrm>
          <a:off x="1763713" y="2349500"/>
          <a:ext cx="5892800" cy="960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904" name="公式" r:id="rId19" imgW="2654280" imgH="431640" progId="Equation.3">
                  <p:embed/>
                </p:oleObj>
              </mc:Choice>
              <mc:Fallback>
                <p:oleObj name="公式" r:id="rId19" imgW="2654280" imgH="431640" progId="Equation.3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63713" y="2349500"/>
                        <a:ext cx="5892800" cy="9604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2945" name="Object 17"/>
          <p:cNvGraphicFramePr>
            <a:graphicFrameLocks noChangeAspect="1"/>
          </p:cNvGraphicFramePr>
          <p:nvPr/>
        </p:nvGraphicFramePr>
        <p:xfrm>
          <a:off x="723900" y="5589588"/>
          <a:ext cx="2611438" cy="1033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905" name="Equation" r:id="rId21" imgW="1155600" imgH="457200" progId="Equation.DSMT4">
                  <p:embed/>
                </p:oleObj>
              </mc:Choice>
              <mc:Fallback>
                <p:oleObj name="Equation" r:id="rId21" imgW="1155600" imgH="457200" progId="Equation.DSMT4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3900" y="5589588"/>
                        <a:ext cx="2611438" cy="10334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2946" name="Object 18"/>
          <p:cNvGraphicFramePr>
            <a:graphicFrameLocks noChangeAspect="1"/>
          </p:cNvGraphicFramePr>
          <p:nvPr/>
        </p:nvGraphicFramePr>
        <p:xfrm>
          <a:off x="4973638" y="5805488"/>
          <a:ext cx="1830387" cy="452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906" name="公式" r:id="rId23" imgW="825480" imgH="203040" progId="Equation.3">
                  <p:embed/>
                </p:oleObj>
              </mc:Choice>
              <mc:Fallback>
                <p:oleObj name="公式" r:id="rId23" imgW="825480" imgH="203040" progId="Equation.3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73638" y="5805488"/>
                        <a:ext cx="1830387" cy="4524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2947" name="Object 19"/>
          <p:cNvGraphicFramePr>
            <a:graphicFrameLocks noChangeAspect="1"/>
          </p:cNvGraphicFramePr>
          <p:nvPr/>
        </p:nvGraphicFramePr>
        <p:xfrm>
          <a:off x="3302000" y="5632450"/>
          <a:ext cx="1749425" cy="97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907" name="公式" r:id="rId25" imgW="774360" imgH="431640" progId="Equation.3">
                  <p:embed/>
                </p:oleObj>
              </mc:Choice>
              <mc:Fallback>
                <p:oleObj name="公式" r:id="rId25" imgW="774360" imgH="431640" progId="Equation.3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02000" y="5632450"/>
                        <a:ext cx="1749425" cy="974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2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52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52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52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52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52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52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52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52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52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52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252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252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252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252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2932" grpId="0"/>
      <p:bldP spid="252939" grpId="0"/>
      <p:bldP spid="252940" grpId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3956" name="Object 4"/>
          <p:cNvGraphicFramePr>
            <a:graphicFrameLocks noChangeAspect="1"/>
          </p:cNvGraphicFramePr>
          <p:nvPr/>
        </p:nvGraphicFramePr>
        <p:xfrm>
          <a:off x="2239963" y="15875"/>
          <a:ext cx="3109912" cy="1266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4609" name="公式" r:id="rId3" imgW="1371600" imgH="558720" progId="Equation.3">
                  <p:embed/>
                </p:oleObj>
              </mc:Choice>
              <mc:Fallback>
                <p:oleObj name="公式" r:id="rId3" imgW="1371600" imgH="55872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39963" y="15875"/>
                        <a:ext cx="3109912" cy="1266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3957" name="Object 5"/>
          <p:cNvGraphicFramePr>
            <a:graphicFrameLocks noChangeAspect="1"/>
          </p:cNvGraphicFramePr>
          <p:nvPr/>
        </p:nvGraphicFramePr>
        <p:xfrm>
          <a:off x="179388" y="2420938"/>
          <a:ext cx="6686550" cy="1363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4610" name="公式" r:id="rId5" imgW="3429000" imgH="698400" progId="Equation.3">
                  <p:embed/>
                </p:oleObj>
              </mc:Choice>
              <mc:Fallback>
                <p:oleObj name="公式" r:id="rId5" imgW="3429000" imgH="6984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388" y="2420938"/>
                        <a:ext cx="6686550" cy="13636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3958" name="Object 6"/>
          <p:cNvGraphicFramePr>
            <a:graphicFrameLocks noChangeAspect="1"/>
          </p:cNvGraphicFramePr>
          <p:nvPr/>
        </p:nvGraphicFramePr>
        <p:xfrm>
          <a:off x="158750" y="3860800"/>
          <a:ext cx="5983288" cy="931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4611" name="公式" r:id="rId7" imgW="2692080" imgH="419040" progId="Equation.3">
                  <p:embed/>
                </p:oleObj>
              </mc:Choice>
              <mc:Fallback>
                <p:oleObj name="公式" r:id="rId7" imgW="2692080" imgH="41904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50" y="3860800"/>
                        <a:ext cx="5983288" cy="9318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3959" name="Object 7"/>
          <p:cNvGraphicFramePr>
            <a:graphicFrameLocks noChangeAspect="1"/>
          </p:cNvGraphicFramePr>
          <p:nvPr/>
        </p:nvGraphicFramePr>
        <p:xfrm>
          <a:off x="166688" y="4941888"/>
          <a:ext cx="6319837" cy="987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4612" name="公式" r:id="rId9" imgW="2844720" imgH="444240" progId="Equation.3">
                  <p:embed/>
                </p:oleObj>
              </mc:Choice>
              <mc:Fallback>
                <p:oleObj name="公式" r:id="rId9" imgW="2844720" imgH="44424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6688" y="4941888"/>
                        <a:ext cx="6319837" cy="987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3960" name="Object 8"/>
          <p:cNvGraphicFramePr>
            <a:graphicFrameLocks noChangeAspect="1"/>
          </p:cNvGraphicFramePr>
          <p:nvPr/>
        </p:nvGraphicFramePr>
        <p:xfrm>
          <a:off x="6197600" y="3673475"/>
          <a:ext cx="2781300" cy="189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4613" name="公式" r:id="rId11" imgW="1231560" imgH="838080" progId="Equation.3">
                  <p:embed/>
                </p:oleObj>
              </mc:Choice>
              <mc:Fallback>
                <p:oleObj name="公式" r:id="rId11" imgW="1231560" imgH="83808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97600" y="3673475"/>
                        <a:ext cx="2781300" cy="1892300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3961" name="Text Box 9"/>
          <p:cNvSpPr txBox="1">
            <a:spLocks noChangeArrowheads="1"/>
          </p:cNvSpPr>
          <p:nvPr/>
        </p:nvSpPr>
        <p:spPr bwMode="auto">
          <a:xfrm>
            <a:off x="120650" y="288925"/>
            <a:ext cx="26511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双线性变换</a:t>
            </a:r>
          </a:p>
        </p:txBody>
      </p:sp>
      <p:graphicFrame>
        <p:nvGraphicFramePr>
          <p:cNvPr id="253962" name="Object 10"/>
          <p:cNvGraphicFramePr>
            <a:graphicFrameLocks/>
          </p:cNvGraphicFramePr>
          <p:nvPr/>
        </p:nvGraphicFramePr>
        <p:xfrm>
          <a:off x="171450" y="1254125"/>
          <a:ext cx="6056313" cy="1292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4614" name="公式" r:id="rId13" imgW="2679480" imgH="571320" progId="Equation.3">
                  <p:embed/>
                </p:oleObj>
              </mc:Choice>
              <mc:Fallback>
                <p:oleObj name="公式" r:id="rId13" imgW="2679480" imgH="571320" progId="Equation.3">
                  <p:embed/>
                  <p:pic>
                    <p:nvPicPr>
                      <p:cNvPr id="0" name="Object 10"/>
                      <p:cNvPicPr>
                        <a:picLocks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1450" y="1254125"/>
                        <a:ext cx="6056313" cy="1292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3963" name="Rectangle 11"/>
          <p:cNvSpPr>
            <a:spLocks noChangeArrowheads="1"/>
          </p:cNvSpPr>
          <p:nvPr/>
        </p:nvSpPr>
        <p:spPr bwMode="auto">
          <a:xfrm>
            <a:off x="6011863" y="361950"/>
            <a:ext cx="2962275" cy="1501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buClr>
                <a:srgbClr val="FF0000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画出系统的</a:t>
            </a:r>
          </a:p>
          <a:p>
            <a:pPr>
              <a:lnSpc>
                <a:spcPct val="110000"/>
              </a:lnSpc>
              <a:buClr>
                <a:srgbClr val="FF0000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直接</a:t>
            </a:r>
            <a:r>
              <a:rPr lang="en-US" altLang="zh-CN" sz="2800" dirty="0">
                <a:solidFill>
                  <a:srgbClr val="FFFF00"/>
                </a:solidFill>
                <a:latin typeface="+mn-lt"/>
                <a:ea typeface="楷体" panose="02010609060101010101" pitchFamily="49" charset="-122"/>
              </a:rPr>
              <a:t>II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型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典范型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</a:p>
          <a:p>
            <a:pPr>
              <a:lnSpc>
                <a:spcPct val="110000"/>
              </a:lnSpc>
              <a:buClr>
                <a:srgbClr val="FF0000"/>
              </a:buClr>
              <a:buSzPct val="75000"/>
              <a:buFont typeface="Wingdings" panose="05000000000000000000" pitchFamily="2" charset="2"/>
              <a:buNone/>
            </a:pPr>
            <a:r>
              <a:rPr kumimoji="0"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级联、并联</a:t>
            </a:r>
          </a:p>
        </p:txBody>
      </p:sp>
      <p:sp>
        <p:nvSpPr>
          <p:cNvPr id="563234" name="Oval 34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7956550" y="5978525"/>
            <a:ext cx="574675" cy="287338"/>
          </a:xfrm>
          <a:prstGeom prst="ellipse">
            <a:avLst/>
          </a:prstGeom>
          <a:gradFill rotWithShape="1">
            <a:gsLst>
              <a:gs pos="0">
                <a:srgbClr val="00FF00"/>
              </a:gs>
              <a:gs pos="100000">
                <a:srgbClr val="002600"/>
              </a:gs>
            </a:gsLst>
            <a:path path="shape">
              <a:fillToRect l="50000" t="50000" r="50000" b="50000"/>
            </a:path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/>
            <a:endParaRPr kumimoji="0" lang="zh-CN" altLang="zh-CN" sz="1800" b="0">
              <a:latin typeface="Arial" panose="020B0604020202020204" pitchFamily="34" charset="0"/>
            </a:endParaRPr>
          </a:p>
        </p:txBody>
      </p:sp>
      <p:graphicFrame>
        <p:nvGraphicFramePr>
          <p:cNvPr id="253965" name="Object 13"/>
          <p:cNvGraphicFramePr>
            <a:graphicFrameLocks noChangeAspect="1"/>
          </p:cNvGraphicFramePr>
          <p:nvPr/>
        </p:nvGraphicFramePr>
        <p:xfrm>
          <a:off x="6862763" y="2017713"/>
          <a:ext cx="2281237" cy="538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4615" name="公式" r:id="rId16" imgW="1028520" imgH="241200" progId="Equation.3">
                  <p:embed/>
                </p:oleObj>
              </mc:Choice>
              <mc:Fallback>
                <p:oleObj name="公式" r:id="rId16" imgW="1028520" imgH="24120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62763" y="2017713"/>
                        <a:ext cx="2281237" cy="538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3966" name="Object 14"/>
          <p:cNvGraphicFramePr>
            <a:graphicFrameLocks noChangeAspect="1"/>
          </p:cNvGraphicFramePr>
          <p:nvPr/>
        </p:nvGraphicFramePr>
        <p:xfrm>
          <a:off x="7019925" y="2522538"/>
          <a:ext cx="1604963" cy="517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4616" name="公式" r:id="rId18" imgW="711000" imgH="228600" progId="Equation.3">
                  <p:embed/>
                </p:oleObj>
              </mc:Choice>
              <mc:Fallback>
                <p:oleObj name="公式" r:id="rId18" imgW="711000" imgH="22860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19925" y="2522538"/>
                        <a:ext cx="1604963" cy="517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3967" name="Rectangle 15"/>
          <p:cNvSpPr>
            <a:spLocks noChangeArrowheads="1"/>
          </p:cNvSpPr>
          <p:nvPr/>
        </p:nvSpPr>
        <p:spPr bwMode="auto">
          <a:xfrm>
            <a:off x="1935163" y="5819775"/>
            <a:ext cx="6049962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800">
                <a:solidFill>
                  <a:srgbClr val="FFFF00"/>
                </a:solidFill>
              </a:rPr>
              <a:t>[N,wc] = buttord(wp,ws,Rp,Rs)</a:t>
            </a:r>
          </a:p>
        </p:txBody>
      </p:sp>
      <p:sp>
        <p:nvSpPr>
          <p:cNvPr id="253968" name="Rectangle 16"/>
          <p:cNvSpPr>
            <a:spLocks noChangeArrowheads="1"/>
          </p:cNvSpPr>
          <p:nvPr/>
        </p:nvSpPr>
        <p:spPr bwMode="auto">
          <a:xfrm>
            <a:off x="2238375" y="6308725"/>
            <a:ext cx="499745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800">
                <a:solidFill>
                  <a:srgbClr val="FFFF00"/>
                </a:solidFill>
              </a:rPr>
              <a:t>[b,a] = butter(N,wc 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3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53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53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539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53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53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539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53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53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539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563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253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253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3961" grpId="0"/>
      <p:bldP spid="253963" grpId="0"/>
      <p:bldP spid="563234" grpId="0" animBg="1"/>
      <p:bldP spid="253967" grpId="0"/>
      <p:bldP spid="253968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81" name="Text Box 5"/>
          <p:cNvSpPr txBox="1">
            <a:spLocks noChangeArrowheads="1"/>
          </p:cNvSpPr>
          <p:nvPr/>
        </p:nvSpPr>
        <p:spPr bwMode="auto">
          <a:xfrm>
            <a:off x="179388" y="114300"/>
            <a:ext cx="8640762" cy="1031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50000"/>
              </a:spcBef>
            </a:pPr>
            <a:r>
              <a:rPr lang="zh-CN" altLang="en-US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例</a:t>
            </a:r>
            <a:r>
              <a:rPr lang="en-US" altLang="zh-CN" sz="2800" dirty="0">
                <a:solidFill>
                  <a:srgbClr val="FFFF00"/>
                </a:solidFill>
                <a:latin typeface="+mn-lt"/>
                <a:ea typeface="楷体" panose="02010609060101010101" pitchFamily="49" charset="-122"/>
              </a:rPr>
              <a:t>13</a:t>
            </a:r>
            <a:r>
              <a:rPr lang="en-US" altLang="zh-CN" sz="28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.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用双线性变换法设计低通数字滤波器，要求用切比雪夫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I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型滤波器逼近，设计指标为：</a:t>
            </a:r>
          </a:p>
        </p:txBody>
      </p:sp>
      <p:sp>
        <p:nvSpPr>
          <p:cNvPr id="254985" name="Text Box 9"/>
          <p:cNvSpPr txBox="1">
            <a:spLocks noChangeArrowheads="1"/>
          </p:cNvSpPr>
          <p:nvPr/>
        </p:nvSpPr>
        <p:spPr bwMode="auto">
          <a:xfrm>
            <a:off x="250825" y="1700213"/>
            <a:ext cx="9366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解：</a:t>
            </a:r>
          </a:p>
        </p:txBody>
      </p:sp>
      <p:graphicFrame>
        <p:nvGraphicFramePr>
          <p:cNvPr id="255003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1629809"/>
              </p:ext>
            </p:extLst>
          </p:nvPr>
        </p:nvGraphicFramePr>
        <p:xfrm>
          <a:off x="4494213" y="1092200"/>
          <a:ext cx="1497012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814" name="公式" r:id="rId3" imgW="609480" imgH="241200" progId="Equation.3">
                  <p:embed/>
                </p:oleObj>
              </mc:Choice>
              <mc:Fallback>
                <p:oleObj name="公式" r:id="rId3" imgW="609480" imgH="241200" progId="Equation.3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94213" y="1092200"/>
                        <a:ext cx="1497012" cy="593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5004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3570396"/>
              </p:ext>
            </p:extLst>
          </p:nvPr>
        </p:nvGraphicFramePr>
        <p:xfrm>
          <a:off x="6111875" y="1109663"/>
          <a:ext cx="1654175" cy="56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815" name="公式" r:id="rId5" imgW="672840" imgH="228600" progId="Equation.3">
                  <p:embed/>
                </p:oleObj>
              </mc:Choice>
              <mc:Fallback>
                <p:oleObj name="公式" r:id="rId5" imgW="672840" imgH="22860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1875" y="1109663"/>
                        <a:ext cx="1654175" cy="5603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4007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9617514"/>
              </p:ext>
            </p:extLst>
          </p:nvPr>
        </p:nvGraphicFramePr>
        <p:xfrm>
          <a:off x="755650" y="1138238"/>
          <a:ext cx="1624013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816" name="公式" r:id="rId7" imgW="660240" imgH="241200" progId="Equation.3">
                  <p:embed/>
                </p:oleObj>
              </mc:Choice>
              <mc:Fallback>
                <p:oleObj name="公式" r:id="rId7" imgW="660240" imgH="24120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650" y="1138238"/>
                        <a:ext cx="1624013" cy="593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5012" name="Text Box 36"/>
          <p:cNvSpPr txBox="1">
            <a:spLocks noChangeArrowheads="1"/>
          </p:cNvSpPr>
          <p:nvPr/>
        </p:nvSpPr>
        <p:spPr bwMode="auto">
          <a:xfrm>
            <a:off x="150813" y="1700213"/>
            <a:ext cx="8496300" cy="1031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  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将低通数字滤波器的设计指标转化为低通模拟滤波器的设计指标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双线性法转换时需要预畸变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</a:p>
        </p:txBody>
      </p:sp>
      <p:graphicFrame>
        <p:nvGraphicFramePr>
          <p:cNvPr id="2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4654224"/>
              </p:ext>
            </p:extLst>
          </p:nvPr>
        </p:nvGraphicFramePr>
        <p:xfrm>
          <a:off x="2627313" y="1138238"/>
          <a:ext cx="1779587" cy="561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817" name="公式" r:id="rId9" imgW="723600" imgH="228600" progId="Equation.3">
                  <p:embed/>
                </p:oleObj>
              </mc:Choice>
              <mc:Fallback>
                <p:oleObj name="公式" r:id="rId9" imgW="723600" imgH="22860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27313" y="1138238"/>
                        <a:ext cx="1779587" cy="561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5016" name="Object 4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1379505"/>
              </p:ext>
            </p:extLst>
          </p:nvPr>
        </p:nvGraphicFramePr>
        <p:xfrm>
          <a:off x="971550" y="2708275"/>
          <a:ext cx="1944688" cy="871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818" name="公式" r:id="rId11" imgW="876240" imgH="393480" progId="Equation.3">
                  <p:embed/>
                </p:oleObj>
              </mc:Choice>
              <mc:Fallback>
                <p:oleObj name="公式" r:id="rId11" imgW="876240" imgH="393480" progId="Equation.3">
                  <p:embed/>
                  <p:pic>
                    <p:nvPicPr>
                      <p:cNvPr id="0" name="Object 4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2708275"/>
                        <a:ext cx="1944688" cy="8715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5017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4598471"/>
              </p:ext>
            </p:extLst>
          </p:nvPr>
        </p:nvGraphicFramePr>
        <p:xfrm>
          <a:off x="782638" y="3581400"/>
          <a:ext cx="5459412" cy="1690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819" name="公式" r:id="rId13" imgW="2641320" imgH="812520" progId="Equation.3">
                  <p:embed/>
                </p:oleObj>
              </mc:Choice>
              <mc:Fallback>
                <p:oleObj name="公式" r:id="rId13" imgW="2641320" imgH="81252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2638" y="3581400"/>
                        <a:ext cx="5459412" cy="1690688"/>
                      </a:xfrm>
                      <a:prstGeom prst="rect">
                        <a:avLst/>
                      </a:prstGeom>
                      <a:solidFill>
                        <a:srgbClr val="CCEC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5018" name="Text Box 42"/>
          <p:cNvSpPr txBox="1">
            <a:spLocks noChangeArrowheads="1"/>
          </p:cNvSpPr>
          <p:nvPr/>
        </p:nvSpPr>
        <p:spPr bwMode="auto">
          <a:xfrm>
            <a:off x="3852863" y="2924175"/>
            <a:ext cx="1439862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取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T=1</a:t>
            </a:r>
          </a:p>
        </p:txBody>
      </p:sp>
      <p:graphicFrame>
        <p:nvGraphicFramePr>
          <p:cNvPr id="255019" name="Object 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2965782"/>
              </p:ext>
            </p:extLst>
          </p:nvPr>
        </p:nvGraphicFramePr>
        <p:xfrm>
          <a:off x="4543425" y="5800725"/>
          <a:ext cx="1287463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820" name="公式" r:id="rId15" imgW="545760" imgH="215640" progId="Equation.3">
                  <p:embed/>
                </p:oleObj>
              </mc:Choice>
              <mc:Fallback>
                <p:oleObj name="公式" r:id="rId15" imgW="545760" imgH="215640" progId="Equation.3">
                  <p:embed/>
                  <p:pic>
                    <p:nvPicPr>
                      <p:cNvPr id="0" name="Object 4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43425" y="5800725"/>
                        <a:ext cx="1287463" cy="50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5020" name="Object 4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901542"/>
              </p:ext>
            </p:extLst>
          </p:nvPr>
        </p:nvGraphicFramePr>
        <p:xfrm>
          <a:off x="6069013" y="5800725"/>
          <a:ext cx="1527175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821" name="公式" r:id="rId17" imgW="647640" imgH="215640" progId="Equation.3">
                  <p:embed/>
                </p:oleObj>
              </mc:Choice>
              <mc:Fallback>
                <p:oleObj name="公式" r:id="rId17" imgW="647640" imgH="215640" progId="Equation.3">
                  <p:embed/>
                  <p:pic>
                    <p:nvPicPr>
                      <p:cNvPr id="0" name="Object 4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69013" y="5800725"/>
                        <a:ext cx="1527175" cy="50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5021" name="Text Box 45"/>
          <p:cNvSpPr txBox="1">
            <a:spLocks noChangeArrowheads="1"/>
          </p:cNvSpPr>
          <p:nvPr/>
        </p:nvSpPr>
        <p:spPr bwMode="auto">
          <a:xfrm>
            <a:off x="431800" y="5229225"/>
            <a:ext cx="62293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1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低通模拟滤波器的设计指标为</a:t>
            </a:r>
          </a:p>
        </p:txBody>
      </p:sp>
      <p:graphicFrame>
        <p:nvGraphicFramePr>
          <p:cNvPr id="255022" name="Objec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7779646"/>
              </p:ext>
            </p:extLst>
          </p:nvPr>
        </p:nvGraphicFramePr>
        <p:xfrm>
          <a:off x="2598738" y="5819775"/>
          <a:ext cx="1776412" cy="506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822" name="公式" r:id="rId19" imgW="799920" imgH="228600" progId="Equation.3">
                  <p:embed/>
                </p:oleObj>
              </mc:Choice>
              <mc:Fallback>
                <p:oleObj name="公式" r:id="rId19" imgW="799920" imgH="228600" progId="Equation.3">
                  <p:embed/>
                  <p:pic>
                    <p:nvPicPr>
                      <p:cNvPr id="0" name="Object 4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8738" y="5819775"/>
                        <a:ext cx="1776412" cy="506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5023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8825742"/>
              </p:ext>
            </p:extLst>
          </p:nvPr>
        </p:nvGraphicFramePr>
        <p:xfrm>
          <a:off x="720725" y="5819775"/>
          <a:ext cx="1747838" cy="534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823" name="公式" r:id="rId21" imgW="787320" imgH="241200" progId="Equation.3">
                  <p:embed/>
                </p:oleObj>
              </mc:Choice>
              <mc:Fallback>
                <p:oleObj name="公式" r:id="rId21" imgW="787320" imgH="241200" progId="Equation.3">
                  <p:embed/>
                  <p:pic>
                    <p:nvPicPr>
                      <p:cNvPr id="0" name="Object 4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0725" y="5819775"/>
                        <a:ext cx="1747838" cy="534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50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55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554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54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54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55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255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55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255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255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255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55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255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255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4981" grpId="0"/>
      <p:bldP spid="254985" grpId="0"/>
      <p:bldP spid="255012" grpId="0"/>
      <p:bldP spid="255018" grpId="0"/>
      <p:bldP spid="255021" grpId="0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7033" name="Object 32"/>
          <p:cNvGraphicFramePr>
            <a:graphicFrameLocks noChangeAspect="1"/>
          </p:cNvGraphicFramePr>
          <p:nvPr/>
        </p:nvGraphicFramePr>
        <p:xfrm>
          <a:off x="5048250" y="1485900"/>
          <a:ext cx="2652713" cy="989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3697" name="公式" r:id="rId3" imgW="1130040" imgH="419040" progId="Equation.3">
                  <p:embed/>
                </p:oleObj>
              </mc:Choice>
              <mc:Fallback>
                <p:oleObj name="公式" r:id="rId3" imgW="1130040" imgH="41904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48250" y="1485900"/>
                        <a:ext cx="2652713" cy="989013"/>
                      </a:xfrm>
                      <a:prstGeom prst="rect">
                        <a:avLst/>
                      </a:prstGeom>
                      <a:solidFill>
                        <a:srgbClr val="CCEC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7034" name="Text Box 10"/>
          <p:cNvSpPr txBox="1">
            <a:spLocks noChangeArrowheads="1"/>
          </p:cNvSpPr>
          <p:nvPr/>
        </p:nvSpPr>
        <p:spPr bwMode="auto">
          <a:xfrm>
            <a:off x="179388" y="677863"/>
            <a:ext cx="65532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设计模拟低通滤波器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切比雪夫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I)</a:t>
            </a:r>
          </a:p>
        </p:txBody>
      </p:sp>
      <p:graphicFrame>
        <p:nvGraphicFramePr>
          <p:cNvPr id="415772" name="Object 28"/>
          <p:cNvGraphicFramePr>
            <a:graphicFrameLocks noChangeAspect="1"/>
          </p:cNvGraphicFramePr>
          <p:nvPr/>
        </p:nvGraphicFramePr>
        <p:xfrm>
          <a:off x="7634288" y="1757363"/>
          <a:ext cx="1293812" cy="385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3698" name="公式" r:id="rId5" imgW="596880" imgH="177480" progId="Equation.3">
                  <p:embed/>
                </p:oleObj>
              </mc:Choice>
              <mc:Fallback>
                <p:oleObj name="公式" r:id="rId5" imgW="596880" imgH="17748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34288" y="1757363"/>
                        <a:ext cx="1293812" cy="385762"/>
                      </a:xfrm>
                      <a:prstGeom prst="rect">
                        <a:avLst/>
                      </a:prstGeom>
                      <a:solidFill>
                        <a:srgbClr val="B5F1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7036" name="Object 12"/>
          <p:cNvGraphicFramePr>
            <a:graphicFrameLocks/>
          </p:cNvGraphicFramePr>
          <p:nvPr/>
        </p:nvGraphicFramePr>
        <p:xfrm>
          <a:off x="107950" y="1341438"/>
          <a:ext cx="4987925" cy="1138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3699" name="公式" r:id="rId7" imgW="2209680" imgH="482400" progId="Equation.3">
                  <p:embed/>
                </p:oleObj>
              </mc:Choice>
              <mc:Fallback>
                <p:oleObj name="公式" r:id="rId7" imgW="2209680" imgH="482400" progId="Equation.3">
                  <p:embed/>
                  <p:pic>
                    <p:nvPicPr>
                      <p:cNvPr id="0" name="Object 12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950" y="1341438"/>
                        <a:ext cx="4987925" cy="11382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7037" name="Object 19"/>
          <p:cNvGraphicFramePr>
            <a:graphicFrameLocks noChangeAspect="1"/>
          </p:cNvGraphicFramePr>
          <p:nvPr/>
        </p:nvGraphicFramePr>
        <p:xfrm>
          <a:off x="7812088" y="2349500"/>
          <a:ext cx="1117600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3700" name="公式" r:id="rId9" imgW="406080" imgH="177480" progId="Equation.3">
                  <p:embed/>
                </p:oleObj>
              </mc:Choice>
              <mc:Fallback>
                <p:oleObj name="公式" r:id="rId9" imgW="406080" imgH="177480" progId="Equation.3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12088" y="2349500"/>
                        <a:ext cx="1117600" cy="487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5F1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7038" name="Object 14"/>
          <p:cNvGraphicFramePr>
            <a:graphicFrameLocks noChangeAspect="1"/>
          </p:cNvGraphicFramePr>
          <p:nvPr/>
        </p:nvGraphicFramePr>
        <p:xfrm>
          <a:off x="3575050" y="2565400"/>
          <a:ext cx="3805238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3701" name="公式" r:id="rId11" imgW="1612800" imgH="266400" progId="Equation.3">
                  <p:embed/>
                </p:oleObj>
              </mc:Choice>
              <mc:Fallback>
                <p:oleObj name="公式" r:id="rId11" imgW="1612800" imgH="26640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75050" y="2565400"/>
                        <a:ext cx="3805238" cy="628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7813" name="Rectangle 21"/>
          <p:cNvSpPr>
            <a:spLocks noChangeArrowheads="1"/>
          </p:cNvSpPr>
          <p:nvPr/>
        </p:nvSpPr>
        <p:spPr bwMode="auto">
          <a:xfrm>
            <a:off x="250825" y="2722563"/>
            <a:ext cx="2979738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查表</a:t>
            </a:r>
            <a:r>
              <a:rPr lang="en-US" altLang="zh-CN" sz="2800" dirty="0">
                <a:ea typeface="楷体_GB2312" pitchFamily="49" charset="-122"/>
              </a:rPr>
              <a:t>261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页 表</a:t>
            </a:r>
            <a:r>
              <a:rPr lang="en-US" altLang="zh-CN" sz="2800" dirty="0">
                <a:ea typeface="楷体_GB2312" pitchFamily="49" charset="-122"/>
              </a:rPr>
              <a:t>6-5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 </a:t>
            </a:r>
          </a:p>
        </p:txBody>
      </p:sp>
      <p:graphicFrame>
        <p:nvGraphicFramePr>
          <p:cNvPr id="417818" name="Object 26"/>
          <p:cNvGraphicFramePr>
            <a:graphicFrameLocks noChangeAspect="1"/>
          </p:cNvGraphicFramePr>
          <p:nvPr/>
        </p:nvGraphicFramePr>
        <p:xfrm>
          <a:off x="293688" y="3298825"/>
          <a:ext cx="8020050" cy="935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3702" name="公式" r:id="rId13" imgW="3327120" imgH="393480" progId="Equation.3">
                  <p:embed/>
                </p:oleObj>
              </mc:Choice>
              <mc:Fallback>
                <p:oleObj name="公式" r:id="rId13" imgW="3327120" imgH="393480" progId="Equation.3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3688" y="3298825"/>
                        <a:ext cx="8020050" cy="935038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7819" name="Object 27"/>
          <p:cNvGraphicFramePr>
            <a:graphicFrameLocks noChangeAspect="1"/>
          </p:cNvGraphicFramePr>
          <p:nvPr/>
        </p:nvGraphicFramePr>
        <p:xfrm>
          <a:off x="395288" y="4525963"/>
          <a:ext cx="1406525" cy="515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3703" name="公式" r:id="rId15" imgW="622080" imgH="228600" progId="Equation.3">
                  <p:embed/>
                </p:oleObj>
              </mc:Choice>
              <mc:Fallback>
                <p:oleObj name="公式" r:id="rId15" imgW="622080" imgH="228600" progId="Equation.3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288" y="4525963"/>
                        <a:ext cx="1406525" cy="515937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7820" name="Object 28"/>
          <p:cNvGraphicFramePr>
            <a:graphicFrameLocks noChangeAspect="1"/>
          </p:cNvGraphicFramePr>
          <p:nvPr/>
        </p:nvGraphicFramePr>
        <p:xfrm>
          <a:off x="5824538" y="4306888"/>
          <a:ext cx="1470025" cy="935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3704" name="公式" r:id="rId17" imgW="609480" imgH="393480" progId="Equation.3">
                  <p:embed/>
                </p:oleObj>
              </mc:Choice>
              <mc:Fallback>
                <p:oleObj name="公式" r:id="rId17" imgW="609480" imgH="39348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24538" y="4306888"/>
                        <a:ext cx="1470025" cy="935037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27"/>
          <p:cNvGraphicFramePr>
            <a:graphicFrameLocks noChangeAspect="1"/>
          </p:cNvGraphicFramePr>
          <p:nvPr/>
        </p:nvGraphicFramePr>
        <p:xfrm>
          <a:off x="1806575" y="4306888"/>
          <a:ext cx="4046538" cy="976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3705" name="公式" r:id="rId19" imgW="1790640" imgH="431640" progId="Equation.3">
                  <p:embed/>
                </p:oleObj>
              </mc:Choice>
              <mc:Fallback>
                <p:oleObj name="公式" r:id="rId19" imgW="1790640" imgH="431640" progId="Equation.3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6575" y="4306888"/>
                        <a:ext cx="4046538" cy="976312"/>
                      </a:xfrm>
                      <a:prstGeom prst="rect">
                        <a:avLst/>
                      </a:prstGeom>
                      <a:solidFill>
                        <a:schemeClr val="hlink">
                          <a:alpha val="0"/>
                        </a:scheme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7048" name="Object 24"/>
          <p:cNvGraphicFramePr>
            <a:graphicFrameLocks noChangeAspect="1"/>
          </p:cNvGraphicFramePr>
          <p:nvPr/>
        </p:nvGraphicFramePr>
        <p:xfrm>
          <a:off x="4356100" y="115888"/>
          <a:ext cx="1287463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3706" name="公式" r:id="rId21" imgW="545760" imgH="215640" progId="Equation.3">
                  <p:embed/>
                </p:oleObj>
              </mc:Choice>
              <mc:Fallback>
                <p:oleObj name="公式" r:id="rId21" imgW="545760" imgH="215640" progId="Equation.3">
                  <p:embed/>
                  <p:pic>
                    <p:nvPicPr>
                      <p:cNvPr id="0" name="Object 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56100" y="115888"/>
                        <a:ext cx="1287463" cy="50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7049" name="Object 25"/>
          <p:cNvGraphicFramePr>
            <a:graphicFrameLocks noChangeAspect="1"/>
          </p:cNvGraphicFramePr>
          <p:nvPr/>
        </p:nvGraphicFramePr>
        <p:xfrm>
          <a:off x="5881688" y="115888"/>
          <a:ext cx="1527175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3707" name="公式" r:id="rId23" imgW="647640" imgH="215640" progId="Equation.3">
                  <p:embed/>
                </p:oleObj>
              </mc:Choice>
              <mc:Fallback>
                <p:oleObj name="公式" r:id="rId23" imgW="647640" imgH="215640" progId="Equation.3">
                  <p:embed/>
                  <p:pic>
                    <p:nvPicPr>
                      <p:cNvPr id="0" name="Object 2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81688" y="115888"/>
                        <a:ext cx="1527175" cy="50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7051" name="Object 27"/>
          <p:cNvGraphicFramePr>
            <a:graphicFrameLocks noChangeAspect="1"/>
          </p:cNvGraphicFramePr>
          <p:nvPr/>
        </p:nvGraphicFramePr>
        <p:xfrm>
          <a:off x="2411413" y="120650"/>
          <a:ext cx="1776412" cy="506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3708" name="公式" r:id="rId25" imgW="799920" imgH="228600" progId="Equation.3">
                  <p:embed/>
                </p:oleObj>
              </mc:Choice>
              <mc:Fallback>
                <p:oleObj name="公式" r:id="rId25" imgW="799920" imgH="228600" progId="Equation.3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11413" y="120650"/>
                        <a:ext cx="1776412" cy="506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7052" name="Object 28"/>
          <p:cNvGraphicFramePr>
            <a:graphicFrameLocks noChangeAspect="1"/>
          </p:cNvGraphicFramePr>
          <p:nvPr/>
        </p:nvGraphicFramePr>
        <p:xfrm>
          <a:off x="533400" y="120650"/>
          <a:ext cx="1747838" cy="534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3709" name="公式" r:id="rId27" imgW="787320" imgH="241200" progId="Equation.3">
                  <p:embed/>
                </p:oleObj>
              </mc:Choice>
              <mc:Fallback>
                <p:oleObj name="公式" r:id="rId27" imgW="787320" imgH="24120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" y="120650"/>
                        <a:ext cx="1747838" cy="534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8"/>
          <p:cNvGraphicFramePr>
            <a:graphicFrameLocks noChangeAspect="1"/>
          </p:cNvGraphicFramePr>
          <p:nvPr/>
        </p:nvGraphicFramePr>
        <p:xfrm>
          <a:off x="2051050" y="5589588"/>
          <a:ext cx="2143125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3710" name="公式" r:id="rId29" imgW="888840" imgH="228600" progId="Equation.3">
                  <p:embed/>
                </p:oleObj>
              </mc:Choice>
              <mc:Fallback>
                <p:oleObj name="公式" r:id="rId29" imgW="888840" imgH="22860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51050" y="5589588"/>
                        <a:ext cx="2143125" cy="542925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7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57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57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57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57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57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57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57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415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257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417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417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4178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417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 nodeType="clickPar">
                      <p:stCondLst>
                        <p:cond delay="indefinite"/>
                      </p:stCondLst>
                      <p:childTnLst>
                        <p:par>
                          <p:cTn id="7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034" grpId="0"/>
      <p:bldP spid="417813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7818" name="Object 26"/>
          <p:cNvGraphicFramePr>
            <a:graphicFrameLocks noChangeAspect="1"/>
          </p:cNvGraphicFramePr>
          <p:nvPr/>
        </p:nvGraphicFramePr>
        <p:xfrm>
          <a:off x="222250" y="57150"/>
          <a:ext cx="7627938" cy="88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550" name="公式" r:id="rId3" imgW="3327120" imgH="393480" progId="Equation.3">
                  <p:embed/>
                </p:oleObj>
              </mc:Choice>
              <mc:Fallback>
                <p:oleObj name="公式" r:id="rId3" imgW="3327120" imgH="393480" progId="Equation.3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2250" y="57150"/>
                        <a:ext cx="7627938" cy="889000"/>
                      </a:xfrm>
                      <a:prstGeom prst="rect">
                        <a:avLst/>
                      </a:prstGeom>
                      <a:solidFill>
                        <a:srgbClr val="A3EDFF">
                          <a:alpha val="0"/>
                        </a:srgbClr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8053" name="Text Box 5"/>
          <p:cNvSpPr txBox="1">
            <a:spLocks noChangeArrowheads="1"/>
          </p:cNvSpPr>
          <p:nvPr/>
        </p:nvSpPr>
        <p:spPr bwMode="auto">
          <a:xfrm>
            <a:off x="250825" y="1038225"/>
            <a:ext cx="194468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去归一化</a:t>
            </a:r>
          </a:p>
        </p:txBody>
      </p:sp>
      <p:graphicFrame>
        <p:nvGraphicFramePr>
          <p:cNvPr id="419851" name="Object 11"/>
          <p:cNvGraphicFramePr>
            <a:graphicFrameLocks noChangeAspect="1"/>
          </p:cNvGraphicFramePr>
          <p:nvPr/>
        </p:nvGraphicFramePr>
        <p:xfrm>
          <a:off x="1835150" y="936625"/>
          <a:ext cx="1149350" cy="938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551" name="公式" r:id="rId5" imgW="545760" imgH="444240" progId="Equation.3">
                  <p:embed/>
                </p:oleObj>
              </mc:Choice>
              <mc:Fallback>
                <p:oleObj name="公式" r:id="rId5" imgW="545760" imgH="44424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936625"/>
                        <a:ext cx="1149350" cy="938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A3ED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1"/>
          <p:cNvGraphicFramePr>
            <a:graphicFrameLocks noChangeAspect="1"/>
          </p:cNvGraphicFramePr>
          <p:nvPr/>
        </p:nvGraphicFramePr>
        <p:xfrm>
          <a:off x="3027363" y="935038"/>
          <a:ext cx="126365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552" name="公式" r:id="rId7" imgW="583920" imgH="393480" progId="Equation.3">
                  <p:embed/>
                </p:oleObj>
              </mc:Choice>
              <mc:Fallback>
                <p:oleObj name="公式" r:id="rId7" imgW="583920" imgH="39348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27363" y="935038"/>
                        <a:ext cx="1263650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A3ED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8058" name="Text Box 10"/>
          <p:cNvSpPr txBox="1">
            <a:spLocks noChangeArrowheads="1"/>
          </p:cNvSpPr>
          <p:nvPr/>
        </p:nvSpPr>
        <p:spPr bwMode="auto">
          <a:xfrm>
            <a:off x="136525" y="2781300"/>
            <a:ext cx="8640763" cy="56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将模拟滤波器转换为数字滤波器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双线性变换法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</a:p>
        </p:txBody>
      </p:sp>
      <p:graphicFrame>
        <p:nvGraphicFramePr>
          <p:cNvPr id="258059" name="Object 11"/>
          <p:cNvGraphicFramePr>
            <a:graphicFrameLocks noChangeAspect="1"/>
          </p:cNvGraphicFramePr>
          <p:nvPr/>
        </p:nvGraphicFramePr>
        <p:xfrm>
          <a:off x="352425" y="3357563"/>
          <a:ext cx="3476625" cy="879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553" name="公式" r:id="rId9" imgW="1307880" imgH="330120" progId="Equation.3">
                  <p:embed/>
                </p:oleObj>
              </mc:Choice>
              <mc:Fallback>
                <p:oleObj name="公式" r:id="rId9" imgW="1307880" imgH="33012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2425" y="3357563"/>
                        <a:ext cx="3476625" cy="879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8060" name="Text Box 12"/>
          <p:cNvSpPr txBox="1">
            <a:spLocks noChangeArrowheads="1"/>
          </p:cNvSpPr>
          <p:nvPr/>
        </p:nvSpPr>
        <p:spPr bwMode="auto">
          <a:xfrm>
            <a:off x="4211638" y="3592513"/>
            <a:ext cx="1439862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取</a:t>
            </a:r>
            <a:r>
              <a:rPr lang="en-US" altLang="zh-CN" sz="2800" dirty="0">
                <a:ea typeface="楷体_GB2312" pitchFamily="49" charset="-122"/>
              </a:rPr>
              <a:t>T=1</a:t>
            </a:r>
          </a:p>
        </p:txBody>
      </p:sp>
      <p:graphicFrame>
        <p:nvGraphicFramePr>
          <p:cNvPr id="258061" name="Object 13"/>
          <p:cNvGraphicFramePr>
            <a:graphicFrameLocks noChangeAspect="1"/>
          </p:cNvGraphicFramePr>
          <p:nvPr/>
        </p:nvGraphicFramePr>
        <p:xfrm>
          <a:off x="193675" y="1844675"/>
          <a:ext cx="7288213" cy="928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554" name="公式" r:id="rId11" imgW="3085920" imgH="393480" progId="Equation.3">
                  <p:embed/>
                </p:oleObj>
              </mc:Choice>
              <mc:Fallback>
                <p:oleObj name="公式" r:id="rId11" imgW="3085920" imgH="39348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3675" y="1844675"/>
                        <a:ext cx="7288213" cy="928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8063" name="Object 15"/>
          <p:cNvGraphicFramePr>
            <a:graphicFrameLocks noChangeAspect="1"/>
          </p:cNvGraphicFramePr>
          <p:nvPr/>
        </p:nvGraphicFramePr>
        <p:xfrm>
          <a:off x="304800" y="4292600"/>
          <a:ext cx="8372475" cy="928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555" name="公式" r:id="rId13" imgW="3771720" imgH="419040" progId="Equation.3">
                  <p:embed/>
                </p:oleObj>
              </mc:Choice>
              <mc:Fallback>
                <p:oleObj name="公式" r:id="rId13" imgW="3771720" imgH="419040" progId="Equation.3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4292600"/>
                        <a:ext cx="8372475" cy="928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8065" name="Text Box 17"/>
          <p:cNvSpPr txBox="1">
            <a:spLocks noChangeArrowheads="1"/>
          </p:cNvSpPr>
          <p:nvPr/>
        </p:nvSpPr>
        <p:spPr bwMode="auto">
          <a:xfrm>
            <a:off x="7667625" y="5876925"/>
            <a:ext cx="108108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  <a:hlinkClick r:id="rId15" action="ppaction://hlinksldjump"/>
              </a:rPr>
              <a:t>返回</a:t>
            </a:r>
            <a:endParaRPr lang="zh-CN" altLang="en-US" sz="28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58066" name="Rectangle 18"/>
          <p:cNvSpPr>
            <a:spLocks noChangeArrowheads="1"/>
          </p:cNvSpPr>
          <p:nvPr/>
        </p:nvSpPr>
        <p:spPr bwMode="auto">
          <a:xfrm>
            <a:off x="2484438" y="5272088"/>
            <a:ext cx="467995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800">
                <a:solidFill>
                  <a:srgbClr val="FFFF00"/>
                </a:solidFill>
              </a:rPr>
              <a:t>[Bz,Az] = bilinear(B,A,Fs)</a:t>
            </a:r>
          </a:p>
        </p:txBody>
      </p:sp>
      <p:sp>
        <p:nvSpPr>
          <p:cNvPr id="258068" name="Rectangle 20"/>
          <p:cNvSpPr>
            <a:spLocks noChangeArrowheads="1"/>
          </p:cNvSpPr>
          <p:nvPr/>
        </p:nvSpPr>
        <p:spPr bwMode="auto">
          <a:xfrm>
            <a:off x="1401763" y="5791200"/>
            <a:ext cx="6049962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800">
                <a:solidFill>
                  <a:srgbClr val="FFFF00"/>
                </a:solidFill>
              </a:rPr>
              <a:t>[N,wc] = cheb1ord(wp,ws,Rp,Rs)</a:t>
            </a:r>
          </a:p>
        </p:txBody>
      </p:sp>
      <p:sp>
        <p:nvSpPr>
          <p:cNvPr id="258069" name="Rectangle 21"/>
          <p:cNvSpPr>
            <a:spLocks noChangeArrowheads="1"/>
          </p:cNvSpPr>
          <p:nvPr/>
        </p:nvSpPr>
        <p:spPr bwMode="auto">
          <a:xfrm>
            <a:off x="1446213" y="6272213"/>
            <a:ext cx="499745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800">
                <a:solidFill>
                  <a:srgbClr val="FFFF00"/>
                </a:solidFill>
              </a:rPr>
              <a:t>[b,a] = cheby1(N,Rp,wc 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17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58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19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58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58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58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58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58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58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58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258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258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8053" grpId="0"/>
      <p:bldP spid="258058" grpId="0"/>
      <p:bldP spid="258060" grpId="0"/>
      <p:bldP spid="258065" grpId="0"/>
      <p:bldP spid="258066" grpId="0"/>
      <p:bldP spid="258068" grpId="0"/>
      <p:bldP spid="258069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916" name="Rectangle 4"/>
          <p:cNvSpPr>
            <a:spLocks noChangeArrowheads="1"/>
          </p:cNvSpPr>
          <p:nvPr/>
        </p:nvSpPr>
        <p:spPr bwMode="auto">
          <a:xfrm>
            <a:off x="250825" y="792163"/>
            <a:ext cx="7634288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10000"/>
              </a:spcBef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模拟滤波器转化为数字滤波器：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s</a:t>
            </a:r>
            <a:r>
              <a:rPr lang="en-US" altLang="zh-CN" sz="2800" dirty="0">
                <a:ea typeface="楷体_GB2312" pitchFamily="49" charset="-122"/>
              </a:rPr>
              <a:t>)</a:t>
            </a:r>
            <a:r>
              <a:rPr lang="en-US" altLang="zh-CN" sz="2800" dirty="0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en-US" altLang="en-US" sz="2800" dirty="0">
                <a:ea typeface="楷体_GB2312" pitchFamily="49" charset="-122"/>
              </a:rPr>
              <a:t>→</a:t>
            </a:r>
            <a:r>
              <a:rPr lang="en-US" altLang="zh-CN" sz="2800" dirty="0">
                <a:ea typeface="楷体_GB2312" pitchFamily="49" charset="-122"/>
              </a:rPr>
              <a:t> 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en-US" altLang="zh-CN" sz="2800" dirty="0">
                <a:ea typeface="楷体_GB2312" pitchFamily="49" charset="-122"/>
              </a:rPr>
              <a:t>)</a:t>
            </a:r>
          </a:p>
        </p:txBody>
      </p:sp>
      <p:sp>
        <p:nvSpPr>
          <p:cNvPr id="294917" name="Text Box 5"/>
          <p:cNvSpPr txBox="1">
            <a:spLocks noChangeArrowheads="1"/>
          </p:cNvSpPr>
          <p:nvPr/>
        </p:nvSpPr>
        <p:spPr bwMode="auto">
          <a:xfrm>
            <a:off x="165100" y="1746250"/>
            <a:ext cx="33845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冲激响应不变法</a:t>
            </a:r>
          </a:p>
        </p:txBody>
      </p:sp>
      <p:sp>
        <p:nvSpPr>
          <p:cNvPr id="294918" name="Text Box 6"/>
          <p:cNvSpPr txBox="1">
            <a:spLocks noChangeArrowheads="1"/>
          </p:cNvSpPr>
          <p:nvPr/>
        </p:nvSpPr>
        <p:spPr bwMode="auto">
          <a:xfrm>
            <a:off x="165100" y="3028950"/>
            <a:ext cx="295116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双线性变换法</a:t>
            </a:r>
          </a:p>
        </p:txBody>
      </p:sp>
      <p:graphicFrame>
        <p:nvGraphicFramePr>
          <p:cNvPr id="419851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1158010"/>
              </p:ext>
            </p:extLst>
          </p:nvPr>
        </p:nvGraphicFramePr>
        <p:xfrm>
          <a:off x="49213" y="1725613"/>
          <a:ext cx="506412" cy="1890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704" name="公式" r:id="rId3" imgW="190440" imgH="711000" progId="Equation.3">
                  <p:embed/>
                </p:oleObj>
              </mc:Choice>
              <mc:Fallback>
                <p:oleObj name="公式" r:id="rId3" imgW="190440" imgH="71100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213" y="1725613"/>
                        <a:ext cx="506412" cy="1890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A3ED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4920" name="Text Box 8"/>
          <p:cNvSpPr txBox="1">
            <a:spLocks noChangeArrowheads="1"/>
          </p:cNvSpPr>
          <p:nvPr/>
        </p:nvSpPr>
        <p:spPr bwMode="auto">
          <a:xfrm>
            <a:off x="2901950" y="1330325"/>
            <a:ext cx="14541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2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优点：</a:t>
            </a:r>
          </a:p>
        </p:txBody>
      </p:sp>
      <p:sp>
        <p:nvSpPr>
          <p:cNvPr id="294921" name="Rectangle 9"/>
          <p:cNvSpPr>
            <a:spLocks noChangeArrowheads="1"/>
          </p:cNvSpPr>
          <p:nvPr/>
        </p:nvSpPr>
        <p:spPr bwMode="auto">
          <a:xfrm>
            <a:off x="2930525" y="2065338"/>
            <a:ext cx="171291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缺点：</a:t>
            </a:r>
          </a:p>
        </p:txBody>
      </p:sp>
      <p:sp>
        <p:nvSpPr>
          <p:cNvPr id="294922" name="Text Box 10"/>
          <p:cNvSpPr txBox="1">
            <a:spLocks noChangeArrowheads="1"/>
          </p:cNvSpPr>
          <p:nvPr/>
        </p:nvSpPr>
        <p:spPr bwMode="auto">
          <a:xfrm>
            <a:off x="2541588" y="2697163"/>
            <a:ext cx="1814512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优点：</a:t>
            </a:r>
          </a:p>
        </p:txBody>
      </p:sp>
      <p:sp>
        <p:nvSpPr>
          <p:cNvPr id="294923" name="Text Box 11"/>
          <p:cNvSpPr txBox="1">
            <a:spLocks noChangeArrowheads="1"/>
          </p:cNvSpPr>
          <p:nvPr/>
        </p:nvSpPr>
        <p:spPr bwMode="auto">
          <a:xfrm>
            <a:off x="2555875" y="3390900"/>
            <a:ext cx="15113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缺点：</a:t>
            </a:r>
          </a:p>
        </p:txBody>
      </p:sp>
      <p:graphicFrame>
        <p:nvGraphicFramePr>
          <p:cNvPr id="294924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9699195"/>
              </p:ext>
            </p:extLst>
          </p:nvPr>
        </p:nvGraphicFramePr>
        <p:xfrm>
          <a:off x="7019925" y="2516188"/>
          <a:ext cx="2028825" cy="946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705" name="公式" r:id="rId5" imgW="927000" imgH="431640" progId="Equation.3">
                  <p:embed/>
                </p:oleObj>
              </mc:Choice>
              <mc:Fallback>
                <p:oleObj name="公式" r:id="rId5" imgW="927000" imgH="43164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19925" y="2516188"/>
                        <a:ext cx="2028825" cy="946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6927343"/>
              </p:ext>
            </p:extLst>
          </p:nvPr>
        </p:nvGraphicFramePr>
        <p:xfrm>
          <a:off x="2728913" y="1444625"/>
          <a:ext cx="506412" cy="1216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706" name="公式" r:id="rId7" imgW="190440" imgH="457200" progId="Equation.3">
                  <p:embed/>
                </p:oleObj>
              </mc:Choice>
              <mc:Fallback>
                <p:oleObj name="公式" r:id="rId7" imgW="190440" imgH="45720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28913" y="1444625"/>
                        <a:ext cx="506412" cy="1216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A3ED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4926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4313543"/>
              </p:ext>
            </p:extLst>
          </p:nvPr>
        </p:nvGraphicFramePr>
        <p:xfrm>
          <a:off x="2382838" y="2741613"/>
          <a:ext cx="506412" cy="1216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707" name="公式" r:id="rId9" imgW="190440" imgH="457200" progId="Equation.3">
                  <p:embed/>
                </p:oleObj>
              </mc:Choice>
              <mc:Fallback>
                <p:oleObj name="公式" r:id="rId9" imgW="190440" imgH="45720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82838" y="2741613"/>
                        <a:ext cx="506412" cy="1216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4927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0708292"/>
              </p:ext>
            </p:extLst>
          </p:nvPr>
        </p:nvGraphicFramePr>
        <p:xfrm>
          <a:off x="7294563" y="1387475"/>
          <a:ext cx="1323975" cy="452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708" name="公式" r:id="rId11" imgW="520560" imgH="177480" progId="Equation.3">
                  <p:embed/>
                </p:oleObj>
              </mc:Choice>
              <mc:Fallback>
                <p:oleObj name="公式" r:id="rId11" imgW="520560" imgH="177480" progId="Equation.3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94563" y="1387475"/>
                        <a:ext cx="1323975" cy="4524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4928" name="Object 16"/>
          <p:cNvGraphicFramePr>
            <a:graphicFrameLocks noChangeAspect="1"/>
          </p:cNvGraphicFramePr>
          <p:nvPr/>
        </p:nvGraphicFramePr>
        <p:xfrm>
          <a:off x="611188" y="5614988"/>
          <a:ext cx="946150" cy="541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709" name="公式" r:id="rId13" imgW="355320" imgH="203040" progId="Equation.3">
                  <p:embed/>
                </p:oleObj>
              </mc:Choice>
              <mc:Fallback>
                <p:oleObj name="公式" r:id="rId13" imgW="355320" imgH="203040" progId="Equation.3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188" y="5614988"/>
                        <a:ext cx="946150" cy="5413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4929" name="Object 17"/>
          <p:cNvGraphicFramePr>
            <a:graphicFrameLocks noChangeAspect="1"/>
          </p:cNvGraphicFramePr>
          <p:nvPr/>
        </p:nvGraphicFramePr>
        <p:xfrm>
          <a:off x="4878388" y="5630863"/>
          <a:ext cx="1062037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710" name="公式" r:id="rId15" imgW="368280" imgH="203040" progId="Equation.3">
                  <p:embed/>
                </p:oleObj>
              </mc:Choice>
              <mc:Fallback>
                <p:oleObj name="公式" r:id="rId15" imgW="368280" imgH="203040" progId="Equation.3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78388" y="5630863"/>
                        <a:ext cx="1062037" cy="584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4930" name="Object 18"/>
          <p:cNvGraphicFramePr>
            <a:graphicFrameLocks noChangeAspect="1"/>
          </p:cNvGraphicFramePr>
          <p:nvPr/>
        </p:nvGraphicFramePr>
        <p:xfrm>
          <a:off x="4092575" y="5686425"/>
          <a:ext cx="550863" cy="441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711" name="公式" r:id="rId17" imgW="190440" imgH="152280" progId="Equation.3">
                  <p:embed/>
                </p:oleObj>
              </mc:Choice>
              <mc:Fallback>
                <p:oleObj name="公式" r:id="rId17" imgW="190440" imgH="152280" progId="Equation.3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92575" y="5686425"/>
                        <a:ext cx="550863" cy="441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4931" name="Object 19"/>
          <p:cNvGraphicFramePr>
            <a:graphicFrameLocks noChangeAspect="1"/>
          </p:cNvGraphicFramePr>
          <p:nvPr/>
        </p:nvGraphicFramePr>
        <p:xfrm>
          <a:off x="1949450" y="5270500"/>
          <a:ext cx="2130425" cy="1111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712" name="公式" r:id="rId19" imgW="799920" imgH="419040" progId="Equation.3">
                  <p:embed/>
                </p:oleObj>
              </mc:Choice>
              <mc:Fallback>
                <p:oleObj name="公式" r:id="rId19" imgW="799920" imgH="419040" progId="Equation.3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49450" y="5270500"/>
                        <a:ext cx="2130425" cy="1111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4932" name="Object 20"/>
          <p:cNvGraphicFramePr>
            <a:graphicFrameLocks noChangeAspect="1"/>
          </p:cNvGraphicFramePr>
          <p:nvPr/>
        </p:nvGraphicFramePr>
        <p:xfrm>
          <a:off x="395288" y="4038600"/>
          <a:ext cx="3181350" cy="1279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713" name="公式" r:id="rId21" imgW="1104840" imgH="444240" progId="Equation.3">
                  <p:embed/>
                </p:oleObj>
              </mc:Choice>
              <mc:Fallback>
                <p:oleObj name="公式" r:id="rId21" imgW="1104840" imgH="444240" progId="Equation.3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288" y="4038600"/>
                        <a:ext cx="3181350" cy="1279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4933" name="Object 21"/>
          <p:cNvGraphicFramePr>
            <a:graphicFrameLocks noChangeAspect="1"/>
          </p:cNvGraphicFramePr>
          <p:nvPr/>
        </p:nvGraphicFramePr>
        <p:xfrm>
          <a:off x="4284663" y="4394200"/>
          <a:ext cx="1389062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714" name="公式" r:id="rId23" imgW="482400" imgH="203040" progId="Equation.3">
                  <p:embed/>
                </p:oleObj>
              </mc:Choice>
              <mc:Fallback>
                <p:oleObj name="公式" r:id="rId23" imgW="482400" imgH="203040" progId="Equation.3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84663" y="4394200"/>
                        <a:ext cx="1389062" cy="584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4934" name="Object 22"/>
          <p:cNvGraphicFramePr>
            <a:graphicFrameLocks noChangeAspect="1"/>
          </p:cNvGraphicFramePr>
          <p:nvPr/>
        </p:nvGraphicFramePr>
        <p:xfrm>
          <a:off x="3608388" y="4449763"/>
          <a:ext cx="550862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715" name="公式" r:id="rId25" imgW="190440" imgH="152280" progId="Equation.3">
                  <p:embed/>
                </p:oleObj>
              </mc:Choice>
              <mc:Fallback>
                <p:oleObj name="公式" r:id="rId25" imgW="190440" imgH="152280" progId="Equation.3">
                  <p:embed/>
                  <p:pic>
                    <p:nvPicPr>
                      <p:cNvPr id="0" name="Object 2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08388" y="4449763"/>
                        <a:ext cx="550862" cy="4397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4935" name="Object 23"/>
          <p:cNvGraphicFramePr>
            <a:graphicFrameLocks noChangeAspect="1"/>
          </p:cNvGraphicFramePr>
          <p:nvPr/>
        </p:nvGraphicFramePr>
        <p:xfrm>
          <a:off x="5651500" y="4037013"/>
          <a:ext cx="841375" cy="1243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716" name="公式" r:id="rId27" imgW="291960" imgH="431640" progId="Equation.3">
                  <p:embed/>
                </p:oleObj>
              </mc:Choice>
              <mc:Fallback>
                <p:oleObj name="公式" r:id="rId27" imgW="291960" imgH="431640" progId="Equation.3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51500" y="4037013"/>
                        <a:ext cx="841375" cy="1243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4936" name="Object 24"/>
          <p:cNvGraphicFramePr>
            <a:graphicFrameLocks noChangeAspect="1"/>
          </p:cNvGraphicFramePr>
          <p:nvPr/>
        </p:nvGraphicFramePr>
        <p:xfrm>
          <a:off x="6588125" y="4051300"/>
          <a:ext cx="731838" cy="658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717" name="公式" r:id="rId29" imgW="253800" imgH="228600" progId="Equation.3">
                  <p:embed/>
                </p:oleObj>
              </mc:Choice>
              <mc:Fallback>
                <p:oleObj name="公式" r:id="rId29" imgW="253800" imgH="228600" progId="Equation.3">
                  <p:embed/>
                  <p:pic>
                    <p:nvPicPr>
                      <p:cNvPr id="0" name="Object 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88125" y="4051300"/>
                        <a:ext cx="731838" cy="6588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4937" name="Object 25"/>
          <p:cNvGraphicFramePr>
            <a:graphicFrameLocks noChangeAspect="1"/>
          </p:cNvGraphicFramePr>
          <p:nvPr/>
        </p:nvGraphicFramePr>
        <p:xfrm>
          <a:off x="6213475" y="4122738"/>
          <a:ext cx="1865313" cy="1133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718" name="公式" r:id="rId31" imgW="647640" imgH="393480" progId="Equation.3">
                  <p:embed/>
                </p:oleObj>
              </mc:Choice>
              <mc:Fallback>
                <p:oleObj name="公式" r:id="rId31" imgW="647640" imgH="393480" progId="Equation.3">
                  <p:embed/>
                  <p:pic>
                    <p:nvPicPr>
                      <p:cNvPr id="0" name="Object 2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13475" y="4122738"/>
                        <a:ext cx="1865313" cy="1133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4938" name="Text Box 26"/>
          <p:cNvSpPr txBox="1">
            <a:spLocks noChangeArrowheads="1"/>
          </p:cNvSpPr>
          <p:nvPr/>
        </p:nvSpPr>
        <p:spPr bwMode="auto">
          <a:xfrm>
            <a:off x="3130550" y="79375"/>
            <a:ext cx="2881313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6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复    习</a:t>
            </a:r>
          </a:p>
        </p:txBody>
      </p:sp>
      <p:sp>
        <p:nvSpPr>
          <p:cNvPr id="294939" name="Text Box 27"/>
          <p:cNvSpPr txBox="1">
            <a:spLocks noChangeArrowheads="1"/>
          </p:cNvSpPr>
          <p:nvPr/>
        </p:nvSpPr>
        <p:spPr bwMode="auto">
          <a:xfrm>
            <a:off x="3924300" y="1341438"/>
            <a:ext cx="411956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2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频率变换呈线性关系</a:t>
            </a:r>
          </a:p>
        </p:txBody>
      </p:sp>
      <p:sp>
        <p:nvSpPr>
          <p:cNvPr id="294940" name="Rectangle 28"/>
          <p:cNvSpPr>
            <a:spLocks noChangeArrowheads="1"/>
          </p:cNvSpPr>
          <p:nvPr/>
        </p:nvSpPr>
        <p:spPr bwMode="auto">
          <a:xfrm>
            <a:off x="3924300" y="2076450"/>
            <a:ext cx="333533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频率混叠失真</a:t>
            </a:r>
          </a:p>
        </p:txBody>
      </p:sp>
      <p:sp>
        <p:nvSpPr>
          <p:cNvPr id="294941" name="Text Box 29"/>
          <p:cNvSpPr txBox="1">
            <a:spLocks noChangeArrowheads="1"/>
          </p:cNvSpPr>
          <p:nvPr/>
        </p:nvSpPr>
        <p:spPr bwMode="auto">
          <a:xfrm>
            <a:off x="3563938" y="2708275"/>
            <a:ext cx="386873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消除了频率混叠失真</a:t>
            </a:r>
          </a:p>
        </p:txBody>
      </p:sp>
      <p:sp>
        <p:nvSpPr>
          <p:cNvPr id="294942" name="Text Box 30"/>
          <p:cNvSpPr txBox="1">
            <a:spLocks noChangeArrowheads="1"/>
          </p:cNvSpPr>
          <p:nvPr/>
        </p:nvSpPr>
        <p:spPr bwMode="auto">
          <a:xfrm>
            <a:off x="3606800" y="3400425"/>
            <a:ext cx="51498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楷体" panose="02010609060101010101" pitchFamily="49" charset="-122"/>
                <a:ea typeface="楷体" panose="02010609060101010101" pitchFamily="49" charset="-122"/>
              </a:rPr>
              <a:t>存在严重的非线性频率变换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94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19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94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94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949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949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949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949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94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949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294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294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294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294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294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294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 nodeType="clickPar">
                      <p:stCondLst>
                        <p:cond delay="indefinite"/>
                      </p:stCondLst>
                      <p:childTnLst>
                        <p:par>
                          <p:cTn id="8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294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 nodeType="clickPar">
                      <p:stCondLst>
                        <p:cond delay="indefinite"/>
                      </p:stCondLst>
                      <p:childTnLst>
                        <p:par>
                          <p:cTn id="9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7" dur="500"/>
                                        <p:tgtEl>
                                          <p:spTgt spid="294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 nodeType="clickPar">
                      <p:stCondLst>
                        <p:cond delay="indefinite"/>
                      </p:stCondLst>
                      <p:childTnLst>
                        <p:par>
                          <p:cTn id="9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2" dur="500"/>
                                        <p:tgtEl>
                                          <p:spTgt spid="294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 nodeType="clickPar">
                      <p:stCondLst>
                        <p:cond delay="indefinite"/>
                      </p:stCondLst>
                      <p:childTnLst>
                        <p:par>
                          <p:cTn id="1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7" dur="500"/>
                                        <p:tgtEl>
                                          <p:spTgt spid="294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 nodeType="clickPar">
                      <p:stCondLst>
                        <p:cond delay="indefinite"/>
                      </p:stCondLst>
                      <p:childTnLst>
                        <p:par>
                          <p:cTn id="10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2" dur="500"/>
                                        <p:tgtEl>
                                          <p:spTgt spid="294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 nodeType="clickPar">
                      <p:stCondLst>
                        <p:cond delay="indefinite"/>
                      </p:stCondLst>
                      <p:childTnLst>
                        <p:par>
                          <p:cTn id="1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7" dur="500"/>
                                        <p:tgtEl>
                                          <p:spTgt spid="2949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 nodeType="clickPar">
                      <p:stCondLst>
                        <p:cond delay="indefinite"/>
                      </p:stCondLst>
                      <p:childTnLst>
                        <p:par>
                          <p:cTn id="1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2" dur="500"/>
                                        <p:tgtEl>
                                          <p:spTgt spid="2949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 nodeType="clickPar">
                      <p:stCondLst>
                        <p:cond delay="indefinite"/>
                      </p:stCondLst>
                      <p:childTnLst>
                        <p:par>
                          <p:cTn id="1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294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 nodeType="clickPar">
                      <p:stCondLst>
                        <p:cond delay="indefinite"/>
                      </p:stCondLst>
                      <p:childTnLst>
                        <p:par>
                          <p:cTn id="1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2" dur="500"/>
                                        <p:tgtEl>
                                          <p:spTgt spid="2949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4916" grpId="0"/>
      <p:bldP spid="294917" grpId="0"/>
      <p:bldP spid="294918" grpId="0"/>
      <p:bldP spid="294920" grpId="0" build="allAtOnce"/>
      <p:bldP spid="294921" grpId="0"/>
      <p:bldP spid="294922" grpId="0"/>
      <p:bldP spid="294923" grpId="0"/>
      <p:bldP spid="294939" grpId="0" build="allAtOnce"/>
      <p:bldP spid="294940" grpId="0"/>
      <p:bldP spid="294941" grpId="0"/>
      <p:bldP spid="294942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40" name="Text Box 4"/>
          <p:cNvSpPr txBox="1">
            <a:spLocks noChangeArrowheads="1"/>
          </p:cNvSpPr>
          <p:nvPr/>
        </p:nvSpPr>
        <p:spPr bwMode="auto">
          <a:xfrm>
            <a:off x="323850" y="2492375"/>
            <a:ext cx="8496300" cy="1501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zh-CN" sz="2800" dirty="0">
                <a:ea typeface="楷体_GB2312" pitchFamily="49" charset="-122"/>
              </a:rPr>
              <a:t>2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、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某数字低通滤波器的设计指标为：采样频率</a:t>
            </a:r>
            <a:r>
              <a:rPr lang="en-US" altLang="zh-CN" sz="2800" dirty="0">
                <a:ea typeface="楷体_GB2312" pitchFamily="49" charset="-122"/>
              </a:rPr>
              <a:t>100</a:t>
            </a:r>
            <a:r>
              <a:rPr lang="en-US" altLang="zh-CN" sz="2800" i="1" dirty="0">
                <a:ea typeface="楷体_GB2312" pitchFamily="49" charset="-122"/>
              </a:rPr>
              <a:t>Hz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通带截止频率</a:t>
            </a:r>
            <a:r>
              <a:rPr lang="en-US" altLang="zh-CN" sz="2800" dirty="0">
                <a:ea typeface="楷体_GB2312" pitchFamily="49" charset="-122"/>
              </a:rPr>
              <a:t>25</a:t>
            </a:r>
            <a:r>
              <a:rPr lang="en-US" altLang="zh-CN" sz="2800" i="1" dirty="0">
                <a:ea typeface="楷体_GB2312" pitchFamily="49" charset="-122"/>
              </a:rPr>
              <a:t>Hz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通带衰减</a:t>
            </a:r>
            <a:r>
              <a:rPr lang="en-US" altLang="zh-CN" sz="2800" dirty="0">
                <a:ea typeface="楷体_GB2312" pitchFamily="49" charset="-122"/>
              </a:rPr>
              <a:t>2</a:t>
            </a:r>
            <a:r>
              <a:rPr lang="en-US" altLang="zh-CN" sz="2800" i="1" dirty="0">
                <a:ea typeface="楷体_GB2312" pitchFamily="49" charset="-122"/>
              </a:rPr>
              <a:t>dB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阻带截止频率</a:t>
            </a:r>
            <a:r>
              <a:rPr lang="en-US" altLang="zh-CN" sz="2800" dirty="0">
                <a:ea typeface="楷体_GB2312" pitchFamily="49" charset="-122"/>
              </a:rPr>
              <a:t>35</a:t>
            </a:r>
            <a:r>
              <a:rPr lang="en-US" altLang="zh-CN" sz="2800" i="1" dirty="0">
                <a:ea typeface="楷体_GB2312" pitchFamily="49" charset="-122"/>
              </a:rPr>
              <a:t>Hz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阻带衰减</a:t>
            </a:r>
            <a:r>
              <a:rPr lang="en-US" altLang="zh-CN" sz="2800" dirty="0">
                <a:ea typeface="楷体_GB2312" pitchFamily="49" charset="-122"/>
              </a:rPr>
              <a:t>40</a:t>
            </a:r>
            <a:r>
              <a:rPr lang="en-US" altLang="zh-CN" sz="2800" i="1" dirty="0">
                <a:ea typeface="楷体_GB2312" pitchFamily="49" charset="-122"/>
              </a:rPr>
              <a:t>dB</a:t>
            </a:r>
            <a:r>
              <a:rPr lang="zh-CN" altLang="en-US" sz="2800" dirty="0">
                <a:ea typeface="楷体_GB2312" pitchFamily="49" charset="-122"/>
              </a:rPr>
              <a:t>；</a:t>
            </a:r>
          </a:p>
        </p:txBody>
      </p:sp>
      <p:graphicFrame>
        <p:nvGraphicFramePr>
          <p:cNvPr id="295941" name="Object 5"/>
          <p:cNvGraphicFramePr>
            <a:graphicFrameLocks noChangeAspect="1"/>
          </p:cNvGraphicFramePr>
          <p:nvPr/>
        </p:nvGraphicFramePr>
        <p:xfrm>
          <a:off x="5302250" y="114300"/>
          <a:ext cx="1819275" cy="874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6026" name="公式" r:id="rId3" imgW="812520" imgH="393480" progId="Equation.3">
                  <p:embed/>
                </p:oleObj>
              </mc:Choice>
              <mc:Fallback>
                <p:oleObj name="公式" r:id="rId3" imgW="812520" imgH="39348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02250" y="114300"/>
                        <a:ext cx="1819275" cy="8747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5942" name="Text Box 6"/>
          <p:cNvSpPr txBox="1">
            <a:spLocks noChangeArrowheads="1"/>
          </p:cNvSpPr>
          <p:nvPr/>
        </p:nvSpPr>
        <p:spPr bwMode="auto">
          <a:xfrm>
            <a:off x="323850" y="233363"/>
            <a:ext cx="5329238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latin typeface="+mn-lt"/>
                <a:ea typeface="Yu Gothic UI Semilight" panose="020B0400000000000000" pitchFamily="34" charset="-128"/>
              </a:rPr>
              <a:t>1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、已知模拟滤波器的系统函数</a:t>
            </a:r>
          </a:p>
        </p:txBody>
      </p:sp>
      <p:sp>
        <p:nvSpPr>
          <p:cNvPr id="295943" name="Rectangle 7"/>
          <p:cNvSpPr>
            <a:spLocks noChangeArrowheads="1"/>
          </p:cNvSpPr>
          <p:nvPr/>
        </p:nvSpPr>
        <p:spPr bwMode="auto">
          <a:xfrm>
            <a:off x="323850" y="1081088"/>
            <a:ext cx="82804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i="1" dirty="0">
                <a:ea typeface="楷体_GB2312" pitchFamily="49" charset="-122"/>
              </a:rPr>
              <a:t>a</a:t>
            </a:r>
            <a:r>
              <a:rPr lang="zh-CN" altLang="en-US" sz="2800" dirty="0">
                <a:ea typeface="楷体_GB2312" pitchFamily="49" charset="-122"/>
              </a:rPr>
              <a:t>）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使用冲激响应不变法将其转换为数字滤波器</a:t>
            </a:r>
            <a:r>
              <a:rPr lang="en-US" altLang="zh-CN" sz="2800" i="1" dirty="0">
                <a:ea typeface="楷体_GB2312" pitchFamily="49" charset="-122"/>
              </a:rPr>
              <a:t>H</a:t>
            </a:r>
            <a:r>
              <a:rPr lang="en-US" altLang="zh-CN" sz="2800" dirty="0">
                <a:ea typeface="楷体_GB2312" pitchFamily="49" charset="-122"/>
              </a:rPr>
              <a:t>(</a:t>
            </a:r>
            <a:r>
              <a:rPr lang="en-US" altLang="zh-CN" sz="2800" i="1" dirty="0">
                <a:ea typeface="楷体_GB2312" pitchFamily="49" charset="-122"/>
              </a:rPr>
              <a:t>z</a:t>
            </a:r>
            <a:r>
              <a:rPr lang="en-US" altLang="zh-CN" sz="2800" dirty="0">
                <a:ea typeface="楷体_GB2312" pitchFamily="49" charset="-122"/>
              </a:rPr>
              <a:t>)</a:t>
            </a:r>
          </a:p>
        </p:txBody>
      </p:sp>
      <p:sp>
        <p:nvSpPr>
          <p:cNvPr id="295944" name="Rectangle 8"/>
          <p:cNvSpPr>
            <a:spLocks noChangeArrowheads="1"/>
          </p:cNvSpPr>
          <p:nvPr/>
        </p:nvSpPr>
        <p:spPr bwMode="auto">
          <a:xfrm>
            <a:off x="323850" y="1728788"/>
            <a:ext cx="799306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i="1" dirty="0">
                <a:ea typeface="楷体_GB2312" pitchFamily="49" charset="-122"/>
              </a:rPr>
              <a:t>b</a:t>
            </a:r>
            <a:r>
              <a:rPr lang="zh-CN" altLang="en-US" sz="2800" dirty="0">
                <a:ea typeface="楷体_GB2312" pitchFamily="49" charset="-122"/>
              </a:rPr>
              <a:t>）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使用双线性变换法将其转换为数字滤波器</a:t>
            </a:r>
            <a:r>
              <a:rPr lang="en-US" altLang="zh-CN" sz="2800" i="1" dirty="0"/>
              <a:t>H</a:t>
            </a:r>
            <a:r>
              <a:rPr lang="en-US" altLang="zh-CN" sz="2800" dirty="0"/>
              <a:t>(</a:t>
            </a:r>
            <a:r>
              <a:rPr lang="en-US" altLang="zh-CN" sz="2800" i="1" dirty="0"/>
              <a:t>z</a:t>
            </a:r>
            <a:r>
              <a:rPr lang="en-US" altLang="zh-CN" sz="2800" dirty="0"/>
              <a:t>)</a:t>
            </a:r>
          </a:p>
        </p:txBody>
      </p:sp>
      <p:sp>
        <p:nvSpPr>
          <p:cNvPr id="295945" name="Text Box 9"/>
          <p:cNvSpPr txBox="1">
            <a:spLocks noChangeArrowheads="1"/>
          </p:cNvSpPr>
          <p:nvPr/>
        </p:nvSpPr>
        <p:spPr bwMode="auto">
          <a:xfrm>
            <a:off x="307975" y="5229225"/>
            <a:ext cx="8642350" cy="9823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50000"/>
              </a:spcBef>
            </a:pPr>
            <a:r>
              <a:rPr lang="en-US" altLang="zh-CN" sz="2800" i="1" dirty="0">
                <a:ea typeface="楷体_GB2312" pitchFamily="49" charset="-122"/>
              </a:rPr>
              <a:t>b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）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使用冲激响应不变法设计该数字滤波器，求其对应的模拟低通滤波器的设计指标</a:t>
            </a:r>
          </a:p>
        </p:txBody>
      </p:sp>
      <p:sp>
        <p:nvSpPr>
          <p:cNvPr id="295946" name="Rectangle 10"/>
          <p:cNvSpPr>
            <a:spLocks noChangeArrowheads="1"/>
          </p:cNvSpPr>
          <p:nvPr/>
        </p:nvSpPr>
        <p:spPr bwMode="auto">
          <a:xfrm>
            <a:off x="309563" y="4164013"/>
            <a:ext cx="84963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0" lang="en-US" altLang="zh-CN" sz="2800" i="1" dirty="0">
                <a:ea typeface="楷体_GB2312" pitchFamily="49" charset="-122"/>
              </a:rPr>
              <a:t>a</a:t>
            </a:r>
            <a:r>
              <a:rPr kumimoji="0" lang="zh-CN" altLang="en-US" sz="2800" dirty="0">
                <a:latin typeface="楷体_GB2312" pitchFamily="49" charset="-122"/>
                <a:ea typeface="楷体_GB2312" pitchFamily="49" charset="-122"/>
              </a:rPr>
              <a:t>）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使用双线性变换法设计该数字滤波器，求其对应的模拟低通滤波器的设计指标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95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95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95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959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95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95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95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5940" grpId="0"/>
      <p:bldP spid="295942" grpId="0"/>
      <p:bldP spid="295943" grpId="0"/>
      <p:bldP spid="295944" grpId="0"/>
      <p:bldP spid="295945" grpId="0"/>
      <p:bldP spid="295946" grpId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64" name="Text Box 4"/>
          <p:cNvSpPr txBox="1">
            <a:spLocks noChangeArrowheads="1"/>
          </p:cNvSpPr>
          <p:nvPr/>
        </p:nvSpPr>
        <p:spPr bwMode="auto">
          <a:xfrm>
            <a:off x="768350" y="184150"/>
            <a:ext cx="6370655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FFFF00"/>
                </a:solidFill>
                <a:latin typeface="+mn-lt"/>
                <a:ea typeface="楷体" panose="02010609060101010101" pitchFamily="49" charset="-122"/>
              </a:rPr>
              <a:t>6.9</a:t>
            </a:r>
            <a:r>
              <a:rPr lang="en-US" altLang="zh-CN" sz="32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32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设计</a:t>
            </a:r>
            <a:r>
              <a:rPr lang="en-US" altLang="zh-CN" sz="3200" dirty="0">
                <a:solidFill>
                  <a:srgbClr val="FFFF00"/>
                </a:solidFill>
                <a:latin typeface="+mn-lt"/>
                <a:ea typeface="楷体" panose="02010609060101010101" pitchFamily="49" charset="-122"/>
              </a:rPr>
              <a:t>IIR</a:t>
            </a:r>
            <a:r>
              <a:rPr lang="zh-CN" altLang="en-US" sz="32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滤波器的频率变换法 </a:t>
            </a:r>
          </a:p>
        </p:txBody>
      </p:sp>
      <p:sp>
        <p:nvSpPr>
          <p:cNvPr id="220167" name="Rectangle 32"/>
          <p:cNvSpPr>
            <a:spLocks noChangeArrowheads="1"/>
          </p:cNvSpPr>
          <p:nvPr/>
        </p:nvSpPr>
        <p:spPr bwMode="auto">
          <a:xfrm>
            <a:off x="520700" y="979488"/>
            <a:ext cx="12682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kumimoji="0"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方法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1</a:t>
            </a:r>
          </a:p>
        </p:txBody>
      </p:sp>
      <p:grpSp>
        <p:nvGrpSpPr>
          <p:cNvPr id="220168" name="Group 8"/>
          <p:cNvGrpSpPr>
            <a:grpSpLocks/>
          </p:cNvGrpSpPr>
          <p:nvPr/>
        </p:nvGrpSpPr>
        <p:grpSpPr bwMode="auto">
          <a:xfrm>
            <a:off x="581025" y="1571625"/>
            <a:ext cx="7835900" cy="1511300"/>
            <a:chOff x="249" y="1362"/>
            <a:chExt cx="4936" cy="952"/>
          </a:xfrm>
        </p:grpSpPr>
        <p:sp>
          <p:nvSpPr>
            <p:cNvPr id="220169" name="Text Box 33"/>
            <p:cNvSpPr txBox="1">
              <a:spLocks noChangeArrowheads="1"/>
            </p:cNvSpPr>
            <p:nvPr/>
          </p:nvSpPr>
          <p:spPr bwMode="auto">
            <a:xfrm>
              <a:off x="249" y="1362"/>
              <a:ext cx="1134" cy="934"/>
            </a:xfrm>
            <a:prstGeom prst="rect">
              <a:avLst/>
            </a:prstGeom>
            <a:solidFill>
              <a:schemeClr val="hlink">
                <a:alpha val="0"/>
              </a:schemeClr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18000" rIns="18000" anchor="ctr" anchorCtr="1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20000"/>
                </a:spcBef>
              </a:pPr>
              <a:r>
                <a:rPr kumimoji="0"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模拟低通</a:t>
              </a:r>
            </a:p>
            <a:p>
              <a:pPr algn="ctr">
                <a:spcBef>
                  <a:spcPct val="20000"/>
                </a:spcBef>
              </a:pPr>
              <a:r>
                <a:rPr kumimoji="0"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滤波器</a:t>
              </a:r>
            </a:p>
          </p:txBody>
        </p:sp>
        <p:sp>
          <p:nvSpPr>
            <p:cNvPr id="220170" name="Line 37"/>
            <p:cNvSpPr>
              <a:spLocks noChangeShapeType="1"/>
            </p:cNvSpPr>
            <p:nvPr/>
          </p:nvSpPr>
          <p:spPr bwMode="auto">
            <a:xfrm>
              <a:off x="1383" y="1843"/>
              <a:ext cx="408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0171" name="Line 38"/>
            <p:cNvSpPr>
              <a:spLocks noChangeShapeType="1"/>
            </p:cNvSpPr>
            <p:nvPr/>
          </p:nvSpPr>
          <p:spPr bwMode="auto">
            <a:xfrm>
              <a:off x="3089" y="1843"/>
              <a:ext cx="408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0172" name="Line 39"/>
            <p:cNvSpPr>
              <a:spLocks noChangeShapeType="1"/>
            </p:cNvSpPr>
            <p:nvPr/>
          </p:nvSpPr>
          <p:spPr bwMode="auto">
            <a:xfrm>
              <a:off x="4777" y="1843"/>
              <a:ext cx="408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0173" name="Text Box 33"/>
            <p:cNvSpPr txBox="1">
              <a:spLocks noChangeArrowheads="1"/>
            </p:cNvSpPr>
            <p:nvPr/>
          </p:nvSpPr>
          <p:spPr bwMode="auto">
            <a:xfrm>
              <a:off x="1810" y="1362"/>
              <a:ext cx="1270" cy="952"/>
            </a:xfrm>
            <a:prstGeom prst="rect">
              <a:avLst/>
            </a:prstGeom>
            <a:solidFill>
              <a:schemeClr val="hlink">
                <a:alpha val="0"/>
              </a:schemeClr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18000" rIns="18000">
              <a:spAutoFit/>
            </a:bodyPr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20000"/>
                </a:spcBef>
              </a:pPr>
              <a:r>
                <a:rPr kumimoji="0"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模拟域</a:t>
              </a:r>
            </a:p>
            <a:p>
              <a:pPr algn="ctr">
                <a:spcBef>
                  <a:spcPct val="20000"/>
                </a:spcBef>
              </a:pPr>
              <a:r>
                <a:rPr kumimoji="0"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频率转换</a:t>
              </a:r>
            </a:p>
            <a:p>
              <a:pPr algn="ctr">
                <a:spcBef>
                  <a:spcPct val="10000"/>
                </a:spcBef>
              </a:pPr>
              <a:r>
                <a:rPr kumimoji="0" lang="en-US" altLang="zh-CN" sz="2800" i="1" dirty="0">
                  <a:ea typeface="楷体_GB2312" pitchFamily="49" charset="-122"/>
                </a:rPr>
                <a:t>s </a:t>
              </a:r>
              <a:r>
                <a:rPr kumimoji="0" lang="en-US" altLang="zh-CN" sz="2800" dirty="0"/>
                <a:t>→ </a:t>
              </a:r>
              <a:r>
                <a:rPr kumimoji="0" lang="en-US" altLang="zh-CN" sz="2800" i="1" dirty="0">
                  <a:ea typeface="楷体_GB2312" pitchFamily="49" charset="-122"/>
                </a:rPr>
                <a:t>s</a:t>
              </a:r>
            </a:p>
          </p:txBody>
        </p:sp>
        <p:sp>
          <p:nvSpPr>
            <p:cNvPr id="220174" name="Text Box 33"/>
            <p:cNvSpPr txBox="1">
              <a:spLocks noChangeArrowheads="1"/>
            </p:cNvSpPr>
            <p:nvPr/>
          </p:nvSpPr>
          <p:spPr bwMode="auto">
            <a:xfrm>
              <a:off x="3515" y="1362"/>
              <a:ext cx="1270" cy="952"/>
            </a:xfrm>
            <a:prstGeom prst="rect">
              <a:avLst/>
            </a:prstGeom>
            <a:solidFill>
              <a:schemeClr val="hlink">
                <a:alpha val="0"/>
              </a:schemeClr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18000" rIns="18000" anchor="ctr" anchorCtr="1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20000"/>
                </a:spcBef>
              </a:pPr>
              <a:r>
                <a:rPr kumimoji="0"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滤波器变换</a:t>
              </a:r>
            </a:p>
            <a:p>
              <a:pPr algn="ctr">
                <a:spcBef>
                  <a:spcPct val="10000"/>
                </a:spcBef>
              </a:pPr>
              <a:r>
                <a:rPr kumimoji="0" lang="en-US" altLang="zh-CN" sz="2800" i="1" dirty="0">
                  <a:ea typeface="楷体_GB2312" pitchFamily="49" charset="-122"/>
                </a:rPr>
                <a:t>s </a:t>
              </a:r>
              <a:r>
                <a:rPr kumimoji="0" lang="en-US" altLang="zh-CN" sz="2800" dirty="0"/>
                <a:t>→ </a:t>
              </a:r>
              <a:r>
                <a:rPr kumimoji="0" lang="en-US" altLang="zh-CN" sz="2800" i="1" dirty="0">
                  <a:ea typeface="楷体_GB2312" pitchFamily="49" charset="-122"/>
                </a:rPr>
                <a:t>z</a:t>
              </a:r>
            </a:p>
          </p:txBody>
        </p:sp>
      </p:grpSp>
      <p:grpSp>
        <p:nvGrpSpPr>
          <p:cNvPr id="220175" name="Group 15"/>
          <p:cNvGrpSpPr>
            <a:grpSpLocks/>
          </p:cNvGrpSpPr>
          <p:nvPr/>
        </p:nvGrpSpPr>
        <p:grpSpPr bwMode="auto">
          <a:xfrm>
            <a:off x="581025" y="3876675"/>
            <a:ext cx="7864475" cy="1520825"/>
            <a:chOff x="249" y="2814"/>
            <a:chExt cx="4954" cy="958"/>
          </a:xfrm>
        </p:grpSpPr>
        <p:sp>
          <p:nvSpPr>
            <p:cNvPr id="220176" name="Line 45"/>
            <p:cNvSpPr>
              <a:spLocks noChangeShapeType="1"/>
            </p:cNvSpPr>
            <p:nvPr/>
          </p:nvSpPr>
          <p:spPr bwMode="auto">
            <a:xfrm>
              <a:off x="1383" y="3294"/>
              <a:ext cx="408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0177" name="Line 46"/>
            <p:cNvSpPr>
              <a:spLocks noChangeShapeType="1"/>
            </p:cNvSpPr>
            <p:nvPr/>
          </p:nvSpPr>
          <p:spPr bwMode="auto">
            <a:xfrm>
              <a:off x="3098" y="3294"/>
              <a:ext cx="408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0178" name="Line 47"/>
            <p:cNvSpPr>
              <a:spLocks noChangeShapeType="1"/>
            </p:cNvSpPr>
            <p:nvPr/>
          </p:nvSpPr>
          <p:spPr bwMode="auto">
            <a:xfrm>
              <a:off x="4795" y="3294"/>
              <a:ext cx="408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0179" name="Text Box 33"/>
            <p:cNvSpPr txBox="1">
              <a:spLocks noChangeArrowheads="1"/>
            </p:cNvSpPr>
            <p:nvPr/>
          </p:nvSpPr>
          <p:spPr bwMode="auto">
            <a:xfrm>
              <a:off x="3524" y="2820"/>
              <a:ext cx="1270" cy="952"/>
            </a:xfrm>
            <a:prstGeom prst="rect">
              <a:avLst/>
            </a:prstGeom>
            <a:solidFill>
              <a:schemeClr val="hlink">
                <a:alpha val="0"/>
              </a:schemeClr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18000" rIns="18000">
              <a:spAutoFit/>
            </a:bodyPr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20000"/>
                </a:spcBef>
              </a:pPr>
              <a:r>
                <a:rPr kumimoji="0"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数字域</a:t>
              </a:r>
            </a:p>
            <a:p>
              <a:pPr algn="ctr">
                <a:spcBef>
                  <a:spcPct val="20000"/>
                </a:spcBef>
              </a:pPr>
              <a:r>
                <a:rPr kumimoji="0"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频率转换</a:t>
              </a:r>
            </a:p>
            <a:p>
              <a:pPr algn="ctr">
                <a:spcBef>
                  <a:spcPct val="10000"/>
                </a:spcBef>
              </a:pPr>
              <a:r>
                <a:rPr kumimoji="0" lang="en-US" altLang="zh-CN" sz="2800" i="1" dirty="0">
                  <a:ea typeface="楷体_GB2312" pitchFamily="49" charset="-122"/>
                </a:rPr>
                <a:t>z </a:t>
              </a:r>
              <a:r>
                <a:rPr kumimoji="0" lang="en-US" altLang="zh-CN" sz="2800" dirty="0"/>
                <a:t>→ </a:t>
              </a:r>
              <a:r>
                <a:rPr kumimoji="0" lang="en-US" altLang="zh-CN" sz="2800" i="1" dirty="0">
                  <a:ea typeface="楷体_GB2312" pitchFamily="49" charset="-122"/>
                </a:rPr>
                <a:t>z</a:t>
              </a:r>
            </a:p>
          </p:txBody>
        </p:sp>
        <p:sp>
          <p:nvSpPr>
            <p:cNvPr id="220180" name="Text Box 33"/>
            <p:cNvSpPr txBox="1">
              <a:spLocks noChangeArrowheads="1"/>
            </p:cNvSpPr>
            <p:nvPr/>
          </p:nvSpPr>
          <p:spPr bwMode="auto">
            <a:xfrm>
              <a:off x="249" y="2814"/>
              <a:ext cx="1134" cy="934"/>
            </a:xfrm>
            <a:prstGeom prst="rect">
              <a:avLst/>
            </a:prstGeom>
            <a:solidFill>
              <a:schemeClr val="hlink">
                <a:alpha val="0"/>
              </a:schemeClr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18000" rIns="18000" anchor="ctr" anchorCtr="1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20000"/>
                </a:spcBef>
              </a:pPr>
              <a:r>
                <a:rPr kumimoji="0"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模拟低通</a:t>
              </a:r>
            </a:p>
            <a:p>
              <a:pPr algn="ctr">
                <a:spcBef>
                  <a:spcPct val="20000"/>
                </a:spcBef>
              </a:pPr>
              <a:r>
                <a:rPr kumimoji="0"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滤波器</a:t>
              </a:r>
            </a:p>
          </p:txBody>
        </p:sp>
        <p:sp>
          <p:nvSpPr>
            <p:cNvPr id="220181" name="Text Box 33"/>
            <p:cNvSpPr txBox="1">
              <a:spLocks noChangeArrowheads="1"/>
            </p:cNvSpPr>
            <p:nvPr/>
          </p:nvSpPr>
          <p:spPr bwMode="auto">
            <a:xfrm>
              <a:off x="1810" y="2814"/>
              <a:ext cx="1270" cy="952"/>
            </a:xfrm>
            <a:prstGeom prst="rect">
              <a:avLst/>
            </a:prstGeom>
            <a:solidFill>
              <a:schemeClr val="hlink">
                <a:alpha val="0"/>
              </a:schemeClr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18000" rIns="18000" anchor="ctr" anchorCtr="1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20000"/>
                </a:spcBef>
              </a:pPr>
              <a:r>
                <a:rPr kumimoji="0"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滤波器变换</a:t>
              </a:r>
            </a:p>
            <a:p>
              <a:pPr algn="ctr">
                <a:spcBef>
                  <a:spcPct val="10000"/>
                </a:spcBef>
              </a:pPr>
              <a:r>
                <a:rPr kumimoji="0" lang="en-US" altLang="zh-CN" sz="2800" i="1" dirty="0">
                  <a:ea typeface="楷体_GB2312" pitchFamily="49" charset="-122"/>
                </a:rPr>
                <a:t>s </a:t>
              </a:r>
              <a:r>
                <a:rPr kumimoji="0" lang="en-US" altLang="zh-CN" sz="2800" dirty="0"/>
                <a:t>→ </a:t>
              </a:r>
              <a:r>
                <a:rPr kumimoji="0" lang="en-US" altLang="zh-CN" sz="2800" i="1" dirty="0">
                  <a:ea typeface="楷体_GB2312" pitchFamily="49" charset="-122"/>
                </a:rPr>
                <a:t>z</a:t>
              </a:r>
            </a:p>
          </p:txBody>
        </p:sp>
      </p:grpSp>
      <p:sp>
        <p:nvSpPr>
          <p:cNvPr id="220182" name="Rectangle 32"/>
          <p:cNvSpPr>
            <a:spLocks noChangeArrowheads="1"/>
          </p:cNvSpPr>
          <p:nvPr/>
        </p:nvSpPr>
        <p:spPr bwMode="auto">
          <a:xfrm>
            <a:off x="525463" y="3284538"/>
            <a:ext cx="12682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kumimoji="0"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方法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en-US" altLang="zh-CN" sz="2800" dirty="0">
                <a:latin typeface="+mn-lt"/>
                <a:ea typeface="楷体" panose="02010609060101010101" pitchFamily="49" charset="-122"/>
              </a:rPr>
              <a:t>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0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20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20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20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0167" grpId="0"/>
      <p:bldP spid="220182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330" name="Group 34"/>
          <p:cNvGrpSpPr>
            <a:grpSpLocks/>
          </p:cNvGrpSpPr>
          <p:nvPr/>
        </p:nvGrpSpPr>
        <p:grpSpPr bwMode="auto">
          <a:xfrm>
            <a:off x="757238" y="1557338"/>
            <a:ext cx="4894262" cy="574675"/>
            <a:chOff x="477" y="1117"/>
            <a:chExt cx="3083" cy="362"/>
          </a:xfrm>
        </p:grpSpPr>
        <p:sp>
          <p:nvSpPr>
            <p:cNvPr id="183314" name="Rectangle 18"/>
            <p:cNvSpPr>
              <a:spLocks noChangeArrowheads="1"/>
            </p:cNvSpPr>
            <p:nvPr/>
          </p:nvSpPr>
          <p:spPr bwMode="auto">
            <a:xfrm>
              <a:off x="477" y="1117"/>
              <a:ext cx="1588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361950" indent="-3619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>
                  <a:srgbClr val="FF0000"/>
                </a:buClr>
                <a:buSzPct val="75000"/>
                <a:buFont typeface="Wingdings" panose="05000000000000000000" pitchFamily="2" charset="2"/>
                <a:buNone/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低通滤波器</a:t>
              </a:r>
              <a:r>
                <a:rPr lang="zh-CN" altLang="en-US" sz="2800" dirty="0">
                  <a:latin typeface="楷体_GB2312" pitchFamily="49" charset="-122"/>
                  <a:ea typeface="楷体_GB2312" pitchFamily="49" charset="-122"/>
                </a:rPr>
                <a:t> </a:t>
              </a:r>
            </a:p>
          </p:txBody>
        </p:sp>
        <p:graphicFrame>
          <p:nvGraphicFramePr>
            <p:cNvPr id="183315" name="Object 24"/>
            <p:cNvGraphicFramePr>
              <a:graphicFrameLocks noChangeAspect="1"/>
            </p:cNvGraphicFramePr>
            <p:nvPr/>
          </p:nvGraphicFramePr>
          <p:xfrm>
            <a:off x="2154" y="1126"/>
            <a:ext cx="1406" cy="35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3650" name="公式" r:id="rId3" imgW="965160" imgH="241200" progId="Equation.3">
                    <p:embed/>
                  </p:oleObj>
                </mc:Choice>
                <mc:Fallback>
                  <p:oleObj name="公式" r:id="rId3" imgW="965160" imgH="241200" progId="Equation.3">
                    <p:embed/>
                    <p:pic>
                      <p:nvPicPr>
                        <p:cNvPr id="0" name="Object 2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54" y="1126"/>
                          <a:ext cx="1406" cy="35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B5F1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83331" name="Group 35"/>
          <p:cNvGrpSpPr>
            <a:grpSpLocks/>
          </p:cNvGrpSpPr>
          <p:nvPr/>
        </p:nvGrpSpPr>
        <p:grpSpPr bwMode="auto">
          <a:xfrm>
            <a:off x="757238" y="2565400"/>
            <a:ext cx="4922837" cy="560388"/>
            <a:chOff x="477" y="1842"/>
            <a:chExt cx="3101" cy="353"/>
          </a:xfrm>
        </p:grpSpPr>
        <p:sp>
          <p:nvSpPr>
            <p:cNvPr id="183317" name="Rectangle 19"/>
            <p:cNvSpPr>
              <a:spLocks noChangeArrowheads="1"/>
            </p:cNvSpPr>
            <p:nvPr/>
          </p:nvSpPr>
          <p:spPr bwMode="auto">
            <a:xfrm>
              <a:off x="477" y="1842"/>
              <a:ext cx="1588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361950" indent="-3619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>
                  <a:srgbClr val="FF0000"/>
                </a:buClr>
                <a:buSzPct val="75000"/>
                <a:buFont typeface="Wingdings" panose="05000000000000000000" pitchFamily="2" charset="2"/>
                <a:buNone/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高通滤波器</a:t>
              </a:r>
            </a:p>
          </p:txBody>
        </p:sp>
        <p:graphicFrame>
          <p:nvGraphicFramePr>
            <p:cNvPr id="183318" name="Object 25"/>
            <p:cNvGraphicFramePr>
              <a:graphicFrameLocks noChangeAspect="1"/>
            </p:cNvGraphicFramePr>
            <p:nvPr/>
          </p:nvGraphicFramePr>
          <p:xfrm>
            <a:off x="2172" y="1842"/>
            <a:ext cx="1406" cy="35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3651" name="公式" r:id="rId5" imgW="965160" imgH="241200" progId="Equation.3">
                    <p:embed/>
                  </p:oleObj>
                </mc:Choice>
                <mc:Fallback>
                  <p:oleObj name="公式" r:id="rId5" imgW="965160" imgH="241200" progId="Equation.3">
                    <p:embed/>
                    <p:pic>
                      <p:nvPicPr>
                        <p:cNvPr id="0" name="Object 2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72" y="1842"/>
                          <a:ext cx="1406" cy="35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B5F1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83332" name="Group 36"/>
          <p:cNvGrpSpPr>
            <a:grpSpLocks/>
          </p:cNvGrpSpPr>
          <p:nvPr/>
        </p:nvGrpSpPr>
        <p:grpSpPr bwMode="auto">
          <a:xfrm>
            <a:off x="757238" y="3498850"/>
            <a:ext cx="6611937" cy="563563"/>
            <a:chOff x="477" y="2349"/>
            <a:chExt cx="4165" cy="355"/>
          </a:xfrm>
        </p:grpSpPr>
        <p:sp>
          <p:nvSpPr>
            <p:cNvPr id="183320" name="Rectangle 20"/>
            <p:cNvSpPr>
              <a:spLocks noChangeArrowheads="1"/>
            </p:cNvSpPr>
            <p:nvPr/>
          </p:nvSpPr>
          <p:spPr bwMode="auto">
            <a:xfrm>
              <a:off x="477" y="2349"/>
              <a:ext cx="1678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361950" indent="-3619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>
                  <a:srgbClr val="FF0000"/>
                </a:buClr>
                <a:buSzPct val="75000"/>
                <a:buFont typeface="Wingdings" panose="05000000000000000000" pitchFamily="2" charset="2"/>
                <a:buNone/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带通滤波器</a:t>
              </a:r>
            </a:p>
          </p:txBody>
        </p:sp>
        <p:graphicFrame>
          <p:nvGraphicFramePr>
            <p:cNvPr id="183321" name="Object 26"/>
            <p:cNvGraphicFramePr>
              <a:graphicFrameLocks noChangeAspect="1"/>
            </p:cNvGraphicFramePr>
            <p:nvPr/>
          </p:nvGraphicFramePr>
          <p:xfrm>
            <a:off x="2163" y="2351"/>
            <a:ext cx="2479" cy="35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3652" name="公式" r:id="rId7" imgW="1701720" imgH="241200" progId="Equation.3">
                    <p:embed/>
                  </p:oleObj>
                </mc:Choice>
                <mc:Fallback>
                  <p:oleObj name="公式" r:id="rId7" imgW="1701720" imgH="241200" progId="Equation.3">
                    <p:embed/>
                    <p:pic>
                      <p:nvPicPr>
                        <p:cNvPr id="0" name="Object 2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63" y="2351"/>
                          <a:ext cx="2479" cy="35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B5F1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83333" name="Group 37"/>
          <p:cNvGrpSpPr>
            <a:grpSpLocks/>
          </p:cNvGrpSpPr>
          <p:nvPr/>
        </p:nvGrpSpPr>
        <p:grpSpPr bwMode="auto">
          <a:xfrm>
            <a:off x="757238" y="4395788"/>
            <a:ext cx="6626225" cy="560387"/>
            <a:chOff x="477" y="2931"/>
            <a:chExt cx="4174" cy="353"/>
          </a:xfrm>
        </p:grpSpPr>
        <p:sp>
          <p:nvSpPr>
            <p:cNvPr id="183323" name="Rectangle 21"/>
            <p:cNvSpPr>
              <a:spLocks noChangeArrowheads="1"/>
            </p:cNvSpPr>
            <p:nvPr/>
          </p:nvSpPr>
          <p:spPr bwMode="auto">
            <a:xfrm>
              <a:off x="477" y="2938"/>
              <a:ext cx="1678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361950" indent="-3619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>
                  <a:srgbClr val="FF0000"/>
                </a:buClr>
                <a:buSzPct val="75000"/>
                <a:buFont typeface="Wingdings" panose="05000000000000000000" pitchFamily="2" charset="2"/>
                <a:buNone/>
              </a:pPr>
              <a:r>
                <a:rPr lang="zh-CN" altLang="en-US" sz="2800" dirty="0">
                  <a:latin typeface="楷体" panose="02010609060101010101" pitchFamily="49" charset="-122"/>
                  <a:ea typeface="楷体" panose="02010609060101010101" pitchFamily="49" charset="-122"/>
                </a:rPr>
                <a:t>带阻滤波器</a:t>
              </a:r>
            </a:p>
          </p:txBody>
        </p:sp>
        <p:graphicFrame>
          <p:nvGraphicFramePr>
            <p:cNvPr id="183324" name="Object 27"/>
            <p:cNvGraphicFramePr>
              <a:graphicFrameLocks noChangeAspect="1"/>
            </p:cNvGraphicFramePr>
            <p:nvPr/>
          </p:nvGraphicFramePr>
          <p:xfrm>
            <a:off x="2172" y="2931"/>
            <a:ext cx="2479" cy="35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3653" name="公式" r:id="rId9" imgW="1701720" imgH="241200" progId="Equation.3">
                    <p:embed/>
                  </p:oleObj>
                </mc:Choice>
                <mc:Fallback>
                  <p:oleObj name="公式" r:id="rId9" imgW="1701720" imgH="241200" progId="Equation.3">
                    <p:embed/>
                    <p:pic>
                      <p:nvPicPr>
                        <p:cNvPr id="0" name="Object 2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72" y="2931"/>
                          <a:ext cx="2479" cy="35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B5F1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63232" name="Oval 32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6804025" y="1701800"/>
            <a:ext cx="574675" cy="287338"/>
          </a:xfrm>
          <a:prstGeom prst="ellipse">
            <a:avLst/>
          </a:prstGeom>
          <a:gradFill rotWithShape="1">
            <a:gsLst>
              <a:gs pos="0">
                <a:srgbClr val="00FF00"/>
              </a:gs>
              <a:gs pos="100000">
                <a:srgbClr val="002600"/>
              </a:gs>
            </a:gsLst>
            <a:path path="shape">
              <a:fillToRect l="50000" t="50000" r="50000" b="50000"/>
            </a:path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/>
            <a:endParaRPr kumimoji="0" lang="zh-CN" altLang="zh-CN" sz="1800" b="0">
              <a:latin typeface="Arial" panose="020B0604020202020204" pitchFamily="34" charset="0"/>
            </a:endParaRPr>
          </a:p>
        </p:txBody>
      </p:sp>
      <p:sp>
        <p:nvSpPr>
          <p:cNvPr id="563233" name="Oval 33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6846888" y="2695575"/>
            <a:ext cx="574675" cy="287338"/>
          </a:xfrm>
          <a:prstGeom prst="ellipse">
            <a:avLst/>
          </a:prstGeom>
          <a:gradFill rotWithShape="1">
            <a:gsLst>
              <a:gs pos="0">
                <a:srgbClr val="00FF00"/>
              </a:gs>
              <a:gs pos="100000">
                <a:srgbClr val="002600"/>
              </a:gs>
            </a:gsLst>
            <a:path path="shape">
              <a:fillToRect l="50000" t="50000" r="50000" b="50000"/>
            </a:path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/>
            <a:endParaRPr kumimoji="0" lang="zh-CN" altLang="zh-CN" sz="1800" b="0">
              <a:latin typeface="Arial" panose="020B0604020202020204" pitchFamily="34" charset="0"/>
            </a:endParaRPr>
          </a:p>
        </p:txBody>
      </p:sp>
      <p:sp>
        <p:nvSpPr>
          <p:cNvPr id="563234" name="Oval 34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7724775" y="3644900"/>
            <a:ext cx="574675" cy="287338"/>
          </a:xfrm>
          <a:prstGeom prst="ellipse">
            <a:avLst/>
          </a:prstGeom>
          <a:gradFill rotWithShape="1">
            <a:gsLst>
              <a:gs pos="0">
                <a:srgbClr val="00FF00"/>
              </a:gs>
              <a:gs pos="100000">
                <a:srgbClr val="002600"/>
              </a:gs>
            </a:gsLst>
            <a:path path="shape">
              <a:fillToRect l="50000" t="50000" r="50000" b="50000"/>
            </a:path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/>
            <a:endParaRPr kumimoji="0" lang="zh-CN" altLang="zh-CN" sz="1800" b="0">
              <a:latin typeface="Arial" panose="020B0604020202020204" pitchFamily="34" charset="0"/>
            </a:endParaRPr>
          </a:p>
        </p:txBody>
      </p:sp>
      <p:sp>
        <p:nvSpPr>
          <p:cNvPr id="563235" name="Oval 35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7740650" y="4494213"/>
            <a:ext cx="574675" cy="287337"/>
          </a:xfrm>
          <a:prstGeom prst="ellipse">
            <a:avLst/>
          </a:prstGeom>
          <a:gradFill rotWithShape="1">
            <a:gsLst>
              <a:gs pos="0">
                <a:srgbClr val="00FF00"/>
              </a:gs>
              <a:gs pos="100000">
                <a:srgbClr val="002600"/>
              </a:gs>
            </a:gsLst>
            <a:path path="shape">
              <a:fillToRect l="50000" t="50000" r="50000" b="50000"/>
            </a:path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/>
            <a:endParaRPr kumimoji="0" lang="zh-CN" altLang="zh-CN" sz="1800" b="0">
              <a:latin typeface="Arial" panose="020B0604020202020204" pitchFamily="34" charset="0"/>
            </a:endParaRPr>
          </a:p>
        </p:txBody>
      </p:sp>
      <p:sp>
        <p:nvSpPr>
          <p:cNvPr id="183329" name="Rectangle 33"/>
          <p:cNvSpPr>
            <a:spLocks noChangeArrowheads="1"/>
          </p:cNvSpPr>
          <p:nvPr/>
        </p:nvSpPr>
        <p:spPr bwMode="auto">
          <a:xfrm>
            <a:off x="538163" y="473075"/>
            <a:ext cx="604996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各种选频滤波器的设计指标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3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3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63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3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63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3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563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83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563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3232" grpId="0" animBg="1"/>
      <p:bldP spid="563233" grpId="0" animBg="1"/>
      <p:bldP spid="563234" grpId="0" animBg="1"/>
      <p:bldP spid="563235" grpId="0" animBg="1"/>
      <p:bldP spid="183329" grpId="0"/>
    </p:bldLst>
  </p:timing>
</p:sld>
</file>

<file path=ppt/theme/theme1.xml><?xml version="1.0" encoding="utf-8"?>
<a:theme xmlns:a="http://schemas.openxmlformats.org/drawingml/2006/main" name="默认设计模板">
  <a:themeElements>
    <a:clrScheme name="">
      <a:dk1>
        <a:srgbClr val="808080"/>
      </a:dk1>
      <a:lt1>
        <a:srgbClr val="FFFFFF"/>
      </a:lt1>
      <a:dk2>
        <a:srgbClr val="3333CC"/>
      </a:dk2>
      <a:lt2>
        <a:srgbClr val="000000"/>
      </a:lt2>
      <a:accent1>
        <a:srgbClr val="00CC99"/>
      </a:accent1>
      <a:accent2>
        <a:srgbClr val="3333CC"/>
      </a:accent2>
      <a:accent3>
        <a:srgbClr val="ADADE2"/>
      </a:accent3>
      <a:accent4>
        <a:srgbClr val="DADADA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18607</TotalTime>
  <Words>5311</Words>
  <Application>Microsoft Office PowerPoint</Application>
  <PresentationFormat>全屏显示(4:3)</PresentationFormat>
  <Paragraphs>662</Paragraphs>
  <Slides>132</Slides>
  <Notes>0</Notes>
  <HiddenSlides>0</HiddenSlides>
  <MMClips>1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4</vt:i4>
      </vt:variant>
      <vt:variant>
        <vt:lpstr>幻灯片标题</vt:lpstr>
      </vt:variant>
      <vt:variant>
        <vt:i4>132</vt:i4>
      </vt:variant>
    </vt:vector>
  </HeadingPairs>
  <TitlesOfParts>
    <vt:vector size="146" baseType="lpstr">
      <vt:lpstr>Yu Gothic UI Semilight</vt:lpstr>
      <vt:lpstr>楷体</vt:lpstr>
      <vt:lpstr>楷体_GB2312</vt:lpstr>
      <vt:lpstr>宋体</vt:lpstr>
      <vt:lpstr>Arial</vt:lpstr>
      <vt:lpstr>Symbol</vt:lpstr>
      <vt:lpstr>Tahoma</vt:lpstr>
      <vt:lpstr>Times New Roman</vt:lpstr>
      <vt:lpstr>Wingdings</vt:lpstr>
      <vt:lpstr>默认设计模板</vt:lpstr>
      <vt:lpstr>公式</vt:lpstr>
      <vt:lpstr>Visio</vt:lpstr>
      <vt:lpstr>VISIO</vt:lpstr>
      <vt:lpstr>Equation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wjy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qwe</dc:creator>
  <cp:lastModifiedBy>lenovo</cp:lastModifiedBy>
  <cp:revision>2096</cp:revision>
  <dcterms:created xsi:type="dcterms:W3CDTF">2002-12-09T17:53:37Z</dcterms:created>
  <dcterms:modified xsi:type="dcterms:W3CDTF">2017-11-20T15:12:25Z</dcterms:modified>
</cp:coreProperties>
</file>

<file path=docProps/thumbnail.jpeg>
</file>